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41"/>
  </p:notesMasterIdLst>
  <p:handoutMasterIdLst>
    <p:handoutMasterId r:id="rId42"/>
  </p:handoutMasterIdLst>
  <p:sldIdLst>
    <p:sldId id="667" r:id="rId2"/>
    <p:sldId id="735" r:id="rId3"/>
    <p:sldId id="771" r:id="rId4"/>
    <p:sldId id="770" r:id="rId5"/>
    <p:sldId id="732" r:id="rId6"/>
    <p:sldId id="730" r:id="rId7"/>
    <p:sldId id="670" r:id="rId8"/>
    <p:sldId id="669" r:id="rId9"/>
    <p:sldId id="673" r:id="rId10"/>
    <p:sldId id="738" r:id="rId11"/>
    <p:sldId id="734" r:id="rId12"/>
    <p:sldId id="716" r:id="rId13"/>
    <p:sldId id="739" r:id="rId14"/>
    <p:sldId id="741" r:id="rId15"/>
    <p:sldId id="742" r:id="rId16"/>
    <p:sldId id="697" r:id="rId17"/>
    <p:sldId id="698" r:id="rId18"/>
    <p:sldId id="743" r:id="rId19"/>
    <p:sldId id="744" r:id="rId20"/>
    <p:sldId id="745" r:id="rId21"/>
    <p:sldId id="769" r:id="rId22"/>
    <p:sldId id="749" r:id="rId23"/>
    <p:sldId id="702" r:id="rId24"/>
    <p:sldId id="751" r:id="rId25"/>
    <p:sldId id="763" r:id="rId26"/>
    <p:sldId id="750" r:id="rId27"/>
    <p:sldId id="765" r:id="rId28"/>
    <p:sldId id="757" r:id="rId29"/>
    <p:sldId id="758" r:id="rId30"/>
    <p:sldId id="679" r:id="rId31"/>
    <p:sldId id="718" r:id="rId32"/>
    <p:sldId id="767" r:id="rId33"/>
    <p:sldId id="719" r:id="rId34"/>
    <p:sldId id="720" r:id="rId35"/>
    <p:sldId id="717" r:id="rId36"/>
    <p:sldId id="680" r:id="rId37"/>
    <p:sldId id="681" r:id="rId38"/>
    <p:sldId id="682" r:id="rId39"/>
    <p:sldId id="683" r:id="rId40"/>
  </p:sldIdLst>
  <p:sldSz cx="9144000" cy="5143500" type="screen16x9"/>
  <p:notesSz cx="7315200" cy="9601200"/>
  <p:defaultTextStyle>
    <a:defPPr>
      <a:defRPr lang="en-US"/>
    </a:defPPr>
    <a:lvl1pPr algn="l" rtl="0" fontAlgn="base">
      <a:spcBef>
        <a:spcPct val="0"/>
      </a:spcBef>
      <a:spcAft>
        <a:spcPct val="0"/>
      </a:spcAft>
      <a:defRPr sz="2800" kern="1200">
        <a:solidFill>
          <a:schemeClr val="tx1"/>
        </a:solidFill>
        <a:latin typeface="Arial" pitchFamily="34" charset="0"/>
        <a:ea typeface="+mn-ea"/>
        <a:cs typeface="Arial" pitchFamily="34" charset="0"/>
      </a:defRPr>
    </a:lvl1pPr>
    <a:lvl2pPr marL="457200" algn="l" rtl="0" fontAlgn="base">
      <a:spcBef>
        <a:spcPct val="0"/>
      </a:spcBef>
      <a:spcAft>
        <a:spcPct val="0"/>
      </a:spcAft>
      <a:defRPr sz="2800" kern="1200">
        <a:solidFill>
          <a:schemeClr val="tx1"/>
        </a:solidFill>
        <a:latin typeface="Arial" pitchFamily="34" charset="0"/>
        <a:ea typeface="+mn-ea"/>
        <a:cs typeface="Arial" pitchFamily="34" charset="0"/>
      </a:defRPr>
    </a:lvl2pPr>
    <a:lvl3pPr marL="914400" algn="l" rtl="0" fontAlgn="base">
      <a:spcBef>
        <a:spcPct val="0"/>
      </a:spcBef>
      <a:spcAft>
        <a:spcPct val="0"/>
      </a:spcAft>
      <a:defRPr sz="2800" kern="1200">
        <a:solidFill>
          <a:schemeClr val="tx1"/>
        </a:solidFill>
        <a:latin typeface="Arial" pitchFamily="34" charset="0"/>
        <a:ea typeface="+mn-ea"/>
        <a:cs typeface="Arial" pitchFamily="34" charset="0"/>
      </a:defRPr>
    </a:lvl3pPr>
    <a:lvl4pPr marL="1371600" algn="l" rtl="0" fontAlgn="base">
      <a:spcBef>
        <a:spcPct val="0"/>
      </a:spcBef>
      <a:spcAft>
        <a:spcPct val="0"/>
      </a:spcAft>
      <a:defRPr sz="2800" kern="1200">
        <a:solidFill>
          <a:schemeClr val="tx1"/>
        </a:solidFill>
        <a:latin typeface="Arial" pitchFamily="34" charset="0"/>
        <a:ea typeface="+mn-ea"/>
        <a:cs typeface="Arial" pitchFamily="34" charset="0"/>
      </a:defRPr>
    </a:lvl4pPr>
    <a:lvl5pPr marL="1828800" algn="l" rtl="0" fontAlgn="base">
      <a:spcBef>
        <a:spcPct val="0"/>
      </a:spcBef>
      <a:spcAft>
        <a:spcPct val="0"/>
      </a:spcAft>
      <a:defRPr sz="2800" kern="1200">
        <a:solidFill>
          <a:schemeClr val="tx1"/>
        </a:solidFill>
        <a:latin typeface="Arial" pitchFamily="34" charset="0"/>
        <a:ea typeface="+mn-ea"/>
        <a:cs typeface="Arial" pitchFamily="34" charset="0"/>
      </a:defRPr>
    </a:lvl5pPr>
    <a:lvl6pPr marL="2286000" algn="l" defTabSz="914400" rtl="0" eaLnBrk="1" latinLnBrk="0" hangingPunct="1">
      <a:defRPr sz="2800" kern="1200">
        <a:solidFill>
          <a:schemeClr val="tx1"/>
        </a:solidFill>
        <a:latin typeface="Arial" pitchFamily="34" charset="0"/>
        <a:ea typeface="+mn-ea"/>
        <a:cs typeface="Arial" pitchFamily="34" charset="0"/>
      </a:defRPr>
    </a:lvl6pPr>
    <a:lvl7pPr marL="2743200" algn="l" defTabSz="914400" rtl="0" eaLnBrk="1" latinLnBrk="0" hangingPunct="1">
      <a:defRPr sz="2800" kern="1200">
        <a:solidFill>
          <a:schemeClr val="tx1"/>
        </a:solidFill>
        <a:latin typeface="Arial" pitchFamily="34" charset="0"/>
        <a:ea typeface="+mn-ea"/>
        <a:cs typeface="Arial" pitchFamily="34" charset="0"/>
      </a:defRPr>
    </a:lvl7pPr>
    <a:lvl8pPr marL="3200400" algn="l" defTabSz="914400" rtl="0" eaLnBrk="1" latinLnBrk="0" hangingPunct="1">
      <a:defRPr sz="2800" kern="1200">
        <a:solidFill>
          <a:schemeClr val="tx1"/>
        </a:solidFill>
        <a:latin typeface="Arial" pitchFamily="34" charset="0"/>
        <a:ea typeface="+mn-ea"/>
        <a:cs typeface="Arial" pitchFamily="34" charset="0"/>
      </a:defRPr>
    </a:lvl8pPr>
    <a:lvl9pPr marL="3657600" algn="l" defTabSz="914400" rtl="0" eaLnBrk="1" latinLnBrk="0" hangingPunct="1">
      <a:defRPr sz="2800"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2774"/>
    <a:srgbClr val="FEE10E"/>
    <a:srgbClr val="000066"/>
    <a:srgbClr val="333399"/>
    <a:srgbClr val="99CCFF"/>
    <a:srgbClr val="3366FF"/>
    <a:srgbClr val="0033CC"/>
    <a:srgbClr val="FF6600"/>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8A107856-5554-42FB-B03E-39F5DBC370BA}" styleName="Medium Style 4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5238" autoAdjust="0"/>
  </p:normalViewPr>
  <p:slideViewPr>
    <p:cSldViewPr>
      <p:cViewPr varScale="1">
        <p:scale>
          <a:sx n="114" d="100"/>
          <a:sy n="114" d="100"/>
        </p:scale>
        <p:origin x="114" y="480"/>
      </p:cViewPr>
      <p:guideLst>
        <p:guide orient="horz" pos="162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51" d="100"/>
          <a:sy n="51" d="100"/>
        </p:scale>
        <p:origin x="-2838" y="-108"/>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iagrams/_rels/data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jpeg"/><Relationship Id="rId1" Type="http://schemas.openxmlformats.org/officeDocument/2006/relationships/image" Target="../media/image72.png"/><Relationship Id="rId5" Type="http://schemas.openxmlformats.org/officeDocument/2006/relationships/image" Target="../media/image76.jpeg"/><Relationship Id="rId4" Type="http://schemas.openxmlformats.org/officeDocument/2006/relationships/image" Target="../media/image75.jpeg"/></Relationships>
</file>

<file path=ppt/diagrams/_rels/drawing3.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jpeg"/><Relationship Id="rId1" Type="http://schemas.openxmlformats.org/officeDocument/2006/relationships/image" Target="../media/image72.png"/><Relationship Id="rId5" Type="http://schemas.openxmlformats.org/officeDocument/2006/relationships/image" Target="../media/image76.jpeg"/><Relationship Id="rId4" Type="http://schemas.openxmlformats.org/officeDocument/2006/relationships/image" Target="../media/image75.jpe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5C72AE4-C59C-4E9D-847E-7988D9070CDE}" type="doc">
      <dgm:prSet loTypeId="urn:microsoft.com/office/officeart/2005/8/layout/matrix3" loCatId="matrix" qsTypeId="urn:microsoft.com/office/officeart/2005/8/quickstyle/simple4" qsCatId="simple" csTypeId="urn:microsoft.com/office/officeart/2005/8/colors/accent1_2" csCatId="accent1" phldr="1"/>
      <dgm:spPr/>
      <dgm:t>
        <a:bodyPr/>
        <a:lstStyle/>
        <a:p>
          <a:endParaRPr lang="en-US"/>
        </a:p>
      </dgm:t>
    </dgm:pt>
    <dgm:pt modelId="{668392DF-AAD7-4475-9142-F0F85093E4E9}">
      <dgm:prSet phldrT="[Text]"/>
      <dgm:spPr/>
      <dgm:t>
        <a:bodyPr/>
        <a:lstStyle/>
        <a:p>
          <a:r>
            <a:rPr lang="en-US" dirty="0" smtClean="0">
              <a:latin typeface="Century Gothic" panose="020B0502020202020204" pitchFamily="34" charset="0"/>
            </a:rPr>
            <a:t>Business Acumen</a:t>
          </a:r>
          <a:endParaRPr lang="en-US" dirty="0">
            <a:latin typeface="Century Gothic" panose="020B0502020202020204" pitchFamily="34" charset="0"/>
          </a:endParaRPr>
        </a:p>
      </dgm:t>
    </dgm:pt>
    <dgm:pt modelId="{09AC6EB0-D1A6-4510-8840-AF4BA063C193}" type="parTrans" cxnId="{990104EE-7F00-4325-82E3-CF5A735AC8DE}">
      <dgm:prSet/>
      <dgm:spPr/>
      <dgm:t>
        <a:bodyPr/>
        <a:lstStyle/>
        <a:p>
          <a:endParaRPr lang="en-US"/>
        </a:p>
      </dgm:t>
    </dgm:pt>
    <dgm:pt modelId="{2A2B47B0-9AA9-4289-98F2-FD4961C9ECEB}" type="sibTrans" cxnId="{990104EE-7F00-4325-82E3-CF5A735AC8DE}">
      <dgm:prSet/>
      <dgm:spPr/>
      <dgm:t>
        <a:bodyPr/>
        <a:lstStyle/>
        <a:p>
          <a:endParaRPr lang="en-US"/>
        </a:p>
      </dgm:t>
    </dgm:pt>
    <dgm:pt modelId="{996D8536-3CCE-4A85-B11F-652CAB1DC5EF}">
      <dgm:prSet phldrT="[Text]"/>
      <dgm:spPr/>
      <dgm:t>
        <a:bodyPr/>
        <a:lstStyle/>
        <a:p>
          <a:r>
            <a:rPr lang="en-US" dirty="0" smtClean="0">
              <a:latin typeface="Century Gothic" panose="020B0502020202020204" pitchFamily="34" charset="0"/>
            </a:rPr>
            <a:t>Technical Skills</a:t>
          </a:r>
          <a:endParaRPr lang="en-US" dirty="0">
            <a:latin typeface="Century Gothic" panose="020B0502020202020204" pitchFamily="34" charset="0"/>
          </a:endParaRPr>
        </a:p>
      </dgm:t>
    </dgm:pt>
    <dgm:pt modelId="{26F1EB1B-7AB9-4E94-8E13-8CDD9FA308E4}" type="parTrans" cxnId="{13673A12-E0D5-4ED2-B364-A956A3CEF87B}">
      <dgm:prSet/>
      <dgm:spPr/>
      <dgm:t>
        <a:bodyPr/>
        <a:lstStyle/>
        <a:p>
          <a:endParaRPr lang="en-US"/>
        </a:p>
      </dgm:t>
    </dgm:pt>
    <dgm:pt modelId="{88E93B41-6F5F-4945-B8D6-919510DCB391}" type="sibTrans" cxnId="{13673A12-E0D5-4ED2-B364-A956A3CEF87B}">
      <dgm:prSet/>
      <dgm:spPr/>
      <dgm:t>
        <a:bodyPr/>
        <a:lstStyle/>
        <a:p>
          <a:endParaRPr lang="en-US"/>
        </a:p>
      </dgm:t>
    </dgm:pt>
    <dgm:pt modelId="{94118077-F84B-45DE-87D3-9B9EE3E908F2}">
      <dgm:prSet phldrT="[Text]"/>
      <dgm:spPr/>
      <dgm:t>
        <a:bodyPr/>
        <a:lstStyle/>
        <a:p>
          <a:r>
            <a:rPr lang="en-US" dirty="0" smtClean="0">
              <a:latin typeface="Century Gothic" panose="020B0502020202020204" pitchFamily="34" charset="0"/>
            </a:rPr>
            <a:t>Global Delivery</a:t>
          </a:r>
          <a:endParaRPr lang="en-US" dirty="0">
            <a:latin typeface="Century Gothic" panose="020B0502020202020204" pitchFamily="34" charset="0"/>
          </a:endParaRPr>
        </a:p>
      </dgm:t>
    </dgm:pt>
    <dgm:pt modelId="{DEBA48D2-29A9-479E-A252-1C7671B6488D}" type="parTrans" cxnId="{AB917FE2-3A90-4D2C-AC11-5D2B6A791943}">
      <dgm:prSet/>
      <dgm:spPr/>
      <dgm:t>
        <a:bodyPr/>
        <a:lstStyle/>
        <a:p>
          <a:endParaRPr lang="en-US"/>
        </a:p>
      </dgm:t>
    </dgm:pt>
    <dgm:pt modelId="{C6C70E1B-2AA2-4040-8561-55E3210E0412}" type="sibTrans" cxnId="{AB917FE2-3A90-4D2C-AC11-5D2B6A791943}">
      <dgm:prSet/>
      <dgm:spPr/>
      <dgm:t>
        <a:bodyPr/>
        <a:lstStyle/>
        <a:p>
          <a:endParaRPr lang="en-US"/>
        </a:p>
      </dgm:t>
    </dgm:pt>
    <dgm:pt modelId="{98DC9645-1FE4-4A80-8792-05A27AC594C5}">
      <dgm:prSet phldrT="[Text]"/>
      <dgm:spPr/>
      <dgm:t>
        <a:bodyPr/>
        <a:lstStyle/>
        <a:p>
          <a:r>
            <a:rPr lang="en-US" dirty="0" smtClean="0">
              <a:latin typeface="Century Gothic" panose="020B0502020202020204" pitchFamily="34" charset="0"/>
            </a:rPr>
            <a:t>Quality Assurance</a:t>
          </a:r>
          <a:endParaRPr lang="en-US" dirty="0">
            <a:latin typeface="Century Gothic" panose="020B0502020202020204" pitchFamily="34" charset="0"/>
          </a:endParaRPr>
        </a:p>
      </dgm:t>
    </dgm:pt>
    <dgm:pt modelId="{B27F8889-9FF8-46C0-8DA5-77ECED818838}" type="parTrans" cxnId="{37E3021B-25B6-4933-AB1B-8B891CD68487}">
      <dgm:prSet/>
      <dgm:spPr/>
      <dgm:t>
        <a:bodyPr/>
        <a:lstStyle/>
        <a:p>
          <a:endParaRPr lang="en-US"/>
        </a:p>
      </dgm:t>
    </dgm:pt>
    <dgm:pt modelId="{AF012018-245E-4113-BB9A-76660A928B3B}" type="sibTrans" cxnId="{37E3021B-25B6-4933-AB1B-8B891CD68487}">
      <dgm:prSet/>
      <dgm:spPr/>
      <dgm:t>
        <a:bodyPr/>
        <a:lstStyle/>
        <a:p>
          <a:endParaRPr lang="en-US"/>
        </a:p>
      </dgm:t>
    </dgm:pt>
    <dgm:pt modelId="{71EF797D-D26E-4D17-9D15-995C94FB9809}" type="pres">
      <dgm:prSet presAssocID="{F5C72AE4-C59C-4E9D-847E-7988D9070CDE}" presName="matrix" presStyleCnt="0">
        <dgm:presLayoutVars>
          <dgm:chMax val="1"/>
          <dgm:dir/>
          <dgm:resizeHandles val="exact"/>
        </dgm:presLayoutVars>
      </dgm:prSet>
      <dgm:spPr/>
    </dgm:pt>
    <dgm:pt modelId="{5E203A4E-2588-48AE-92D2-74D754643157}" type="pres">
      <dgm:prSet presAssocID="{F5C72AE4-C59C-4E9D-847E-7988D9070CDE}" presName="diamond" presStyleLbl="bgShp" presStyleIdx="0" presStyleCnt="1"/>
      <dgm:spPr/>
    </dgm:pt>
    <dgm:pt modelId="{C66CB9FD-8F3B-4343-8287-A9A89F793141}" type="pres">
      <dgm:prSet presAssocID="{F5C72AE4-C59C-4E9D-847E-7988D9070CDE}" presName="quad1" presStyleLbl="node1" presStyleIdx="0" presStyleCnt="4" custLinFactNeighborX="962" custLinFactNeighborY="19637">
        <dgm:presLayoutVars>
          <dgm:chMax val="0"/>
          <dgm:chPref val="0"/>
          <dgm:bulletEnabled val="1"/>
        </dgm:presLayoutVars>
      </dgm:prSet>
      <dgm:spPr/>
      <dgm:t>
        <a:bodyPr/>
        <a:lstStyle/>
        <a:p>
          <a:endParaRPr lang="en-US"/>
        </a:p>
      </dgm:t>
    </dgm:pt>
    <dgm:pt modelId="{67184F20-0D33-4AEC-B987-EA1B75A70BC0}" type="pres">
      <dgm:prSet presAssocID="{F5C72AE4-C59C-4E9D-847E-7988D9070CDE}" presName="quad2" presStyleLbl="node1" presStyleIdx="1" presStyleCnt="4" custLinFactNeighborX="962" custLinFactNeighborY="19637">
        <dgm:presLayoutVars>
          <dgm:chMax val="0"/>
          <dgm:chPref val="0"/>
          <dgm:bulletEnabled val="1"/>
        </dgm:presLayoutVars>
      </dgm:prSet>
      <dgm:spPr/>
    </dgm:pt>
    <dgm:pt modelId="{F1B5A425-103E-4D8E-A7A3-CD5E5F9AE2E6}" type="pres">
      <dgm:prSet presAssocID="{F5C72AE4-C59C-4E9D-847E-7988D9070CDE}" presName="quad3" presStyleLbl="node1" presStyleIdx="2" presStyleCnt="4" custLinFactNeighborX="962" custLinFactNeighborY="19637">
        <dgm:presLayoutVars>
          <dgm:chMax val="0"/>
          <dgm:chPref val="0"/>
          <dgm:bulletEnabled val="1"/>
        </dgm:presLayoutVars>
      </dgm:prSet>
      <dgm:spPr/>
      <dgm:t>
        <a:bodyPr/>
        <a:lstStyle/>
        <a:p>
          <a:endParaRPr lang="en-US"/>
        </a:p>
      </dgm:t>
    </dgm:pt>
    <dgm:pt modelId="{9C8D2353-432D-4574-80C4-C6E52AE3AA6C}" type="pres">
      <dgm:prSet presAssocID="{F5C72AE4-C59C-4E9D-847E-7988D9070CDE}" presName="quad4" presStyleLbl="node1" presStyleIdx="3" presStyleCnt="4" custLinFactNeighborX="962" custLinFactNeighborY="19637">
        <dgm:presLayoutVars>
          <dgm:chMax val="0"/>
          <dgm:chPref val="0"/>
          <dgm:bulletEnabled val="1"/>
        </dgm:presLayoutVars>
      </dgm:prSet>
      <dgm:spPr/>
    </dgm:pt>
  </dgm:ptLst>
  <dgm:cxnLst>
    <dgm:cxn modelId="{B1DF7105-BA0D-4C19-8F03-D330B896DD5C}" type="presOf" srcId="{668392DF-AAD7-4475-9142-F0F85093E4E9}" destId="{C66CB9FD-8F3B-4343-8287-A9A89F793141}" srcOrd="0" destOrd="0" presId="urn:microsoft.com/office/officeart/2005/8/layout/matrix3"/>
    <dgm:cxn modelId="{37E3021B-25B6-4933-AB1B-8B891CD68487}" srcId="{F5C72AE4-C59C-4E9D-847E-7988D9070CDE}" destId="{98DC9645-1FE4-4A80-8792-05A27AC594C5}" srcOrd="3" destOrd="0" parTransId="{B27F8889-9FF8-46C0-8DA5-77ECED818838}" sibTransId="{AF012018-245E-4113-BB9A-76660A928B3B}"/>
    <dgm:cxn modelId="{17679E90-CDD1-4FDA-8696-3278CB154EE8}" type="presOf" srcId="{996D8536-3CCE-4A85-B11F-652CAB1DC5EF}" destId="{67184F20-0D33-4AEC-B987-EA1B75A70BC0}" srcOrd="0" destOrd="0" presId="urn:microsoft.com/office/officeart/2005/8/layout/matrix3"/>
    <dgm:cxn modelId="{13673A12-E0D5-4ED2-B364-A956A3CEF87B}" srcId="{F5C72AE4-C59C-4E9D-847E-7988D9070CDE}" destId="{996D8536-3CCE-4A85-B11F-652CAB1DC5EF}" srcOrd="1" destOrd="0" parTransId="{26F1EB1B-7AB9-4E94-8E13-8CDD9FA308E4}" sibTransId="{88E93B41-6F5F-4945-B8D6-919510DCB391}"/>
    <dgm:cxn modelId="{9D6C017E-0FDA-4FE4-948E-5D630609FA45}" type="presOf" srcId="{98DC9645-1FE4-4A80-8792-05A27AC594C5}" destId="{9C8D2353-432D-4574-80C4-C6E52AE3AA6C}" srcOrd="0" destOrd="0" presId="urn:microsoft.com/office/officeart/2005/8/layout/matrix3"/>
    <dgm:cxn modelId="{5906C556-16E7-48F4-BC65-156D07F88F26}" type="presOf" srcId="{F5C72AE4-C59C-4E9D-847E-7988D9070CDE}" destId="{71EF797D-D26E-4D17-9D15-995C94FB9809}" srcOrd="0" destOrd="0" presId="urn:microsoft.com/office/officeart/2005/8/layout/matrix3"/>
    <dgm:cxn modelId="{AB917FE2-3A90-4D2C-AC11-5D2B6A791943}" srcId="{F5C72AE4-C59C-4E9D-847E-7988D9070CDE}" destId="{94118077-F84B-45DE-87D3-9B9EE3E908F2}" srcOrd="2" destOrd="0" parTransId="{DEBA48D2-29A9-479E-A252-1C7671B6488D}" sibTransId="{C6C70E1B-2AA2-4040-8561-55E3210E0412}"/>
    <dgm:cxn modelId="{D293503D-92E8-400F-9D79-F25165A4BCDF}" type="presOf" srcId="{94118077-F84B-45DE-87D3-9B9EE3E908F2}" destId="{F1B5A425-103E-4D8E-A7A3-CD5E5F9AE2E6}" srcOrd="0" destOrd="0" presId="urn:microsoft.com/office/officeart/2005/8/layout/matrix3"/>
    <dgm:cxn modelId="{990104EE-7F00-4325-82E3-CF5A735AC8DE}" srcId="{F5C72AE4-C59C-4E9D-847E-7988D9070CDE}" destId="{668392DF-AAD7-4475-9142-F0F85093E4E9}" srcOrd="0" destOrd="0" parTransId="{09AC6EB0-D1A6-4510-8840-AF4BA063C193}" sibTransId="{2A2B47B0-9AA9-4289-98F2-FD4961C9ECEB}"/>
    <dgm:cxn modelId="{8323E7B6-6FFF-493C-AEB0-3EAF4CADBD4A}" type="presParOf" srcId="{71EF797D-D26E-4D17-9D15-995C94FB9809}" destId="{5E203A4E-2588-48AE-92D2-74D754643157}" srcOrd="0" destOrd="0" presId="urn:microsoft.com/office/officeart/2005/8/layout/matrix3"/>
    <dgm:cxn modelId="{317EFF24-9CD7-47BD-AC13-2BAB5493E529}" type="presParOf" srcId="{71EF797D-D26E-4D17-9D15-995C94FB9809}" destId="{C66CB9FD-8F3B-4343-8287-A9A89F793141}" srcOrd="1" destOrd="0" presId="urn:microsoft.com/office/officeart/2005/8/layout/matrix3"/>
    <dgm:cxn modelId="{AA6F380D-4458-4495-9DE8-2905D9332BC3}" type="presParOf" srcId="{71EF797D-D26E-4D17-9D15-995C94FB9809}" destId="{67184F20-0D33-4AEC-B987-EA1B75A70BC0}" srcOrd="2" destOrd="0" presId="urn:microsoft.com/office/officeart/2005/8/layout/matrix3"/>
    <dgm:cxn modelId="{473FA6EA-7F27-4211-930B-BA2FED43D76A}" type="presParOf" srcId="{71EF797D-D26E-4D17-9D15-995C94FB9809}" destId="{F1B5A425-103E-4D8E-A7A3-CD5E5F9AE2E6}" srcOrd="3" destOrd="0" presId="urn:microsoft.com/office/officeart/2005/8/layout/matrix3"/>
    <dgm:cxn modelId="{6F6F244E-6DFE-4D18-A98B-87CDEA074DF8}" type="presParOf" srcId="{71EF797D-D26E-4D17-9D15-995C94FB9809}" destId="{9C8D2353-432D-4574-80C4-C6E52AE3AA6C}" srcOrd="4" destOrd="0" presId="urn:microsoft.com/office/officeart/2005/8/layout/matrix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9C832CB-5946-4161-AB97-202F5D1C2653}" type="doc">
      <dgm:prSet loTypeId="urn:microsoft.com/office/officeart/2005/8/layout/hList6" loCatId="list" qsTypeId="urn:microsoft.com/office/officeart/2005/8/quickstyle/simple1" qsCatId="simple" csTypeId="urn:microsoft.com/office/officeart/2005/8/colors/accent6_3" csCatId="accent6" phldr="1"/>
      <dgm:spPr/>
      <dgm:t>
        <a:bodyPr/>
        <a:lstStyle/>
        <a:p>
          <a:endParaRPr lang="en-US"/>
        </a:p>
      </dgm:t>
    </dgm:pt>
    <dgm:pt modelId="{D12BE519-8773-4DDD-BF0F-A2904549BA16}">
      <dgm:prSet phldrT="[Text]" custT="1"/>
      <dgm:spPr>
        <a:ln>
          <a:noFill/>
        </a:ln>
        <a:effectLst>
          <a:outerShdw blurRad="50800" dist="38100" dir="2700000" algn="tl" rotWithShape="0">
            <a:prstClr val="black">
              <a:alpha val="40000"/>
            </a:prstClr>
          </a:outerShdw>
        </a:effectLst>
      </dgm:spPr>
      <dgm:t>
        <a:bodyPr/>
        <a:lstStyle/>
        <a:p>
          <a:pPr marL="114300" indent="-114300"/>
          <a:r>
            <a:rPr lang="en-US" sz="900" dirty="0" smtClean="0">
              <a:solidFill>
                <a:schemeClr val="tx1"/>
              </a:solidFill>
              <a:latin typeface="Century Gothic" pitchFamily="34" charset="0"/>
            </a:rPr>
            <a:t>End-to-end project execution for a not-to- exceed/fixed price and within a specified time-line</a:t>
          </a:r>
          <a:br>
            <a:rPr lang="en-US" sz="900" dirty="0" smtClean="0">
              <a:solidFill>
                <a:schemeClr val="tx1"/>
              </a:solidFill>
              <a:latin typeface="Century Gothic" pitchFamily="34" charset="0"/>
            </a:rPr>
          </a:br>
          <a:endParaRPr lang="en-US" sz="900" dirty="0">
            <a:solidFill>
              <a:schemeClr val="tx1"/>
            </a:solidFill>
            <a:latin typeface="Century Gothic" pitchFamily="34" charset="0"/>
          </a:endParaRPr>
        </a:p>
      </dgm:t>
    </dgm:pt>
    <dgm:pt modelId="{B020480F-37E3-4584-84D2-ADA9A3DC2667}" type="parTrans" cxnId="{DCED5269-0C3E-4688-9D0B-FFDAA05F543E}">
      <dgm:prSet/>
      <dgm:spPr/>
      <dgm:t>
        <a:bodyPr/>
        <a:lstStyle/>
        <a:p>
          <a:endParaRPr lang="en-US"/>
        </a:p>
      </dgm:t>
    </dgm:pt>
    <dgm:pt modelId="{91A7DA7D-70A4-4018-AC57-0B21767EB763}" type="sibTrans" cxnId="{DCED5269-0C3E-4688-9D0B-FFDAA05F543E}">
      <dgm:prSet/>
      <dgm:spPr/>
      <dgm:t>
        <a:bodyPr/>
        <a:lstStyle/>
        <a:p>
          <a:endParaRPr lang="en-US"/>
        </a:p>
      </dgm:t>
    </dgm:pt>
    <dgm:pt modelId="{F1A580D2-F63F-4D3D-90E5-7A9D0F55E4B5}">
      <dgm:prSet phldrT="[Text]" custT="1"/>
      <dgm:spPr>
        <a:ln>
          <a:noFill/>
        </a:ln>
        <a:effectLst>
          <a:outerShdw blurRad="50800" dist="38100" dir="2700000" algn="tl" rotWithShape="0">
            <a:prstClr val="black">
              <a:alpha val="40000"/>
            </a:prstClr>
          </a:outerShdw>
        </a:effectLst>
      </dgm:spPr>
      <dgm:t>
        <a:bodyPr/>
        <a:lstStyle/>
        <a:p>
          <a:endParaRPr lang="en-US" sz="900" dirty="0">
            <a:solidFill>
              <a:schemeClr val="tx1"/>
            </a:solidFill>
            <a:latin typeface="Century Gothic" pitchFamily="34" charset="0"/>
          </a:endParaRPr>
        </a:p>
      </dgm:t>
    </dgm:pt>
    <dgm:pt modelId="{C5677CA0-ED5D-49FF-AB76-14E98BF210EA}" type="parTrans" cxnId="{9838292C-35B4-4DBE-8CB1-AF2E8FCEB59D}">
      <dgm:prSet/>
      <dgm:spPr/>
      <dgm:t>
        <a:bodyPr/>
        <a:lstStyle/>
        <a:p>
          <a:endParaRPr lang="en-US"/>
        </a:p>
      </dgm:t>
    </dgm:pt>
    <dgm:pt modelId="{4ED33BF9-D2DE-4692-82A4-DC37917F5A4A}" type="sibTrans" cxnId="{9838292C-35B4-4DBE-8CB1-AF2E8FCEB59D}">
      <dgm:prSet/>
      <dgm:spPr/>
      <dgm:t>
        <a:bodyPr/>
        <a:lstStyle/>
        <a:p>
          <a:endParaRPr lang="en-US"/>
        </a:p>
      </dgm:t>
    </dgm:pt>
    <dgm:pt modelId="{226CE7E8-FDF2-4ACE-B1ED-375A5A4DD979}">
      <dgm:prSet phldrT="[Text]" custT="1"/>
      <dgm:spPr>
        <a:ln>
          <a:noFill/>
        </a:ln>
        <a:effectLst>
          <a:outerShdw blurRad="50800" dist="38100" dir="2700000" algn="tl" rotWithShape="0">
            <a:prstClr val="black">
              <a:alpha val="40000"/>
            </a:prstClr>
          </a:outerShdw>
        </a:effectLst>
      </dgm:spPr>
      <dgm:t>
        <a:bodyPr/>
        <a:lstStyle/>
        <a:p>
          <a:pPr marL="114300" indent="-114300"/>
          <a:r>
            <a:rPr lang="en-US" sz="900" smtClean="0">
              <a:solidFill>
                <a:schemeClr val="tx1"/>
              </a:solidFill>
              <a:latin typeface="Century Gothic" pitchFamily="34" charset="0"/>
            </a:rPr>
            <a:t>Hybrid model of fixed price and regular T &amp; M model</a:t>
          </a:r>
          <a:br>
            <a:rPr lang="en-US" sz="900" smtClean="0">
              <a:solidFill>
                <a:schemeClr val="tx1"/>
              </a:solidFill>
              <a:latin typeface="Century Gothic" pitchFamily="34" charset="0"/>
            </a:rPr>
          </a:br>
          <a:endParaRPr lang="en-US" sz="900" dirty="0">
            <a:solidFill>
              <a:schemeClr val="tx1"/>
            </a:solidFill>
            <a:latin typeface="Century Gothic" pitchFamily="34" charset="0"/>
          </a:endParaRPr>
        </a:p>
      </dgm:t>
    </dgm:pt>
    <dgm:pt modelId="{5FA21340-7E9B-402C-91A5-798428A5451F}" type="parTrans" cxnId="{E2012782-277D-4128-B78F-55CF17057063}">
      <dgm:prSet/>
      <dgm:spPr/>
      <dgm:t>
        <a:bodyPr/>
        <a:lstStyle/>
        <a:p>
          <a:endParaRPr lang="en-US"/>
        </a:p>
      </dgm:t>
    </dgm:pt>
    <dgm:pt modelId="{A4968248-1ECB-44C8-9285-B38986453F4B}" type="sibTrans" cxnId="{E2012782-277D-4128-B78F-55CF17057063}">
      <dgm:prSet/>
      <dgm:spPr/>
      <dgm:t>
        <a:bodyPr/>
        <a:lstStyle/>
        <a:p>
          <a:endParaRPr lang="en-US"/>
        </a:p>
      </dgm:t>
    </dgm:pt>
    <dgm:pt modelId="{D19B3C0B-C5FF-44B5-9FAE-D27F96824495}">
      <dgm:prSet phldrT="[Text]" custT="1"/>
      <dgm:spPr>
        <a:ln>
          <a:noFill/>
        </a:ln>
        <a:effectLst>
          <a:outerShdw blurRad="50800" dist="38100" dir="2700000" algn="tl" rotWithShape="0">
            <a:prstClr val="black">
              <a:alpha val="40000"/>
            </a:prstClr>
          </a:outerShdw>
        </a:effectLst>
      </dgm:spPr>
      <dgm:t>
        <a:bodyPr/>
        <a:lstStyle/>
        <a:p>
          <a:pPr marL="114300" indent="-114300"/>
          <a:r>
            <a:rPr lang="en-US" sz="900" dirty="0" smtClean="0">
              <a:solidFill>
                <a:schemeClr val="tx1"/>
              </a:solidFill>
              <a:latin typeface="Century Gothic" pitchFamily="34" charset="0"/>
            </a:rPr>
            <a:t>Prolifics is </a:t>
          </a:r>
          <a:r>
            <a:rPr lang="en-IN" sz="900" dirty="0" smtClean="0">
              <a:solidFill>
                <a:schemeClr val="tx1"/>
              </a:solidFill>
              <a:latin typeface="Century Gothic" pitchFamily="34" charset="0"/>
            </a:rPr>
            <a:t>responsible for providing a defined set of services [Production Support and lifecycle build or maintenance activities]</a:t>
          </a:r>
          <a:br>
            <a:rPr lang="en-IN" sz="900" dirty="0" smtClean="0">
              <a:solidFill>
                <a:schemeClr val="tx1"/>
              </a:solidFill>
              <a:latin typeface="Century Gothic" pitchFamily="34" charset="0"/>
            </a:rPr>
          </a:br>
          <a:endParaRPr lang="en-US" sz="900" dirty="0">
            <a:solidFill>
              <a:schemeClr val="tx1"/>
            </a:solidFill>
            <a:latin typeface="Century Gothic" pitchFamily="34" charset="0"/>
          </a:endParaRPr>
        </a:p>
      </dgm:t>
    </dgm:pt>
    <dgm:pt modelId="{E92E147E-8BDA-46CB-A009-8CBA5FA6765A}" type="parTrans" cxnId="{6BDD36F9-2FC2-48B9-A58D-9A05A63E7828}">
      <dgm:prSet/>
      <dgm:spPr/>
      <dgm:t>
        <a:bodyPr/>
        <a:lstStyle/>
        <a:p>
          <a:endParaRPr lang="en-US"/>
        </a:p>
      </dgm:t>
    </dgm:pt>
    <dgm:pt modelId="{42CABC56-08EC-49F6-9D7D-6458D3865150}" type="sibTrans" cxnId="{6BDD36F9-2FC2-48B9-A58D-9A05A63E7828}">
      <dgm:prSet/>
      <dgm:spPr/>
      <dgm:t>
        <a:bodyPr/>
        <a:lstStyle/>
        <a:p>
          <a:endParaRPr lang="en-US"/>
        </a:p>
      </dgm:t>
    </dgm:pt>
    <dgm:pt modelId="{EB93F4FE-E9A2-4755-971E-2C8D7C786812}">
      <dgm:prSet custT="1"/>
      <dgm:spPr>
        <a:ln>
          <a:noFill/>
        </a:ln>
        <a:effectLst>
          <a:outerShdw blurRad="50800" dist="38100" dir="2700000" algn="tl" rotWithShape="0">
            <a:prstClr val="black">
              <a:alpha val="40000"/>
            </a:prstClr>
          </a:outerShdw>
        </a:effectLst>
      </dgm:spPr>
      <dgm:t>
        <a:bodyPr/>
        <a:lstStyle/>
        <a:p>
          <a:pPr marL="114300" indent="-114300"/>
          <a:r>
            <a:rPr lang="en-US" sz="900" dirty="0" smtClean="0">
              <a:solidFill>
                <a:schemeClr val="tx1"/>
              </a:solidFill>
              <a:latin typeface="Century Gothic" pitchFamily="34" charset="0"/>
            </a:rPr>
            <a:t>Full control on project resources</a:t>
          </a:r>
          <a:endParaRPr lang="en-US" sz="900" dirty="0">
            <a:solidFill>
              <a:schemeClr val="tx1"/>
            </a:solidFill>
            <a:latin typeface="Century Gothic" pitchFamily="34" charset="0"/>
          </a:endParaRPr>
        </a:p>
      </dgm:t>
    </dgm:pt>
    <dgm:pt modelId="{5E9340AC-7DCD-47B3-957F-29BEFD208A15}" type="parTrans" cxnId="{44321FBB-1525-4C23-8B49-2D89D03CCDCE}">
      <dgm:prSet/>
      <dgm:spPr/>
      <dgm:t>
        <a:bodyPr/>
        <a:lstStyle/>
        <a:p>
          <a:endParaRPr lang="en-US"/>
        </a:p>
      </dgm:t>
    </dgm:pt>
    <dgm:pt modelId="{8055E3B1-DD1D-4365-AC6E-CEE04F08EF54}" type="sibTrans" cxnId="{44321FBB-1525-4C23-8B49-2D89D03CCDCE}">
      <dgm:prSet/>
      <dgm:spPr/>
      <dgm:t>
        <a:bodyPr/>
        <a:lstStyle/>
        <a:p>
          <a:endParaRPr lang="en-US"/>
        </a:p>
      </dgm:t>
    </dgm:pt>
    <dgm:pt modelId="{F4511620-E476-4432-801C-4988759AF0F1}">
      <dgm:prSet phldrT="[Text]" custT="1"/>
      <dgm:spPr>
        <a:ln>
          <a:noFill/>
        </a:ln>
        <a:effectLst>
          <a:outerShdw blurRad="50800" dist="38100" dir="2700000" algn="tl" rotWithShape="0">
            <a:prstClr val="black">
              <a:alpha val="40000"/>
            </a:prstClr>
          </a:outerShdw>
        </a:effectLst>
      </dgm:spPr>
      <dgm:t>
        <a:bodyPr/>
        <a:lstStyle/>
        <a:p>
          <a:pPr marL="114300" indent="-114300"/>
          <a:r>
            <a:rPr lang="en-US" sz="900" smtClean="0">
              <a:solidFill>
                <a:schemeClr val="tx1"/>
              </a:solidFill>
              <a:latin typeface="Century Gothic" pitchFamily="34" charset="0"/>
            </a:rPr>
            <a:t>Maintain stringent SLAs</a:t>
          </a:r>
          <a:br>
            <a:rPr lang="en-US" sz="900" smtClean="0">
              <a:solidFill>
                <a:schemeClr val="tx1"/>
              </a:solidFill>
              <a:latin typeface="Century Gothic" pitchFamily="34" charset="0"/>
            </a:rPr>
          </a:br>
          <a:endParaRPr lang="en-US" sz="900" dirty="0">
            <a:solidFill>
              <a:schemeClr val="tx1"/>
            </a:solidFill>
            <a:latin typeface="Century Gothic" pitchFamily="34" charset="0"/>
          </a:endParaRPr>
        </a:p>
      </dgm:t>
    </dgm:pt>
    <dgm:pt modelId="{D05C79C9-A061-40EF-943A-73A4CE4BED07}" type="parTrans" cxnId="{BE91D36C-71F1-4C27-8643-08954907BAD7}">
      <dgm:prSet/>
      <dgm:spPr/>
      <dgm:t>
        <a:bodyPr/>
        <a:lstStyle/>
        <a:p>
          <a:endParaRPr lang="en-US"/>
        </a:p>
      </dgm:t>
    </dgm:pt>
    <dgm:pt modelId="{F8B959D5-FEAA-42F8-AB13-37EF9E62D321}" type="sibTrans" cxnId="{BE91D36C-71F1-4C27-8643-08954907BAD7}">
      <dgm:prSet/>
      <dgm:spPr/>
      <dgm:t>
        <a:bodyPr/>
        <a:lstStyle/>
        <a:p>
          <a:endParaRPr lang="en-US"/>
        </a:p>
      </dgm:t>
    </dgm:pt>
    <dgm:pt modelId="{250C135C-0C1F-414D-ACD3-6DDB7AE82F6E}">
      <dgm:prSet phldrT="[Text]" custT="1"/>
      <dgm:spPr>
        <a:ln>
          <a:noFill/>
        </a:ln>
        <a:effectLst>
          <a:outerShdw blurRad="50800" dist="38100" dir="2700000" algn="tl" rotWithShape="0">
            <a:prstClr val="black">
              <a:alpha val="40000"/>
            </a:prstClr>
          </a:outerShdw>
        </a:effectLst>
      </dgm:spPr>
      <dgm:t>
        <a:bodyPr/>
        <a:lstStyle/>
        <a:p>
          <a:pPr marL="114300" indent="-114300"/>
          <a:endParaRPr lang="en-US" sz="900" dirty="0">
            <a:solidFill>
              <a:schemeClr val="tx1"/>
            </a:solidFill>
            <a:latin typeface="Century Gothic" pitchFamily="34" charset="0"/>
          </a:endParaRPr>
        </a:p>
      </dgm:t>
    </dgm:pt>
    <dgm:pt modelId="{66266767-6B7C-4CF7-A579-B5DFD12C2AAC}" type="parTrans" cxnId="{8CAEB71D-FD3F-4592-A045-70B48CC18AD2}">
      <dgm:prSet/>
      <dgm:spPr/>
      <dgm:t>
        <a:bodyPr/>
        <a:lstStyle/>
        <a:p>
          <a:endParaRPr lang="en-US"/>
        </a:p>
      </dgm:t>
    </dgm:pt>
    <dgm:pt modelId="{F5018BBF-142E-4CF3-9367-D0BB2A394CB8}" type="sibTrans" cxnId="{8CAEB71D-FD3F-4592-A045-70B48CC18AD2}">
      <dgm:prSet/>
      <dgm:spPr/>
      <dgm:t>
        <a:bodyPr/>
        <a:lstStyle/>
        <a:p>
          <a:endParaRPr lang="en-US"/>
        </a:p>
      </dgm:t>
    </dgm:pt>
    <dgm:pt modelId="{6B90C9CF-5647-402C-B102-F55694368929}">
      <dgm:prSet custT="1"/>
      <dgm:spPr>
        <a:ln>
          <a:noFill/>
        </a:ln>
        <a:effectLst>
          <a:outerShdw blurRad="50800" dist="38100" dir="2700000" algn="tl" rotWithShape="0">
            <a:prstClr val="black">
              <a:alpha val="40000"/>
            </a:prstClr>
          </a:outerShdw>
        </a:effectLst>
      </dgm:spPr>
      <dgm:t>
        <a:bodyPr/>
        <a:lstStyle/>
        <a:p>
          <a:pPr marL="114300" indent="-114300"/>
          <a:r>
            <a:rPr lang="en-US" sz="900" smtClean="0">
              <a:solidFill>
                <a:schemeClr val="tx1"/>
              </a:solidFill>
              <a:latin typeface="Century Gothic" pitchFamily="34" charset="0"/>
            </a:rPr>
            <a:t>Provided by Prolifics</a:t>
          </a:r>
          <a:br>
            <a:rPr lang="en-US" sz="900" smtClean="0">
              <a:solidFill>
                <a:schemeClr val="tx1"/>
              </a:solidFill>
              <a:latin typeface="Century Gothic" pitchFamily="34" charset="0"/>
            </a:rPr>
          </a:br>
          <a:endParaRPr lang="en-US" sz="900" dirty="0">
            <a:solidFill>
              <a:schemeClr val="tx1"/>
            </a:solidFill>
            <a:latin typeface="Century Gothic" pitchFamily="34" charset="0"/>
          </a:endParaRPr>
        </a:p>
      </dgm:t>
    </dgm:pt>
    <dgm:pt modelId="{E31F3702-61A6-44A7-BF17-0ED11BD7C803}" type="parTrans" cxnId="{DAA59424-5E14-4F09-9E71-DC82EF0E5B5F}">
      <dgm:prSet/>
      <dgm:spPr/>
      <dgm:t>
        <a:bodyPr/>
        <a:lstStyle/>
        <a:p>
          <a:endParaRPr lang="en-US"/>
        </a:p>
      </dgm:t>
    </dgm:pt>
    <dgm:pt modelId="{21EB5705-61A6-4F79-B690-F68B9520FF2A}" type="sibTrans" cxnId="{DAA59424-5E14-4F09-9E71-DC82EF0E5B5F}">
      <dgm:prSet/>
      <dgm:spPr/>
      <dgm:t>
        <a:bodyPr/>
        <a:lstStyle/>
        <a:p>
          <a:endParaRPr lang="en-US"/>
        </a:p>
      </dgm:t>
    </dgm:pt>
    <dgm:pt modelId="{AC8A3FA2-7FEB-4E7D-AC5E-2C4DEF68416E}">
      <dgm:prSet custT="1"/>
      <dgm:spPr>
        <a:ln>
          <a:noFill/>
        </a:ln>
        <a:effectLst>
          <a:outerShdw blurRad="50800" dist="38100" dir="2700000" algn="tl" rotWithShape="0">
            <a:prstClr val="black">
              <a:alpha val="40000"/>
            </a:prstClr>
          </a:outerShdw>
        </a:effectLst>
      </dgm:spPr>
      <dgm:t>
        <a:bodyPr/>
        <a:lstStyle/>
        <a:p>
          <a:pPr marL="114300" indent="-114300"/>
          <a:r>
            <a:rPr lang="en-US" sz="900" smtClean="0">
              <a:solidFill>
                <a:schemeClr val="tx1"/>
              </a:solidFill>
              <a:latin typeface="Century Gothic" pitchFamily="34" charset="0"/>
            </a:rPr>
            <a:t>Managed by Client</a:t>
          </a:r>
          <a:endParaRPr lang="en-US" sz="900" dirty="0">
            <a:solidFill>
              <a:schemeClr val="tx1"/>
            </a:solidFill>
            <a:latin typeface="Century Gothic" pitchFamily="34" charset="0"/>
          </a:endParaRPr>
        </a:p>
      </dgm:t>
    </dgm:pt>
    <dgm:pt modelId="{A0B47826-5FD2-42B0-91B1-3189CF4574F7}" type="parTrans" cxnId="{B0EDA9D2-56DC-49FA-84B4-4CB8488F1A6C}">
      <dgm:prSet/>
      <dgm:spPr/>
      <dgm:t>
        <a:bodyPr/>
        <a:lstStyle/>
        <a:p>
          <a:endParaRPr lang="en-US"/>
        </a:p>
      </dgm:t>
    </dgm:pt>
    <dgm:pt modelId="{4659EA60-FA39-463B-802F-AB61190AB354}" type="sibTrans" cxnId="{B0EDA9D2-56DC-49FA-84B4-4CB8488F1A6C}">
      <dgm:prSet/>
      <dgm:spPr/>
      <dgm:t>
        <a:bodyPr/>
        <a:lstStyle/>
        <a:p>
          <a:endParaRPr lang="en-US"/>
        </a:p>
      </dgm:t>
    </dgm:pt>
    <dgm:pt modelId="{190BA587-893B-4BCA-B484-9FBBF91AF73C}">
      <dgm:prSet phldrT="[Text]" custT="1"/>
      <dgm:spPr>
        <a:ln>
          <a:noFill/>
        </a:ln>
        <a:effectLst>
          <a:outerShdw blurRad="50800" dist="38100" dir="2700000" algn="tl" rotWithShape="0">
            <a:prstClr val="black">
              <a:alpha val="40000"/>
            </a:prstClr>
          </a:outerShdw>
        </a:effectLst>
      </dgm:spPr>
      <dgm:t>
        <a:bodyPr/>
        <a:lstStyle/>
        <a:p>
          <a:pPr marL="114300" indent="-114300"/>
          <a:r>
            <a:rPr lang="en-US" sz="900" smtClean="0">
              <a:solidFill>
                <a:schemeClr val="tx1"/>
              </a:solidFill>
              <a:latin typeface="Century Gothic" pitchFamily="34" charset="0"/>
            </a:rPr>
            <a:t>Faster ramp up/down based on customer requirements charged on monthly basis</a:t>
          </a:r>
          <a:br>
            <a:rPr lang="en-US" sz="900" smtClean="0">
              <a:solidFill>
                <a:schemeClr val="tx1"/>
              </a:solidFill>
              <a:latin typeface="Century Gothic" pitchFamily="34" charset="0"/>
            </a:rPr>
          </a:br>
          <a:endParaRPr lang="en-US" sz="900" dirty="0">
            <a:solidFill>
              <a:schemeClr val="tx1"/>
            </a:solidFill>
            <a:latin typeface="Century Gothic" pitchFamily="34" charset="0"/>
          </a:endParaRPr>
        </a:p>
      </dgm:t>
    </dgm:pt>
    <dgm:pt modelId="{FC51ADDC-3DCF-40C4-8BBF-5B180D5C38C6}" type="parTrans" cxnId="{5C628175-7C8C-46DD-9D98-4721C72A98AC}">
      <dgm:prSet/>
      <dgm:spPr/>
      <dgm:t>
        <a:bodyPr/>
        <a:lstStyle/>
        <a:p>
          <a:endParaRPr lang="en-US"/>
        </a:p>
      </dgm:t>
    </dgm:pt>
    <dgm:pt modelId="{10197E52-38C8-40A1-9B0F-CAFE163AE817}" type="sibTrans" cxnId="{5C628175-7C8C-46DD-9D98-4721C72A98AC}">
      <dgm:prSet/>
      <dgm:spPr/>
      <dgm:t>
        <a:bodyPr/>
        <a:lstStyle/>
        <a:p>
          <a:endParaRPr lang="en-US"/>
        </a:p>
      </dgm:t>
    </dgm:pt>
    <dgm:pt modelId="{3F59D464-5962-4456-9F4C-A584AD96348F}">
      <dgm:prSet phldrT="[Text]" custT="1"/>
      <dgm:spPr>
        <a:ln>
          <a:noFill/>
        </a:ln>
        <a:effectLst>
          <a:outerShdw blurRad="50800" dist="38100" dir="2700000" algn="tl" rotWithShape="0">
            <a:prstClr val="black">
              <a:alpha val="40000"/>
            </a:prstClr>
          </a:outerShdw>
        </a:effectLst>
      </dgm:spPr>
      <dgm:t>
        <a:bodyPr/>
        <a:lstStyle/>
        <a:p>
          <a:pPr marL="114300" indent="-114300"/>
          <a:endParaRPr lang="en-US" sz="900" dirty="0">
            <a:solidFill>
              <a:schemeClr val="tx1"/>
            </a:solidFill>
            <a:latin typeface="Century Gothic" pitchFamily="34" charset="0"/>
          </a:endParaRPr>
        </a:p>
      </dgm:t>
    </dgm:pt>
    <dgm:pt modelId="{4B80B742-1272-4C16-9792-C18745A59B9D}" type="parTrans" cxnId="{FE38C57B-4399-4880-B1ED-422ABA0F0DBD}">
      <dgm:prSet/>
      <dgm:spPr/>
      <dgm:t>
        <a:bodyPr/>
        <a:lstStyle/>
        <a:p>
          <a:endParaRPr lang="en-US"/>
        </a:p>
      </dgm:t>
    </dgm:pt>
    <dgm:pt modelId="{17B5A432-7E7D-4714-86C8-71B67DBF9B1A}" type="sibTrans" cxnId="{FE38C57B-4399-4880-B1ED-422ABA0F0DBD}">
      <dgm:prSet/>
      <dgm:spPr/>
      <dgm:t>
        <a:bodyPr/>
        <a:lstStyle/>
        <a:p>
          <a:endParaRPr lang="en-US"/>
        </a:p>
      </dgm:t>
    </dgm:pt>
    <dgm:pt modelId="{74FA9C95-3A64-4299-A03E-0CE440C31A83}">
      <dgm:prSet phldrT="[Text]" custT="1"/>
      <dgm:spPr>
        <a:ln>
          <a:noFill/>
        </a:ln>
        <a:effectLst>
          <a:outerShdw blurRad="50800" dist="38100" dir="2700000" algn="tl" rotWithShape="0">
            <a:prstClr val="black">
              <a:alpha val="40000"/>
            </a:prstClr>
          </a:outerShdw>
        </a:effectLst>
      </dgm:spPr>
      <dgm:t>
        <a:bodyPr/>
        <a:lstStyle/>
        <a:p>
          <a:pPr marL="114300" indent="-114300"/>
          <a:r>
            <a:rPr lang="en-US" sz="900" dirty="0" smtClean="0">
              <a:solidFill>
                <a:schemeClr val="tx1"/>
              </a:solidFill>
              <a:latin typeface="Century Gothic" pitchFamily="34" charset="0"/>
            </a:rPr>
            <a:t> </a:t>
          </a:r>
          <a:endParaRPr lang="en-US" sz="900" dirty="0">
            <a:solidFill>
              <a:schemeClr val="tx1"/>
            </a:solidFill>
            <a:latin typeface="Century Gothic" pitchFamily="34" charset="0"/>
          </a:endParaRPr>
        </a:p>
      </dgm:t>
    </dgm:pt>
    <dgm:pt modelId="{45EE8171-C08C-4595-BFAC-78B5CBEAD7B8}" type="sibTrans" cxnId="{D616500C-2345-44AA-8D16-92FC03CCEAEF}">
      <dgm:prSet/>
      <dgm:spPr/>
      <dgm:t>
        <a:bodyPr/>
        <a:lstStyle/>
        <a:p>
          <a:endParaRPr lang="en-US"/>
        </a:p>
      </dgm:t>
    </dgm:pt>
    <dgm:pt modelId="{607BA95F-8057-476E-B076-E8E496399144}" type="parTrans" cxnId="{D616500C-2345-44AA-8D16-92FC03CCEAEF}">
      <dgm:prSet/>
      <dgm:spPr/>
      <dgm:t>
        <a:bodyPr/>
        <a:lstStyle/>
        <a:p>
          <a:endParaRPr lang="en-US"/>
        </a:p>
      </dgm:t>
    </dgm:pt>
    <dgm:pt modelId="{8066A718-A481-467F-B292-7B84D089251B}">
      <dgm:prSet custT="1"/>
      <dgm:spPr>
        <a:ln>
          <a:noFill/>
        </a:ln>
        <a:effectLst>
          <a:outerShdw blurRad="50800" dist="38100" dir="2700000" algn="tl" rotWithShape="0">
            <a:prstClr val="black">
              <a:alpha val="40000"/>
            </a:prstClr>
          </a:outerShdw>
        </a:effectLst>
      </dgm:spPr>
      <dgm:t>
        <a:bodyPr/>
        <a:lstStyle/>
        <a:p>
          <a:pPr marL="114300" indent="-114300"/>
          <a:r>
            <a:rPr lang="en-US" sz="900" smtClean="0">
              <a:solidFill>
                <a:schemeClr val="tx1"/>
              </a:solidFill>
              <a:latin typeface="Century Gothic" pitchFamily="34" charset="0"/>
            </a:rPr>
            <a:t>Prolifics manages the project on behalf of the client</a:t>
          </a:r>
          <a:endParaRPr lang="en-US" sz="900" dirty="0">
            <a:solidFill>
              <a:schemeClr val="tx1"/>
            </a:solidFill>
            <a:latin typeface="Century Gothic" pitchFamily="34" charset="0"/>
          </a:endParaRPr>
        </a:p>
      </dgm:t>
    </dgm:pt>
    <dgm:pt modelId="{64FC0833-3912-4919-AAAE-56150016157B}" type="parTrans" cxnId="{519960DF-FA17-44C0-811C-9FBD2BF61613}">
      <dgm:prSet/>
      <dgm:spPr/>
      <dgm:t>
        <a:bodyPr/>
        <a:lstStyle/>
        <a:p>
          <a:endParaRPr lang="en-US"/>
        </a:p>
      </dgm:t>
    </dgm:pt>
    <dgm:pt modelId="{E1D3E82F-A5D5-49AF-AB75-824A51EB442D}" type="sibTrans" cxnId="{519960DF-FA17-44C0-811C-9FBD2BF61613}">
      <dgm:prSet/>
      <dgm:spPr/>
      <dgm:t>
        <a:bodyPr/>
        <a:lstStyle/>
        <a:p>
          <a:endParaRPr lang="en-US"/>
        </a:p>
      </dgm:t>
    </dgm:pt>
    <dgm:pt modelId="{9A9763DD-5EA4-4BB4-9FDE-FB80F01BB005}">
      <dgm:prSet custT="1"/>
      <dgm:spPr>
        <a:ln>
          <a:noFill/>
        </a:ln>
        <a:effectLst>
          <a:outerShdw blurRad="50800" dist="38100" dir="2700000" algn="tl" rotWithShape="0">
            <a:prstClr val="black">
              <a:alpha val="40000"/>
            </a:prstClr>
          </a:outerShdw>
        </a:effectLst>
      </dgm:spPr>
      <dgm:t>
        <a:bodyPr/>
        <a:lstStyle/>
        <a:p>
          <a:pPr marL="114300" indent="-114300"/>
          <a:r>
            <a:rPr lang="en-IN" sz="900" dirty="0" smtClean="0">
              <a:solidFill>
                <a:schemeClr val="tx1"/>
              </a:solidFill>
              <a:latin typeface="Century Gothic" pitchFamily="34" charset="0"/>
            </a:rPr>
            <a:t>Charges can be ongoing flat or near-fixed monthly fee [predictable IT support costs]</a:t>
          </a:r>
          <a:endParaRPr lang="en-US" sz="900" dirty="0">
            <a:solidFill>
              <a:schemeClr val="tx1"/>
            </a:solidFill>
            <a:latin typeface="Century Gothic" pitchFamily="34" charset="0"/>
          </a:endParaRPr>
        </a:p>
      </dgm:t>
    </dgm:pt>
    <dgm:pt modelId="{AC25C139-657D-4738-9CFE-F52008782774}" type="parTrans" cxnId="{1CAF5FC1-FE5B-4203-8350-704EF36390D4}">
      <dgm:prSet/>
      <dgm:spPr/>
      <dgm:t>
        <a:bodyPr/>
        <a:lstStyle/>
        <a:p>
          <a:endParaRPr lang="en-US"/>
        </a:p>
      </dgm:t>
    </dgm:pt>
    <dgm:pt modelId="{F68A857C-EE52-4937-922E-19BB2B714524}" type="sibTrans" cxnId="{1CAF5FC1-FE5B-4203-8350-704EF36390D4}">
      <dgm:prSet/>
      <dgm:spPr/>
      <dgm:t>
        <a:bodyPr/>
        <a:lstStyle/>
        <a:p>
          <a:endParaRPr lang="en-US"/>
        </a:p>
      </dgm:t>
    </dgm:pt>
    <dgm:pt modelId="{66ED325A-1B5A-46F5-B378-36073673B4CC}" type="pres">
      <dgm:prSet presAssocID="{09C832CB-5946-4161-AB97-202F5D1C2653}" presName="Name0" presStyleCnt="0">
        <dgm:presLayoutVars>
          <dgm:dir/>
          <dgm:resizeHandles val="exact"/>
        </dgm:presLayoutVars>
      </dgm:prSet>
      <dgm:spPr/>
      <dgm:t>
        <a:bodyPr/>
        <a:lstStyle/>
        <a:p>
          <a:endParaRPr lang="en-US"/>
        </a:p>
      </dgm:t>
    </dgm:pt>
    <dgm:pt modelId="{F9E4C28B-02BE-49E2-A8DB-83899F31AABC}" type="pres">
      <dgm:prSet presAssocID="{250C135C-0C1F-414D-ACD3-6DDB7AE82F6E}" presName="node" presStyleLbl="node1" presStyleIdx="0" presStyleCnt="4">
        <dgm:presLayoutVars>
          <dgm:bulletEnabled val="1"/>
        </dgm:presLayoutVars>
      </dgm:prSet>
      <dgm:spPr/>
      <dgm:t>
        <a:bodyPr/>
        <a:lstStyle/>
        <a:p>
          <a:endParaRPr lang="en-US"/>
        </a:p>
      </dgm:t>
    </dgm:pt>
    <dgm:pt modelId="{BE2404F7-11C6-44FB-A43D-DD7D8289709F}" type="pres">
      <dgm:prSet presAssocID="{F5018BBF-142E-4CF3-9367-D0BB2A394CB8}" presName="sibTrans" presStyleCnt="0"/>
      <dgm:spPr/>
    </dgm:pt>
    <dgm:pt modelId="{361F669A-11E9-4840-A845-8A999E23BAA8}" type="pres">
      <dgm:prSet presAssocID="{3F59D464-5962-4456-9F4C-A584AD96348F}" presName="node" presStyleLbl="node1" presStyleIdx="1" presStyleCnt="4" custLinFactNeighborX="33030">
        <dgm:presLayoutVars>
          <dgm:bulletEnabled val="1"/>
        </dgm:presLayoutVars>
      </dgm:prSet>
      <dgm:spPr/>
      <dgm:t>
        <a:bodyPr/>
        <a:lstStyle/>
        <a:p>
          <a:endParaRPr lang="en-US"/>
        </a:p>
      </dgm:t>
    </dgm:pt>
    <dgm:pt modelId="{45C59F3F-8A38-47E5-A117-EB7E2F36846E}" type="pres">
      <dgm:prSet presAssocID="{17B5A432-7E7D-4714-86C8-71B67DBF9B1A}" presName="sibTrans" presStyleCnt="0"/>
      <dgm:spPr/>
    </dgm:pt>
    <dgm:pt modelId="{BD7FB6D3-B606-40ED-9472-6934D5AD7E6C}" type="pres">
      <dgm:prSet presAssocID="{F1A580D2-F63F-4D3D-90E5-7A9D0F55E4B5}" presName="node" presStyleLbl="node1" presStyleIdx="2" presStyleCnt="4" custLinFactNeighborX="8710">
        <dgm:presLayoutVars>
          <dgm:bulletEnabled val="1"/>
        </dgm:presLayoutVars>
      </dgm:prSet>
      <dgm:spPr/>
      <dgm:t>
        <a:bodyPr/>
        <a:lstStyle/>
        <a:p>
          <a:endParaRPr lang="en-US"/>
        </a:p>
      </dgm:t>
    </dgm:pt>
    <dgm:pt modelId="{B6124D46-AD2B-4444-8C4A-C6A1D7D1AC8B}" type="pres">
      <dgm:prSet presAssocID="{4ED33BF9-D2DE-4692-82A4-DC37917F5A4A}" presName="sibTrans" presStyleCnt="0"/>
      <dgm:spPr/>
    </dgm:pt>
    <dgm:pt modelId="{1CC21028-853A-41B2-AE09-D3A8910CB25A}" type="pres">
      <dgm:prSet presAssocID="{74FA9C95-3A64-4299-A03E-0CE440C31A83}" presName="node" presStyleLbl="node1" presStyleIdx="3" presStyleCnt="4" custLinFactY="9375" custLinFactNeighborX="-15611" custLinFactNeighborY="100000">
        <dgm:presLayoutVars>
          <dgm:bulletEnabled val="1"/>
        </dgm:presLayoutVars>
      </dgm:prSet>
      <dgm:spPr/>
      <dgm:t>
        <a:bodyPr/>
        <a:lstStyle/>
        <a:p>
          <a:endParaRPr lang="en-US"/>
        </a:p>
      </dgm:t>
    </dgm:pt>
  </dgm:ptLst>
  <dgm:cxnLst>
    <dgm:cxn modelId="{56CE2FDA-D9B1-4DC4-8D15-C2974A9FD55F}" type="presOf" srcId="{3F59D464-5962-4456-9F4C-A584AD96348F}" destId="{361F669A-11E9-4840-A845-8A999E23BAA8}" srcOrd="0" destOrd="0" presId="urn:microsoft.com/office/officeart/2005/8/layout/hList6"/>
    <dgm:cxn modelId="{9838292C-35B4-4DBE-8CB1-AF2E8FCEB59D}" srcId="{09C832CB-5946-4161-AB97-202F5D1C2653}" destId="{F1A580D2-F63F-4D3D-90E5-7A9D0F55E4B5}" srcOrd="2" destOrd="0" parTransId="{C5677CA0-ED5D-49FF-AB76-14E98BF210EA}" sibTransId="{4ED33BF9-D2DE-4692-82A4-DC37917F5A4A}"/>
    <dgm:cxn modelId="{3E41C271-6D33-4D27-8E61-ED05C002F7D8}" type="presOf" srcId="{190BA587-893B-4BCA-B484-9FBBF91AF73C}" destId="{361F669A-11E9-4840-A845-8A999E23BAA8}" srcOrd="0" destOrd="1" presId="urn:microsoft.com/office/officeart/2005/8/layout/hList6"/>
    <dgm:cxn modelId="{1CAF5FC1-FE5B-4203-8350-704EF36390D4}" srcId="{74FA9C95-3A64-4299-A03E-0CE440C31A83}" destId="{9A9763DD-5EA4-4BB4-9FDE-FB80F01BB005}" srcOrd="1" destOrd="0" parTransId="{AC25C139-657D-4738-9CFE-F52008782774}" sibTransId="{F68A857C-EE52-4937-922E-19BB2B714524}"/>
    <dgm:cxn modelId="{817BCE66-A06E-476B-BEE4-DC989069AFD0}" type="presOf" srcId="{6B90C9CF-5647-402C-B102-F55694368929}" destId="{361F669A-11E9-4840-A845-8A999E23BAA8}" srcOrd="0" destOrd="2" presId="urn:microsoft.com/office/officeart/2005/8/layout/hList6"/>
    <dgm:cxn modelId="{E2012782-277D-4128-B78F-55CF17057063}" srcId="{F1A580D2-F63F-4D3D-90E5-7A9D0F55E4B5}" destId="{226CE7E8-FDF2-4ACE-B1ED-375A5A4DD979}" srcOrd="0" destOrd="0" parTransId="{5FA21340-7E9B-402C-91A5-798428A5451F}" sibTransId="{A4968248-1ECB-44C8-9285-B38986453F4B}"/>
    <dgm:cxn modelId="{C7FEF584-D5BF-4C66-A91E-D7AA184FAA79}" type="presOf" srcId="{F1A580D2-F63F-4D3D-90E5-7A9D0F55E4B5}" destId="{BD7FB6D3-B606-40ED-9472-6934D5AD7E6C}" srcOrd="0" destOrd="0" presId="urn:microsoft.com/office/officeart/2005/8/layout/hList6"/>
    <dgm:cxn modelId="{8CAEB71D-FD3F-4592-A045-70B48CC18AD2}" srcId="{09C832CB-5946-4161-AB97-202F5D1C2653}" destId="{250C135C-0C1F-414D-ACD3-6DDB7AE82F6E}" srcOrd="0" destOrd="0" parTransId="{66266767-6B7C-4CF7-A579-B5DFD12C2AAC}" sibTransId="{F5018BBF-142E-4CF3-9367-D0BB2A394CB8}"/>
    <dgm:cxn modelId="{B0EDA9D2-56DC-49FA-84B4-4CB8488F1A6C}" srcId="{3F59D464-5962-4456-9F4C-A584AD96348F}" destId="{AC8A3FA2-7FEB-4E7D-AC5E-2C4DEF68416E}" srcOrd="2" destOrd="0" parTransId="{A0B47826-5FD2-42B0-91B1-3189CF4574F7}" sibTransId="{4659EA60-FA39-463B-802F-AB61190AB354}"/>
    <dgm:cxn modelId="{013AE044-4C69-4AF5-B3AA-F04C2A783F71}" type="presOf" srcId="{EB93F4FE-E9A2-4755-971E-2C8D7C786812}" destId="{F9E4C28B-02BE-49E2-A8DB-83899F31AABC}" srcOrd="0" destOrd="3" presId="urn:microsoft.com/office/officeart/2005/8/layout/hList6"/>
    <dgm:cxn modelId="{E171495C-F537-4073-9C31-AF3F085C57FA}" type="presOf" srcId="{250C135C-0C1F-414D-ACD3-6DDB7AE82F6E}" destId="{F9E4C28B-02BE-49E2-A8DB-83899F31AABC}" srcOrd="0" destOrd="0" presId="urn:microsoft.com/office/officeart/2005/8/layout/hList6"/>
    <dgm:cxn modelId="{13C2832B-E580-4805-B8C2-F27794D94FFC}" type="presOf" srcId="{226CE7E8-FDF2-4ACE-B1ED-375A5A4DD979}" destId="{BD7FB6D3-B606-40ED-9472-6934D5AD7E6C}" srcOrd="0" destOrd="1" presId="urn:microsoft.com/office/officeart/2005/8/layout/hList6"/>
    <dgm:cxn modelId="{6680D010-F281-4444-8394-6D7383A6324E}" type="presOf" srcId="{09C832CB-5946-4161-AB97-202F5D1C2653}" destId="{66ED325A-1B5A-46F5-B378-36073673B4CC}" srcOrd="0" destOrd="0" presId="urn:microsoft.com/office/officeart/2005/8/layout/hList6"/>
    <dgm:cxn modelId="{B1DFA4EB-8805-40C8-BA05-85090972925C}" type="presOf" srcId="{74FA9C95-3A64-4299-A03E-0CE440C31A83}" destId="{1CC21028-853A-41B2-AE09-D3A8910CB25A}" srcOrd="0" destOrd="0" presId="urn:microsoft.com/office/officeart/2005/8/layout/hList6"/>
    <dgm:cxn modelId="{FE38C57B-4399-4880-B1ED-422ABA0F0DBD}" srcId="{09C832CB-5946-4161-AB97-202F5D1C2653}" destId="{3F59D464-5962-4456-9F4C-A584AD96348F}" srcOrd="1" destOrd="0" parTransId="{4B80B742-1272-4C16-9792-C18745A59B9D}" sibTransId="{17B5A432-7E7D-4714-86C8-71B67DBF9B1A}"/>
    <dgm:cxn modelId="{5C628175-7C8C-46DD-9D98-4721C72A98AC}" srcId="{3F59D464-5962-4456-9F4C-A584AD96348F}" destId="{190BA587-893B-4BCA-B484-9FBBF91AF73C}" srcOrd="0" destOrd="0" parTransId="{FC51ADDC-3DCF-40C4-8BBF-5B180D5C38C6}" sibTransId="{10197E52-38C8-40A1-9B0F-CAFE163AE817}"/>
    <dgm:cxn modelId="{DAA59424-5E14-4F09-9E71-DC82EF0E5B5F}" srcId="{3F59D464-5962-4456-9F4C-A584AD96348F}" destId="{6B90C9CF-5647-402C-B102-F55694368929}" srcOrd="1" destOrd="0" parTransId="{E31F3702-61A6-44A7-BF17-0ED11BD7C803}" sibTransId="{21EB5705-61A6-4F79-B690-F68B9520FF2A}"/>
    <dgm:cxn modelId="{DCED5269-0C3E-4688-9D0B-FFDAA05F543E}" srcId="{250C135C-0C1F-414D-ACD3-6DDB7AE82F6E}" destId="{D12BE519-8773-4DDD-BF0F-A2904549BA16}" srcOrd="0" destOrd="0" parTransId="{B020480F-37E3-4584-84D2-ADA9A3DC2667}" sibTransId="{91A7DA7D-70A4-4018-AC57-0B21767EB763}"/>
    <dgm:cxn modelId="{329CA2DB-5037-4268-AD1C-BC952E56E100}" type="presOf" srcId="{F4511620-E476-4432-801C-4988759AF0F1}" destId="{F9E4C28B-02BE-49E2-A8DB-83899F31AABC}" srcOrd="0" destOrd="2" presId="urn:microsoft.com/office/officeart/2005/8/layout/hList6"/>
    <dgm:cxn modelId="{D5B7C976-B645-4F7C-9E0D-5918464A1B2B}" type="presOf" srcId="{9A9763DD-5EA4-4BB4-9FDE-FB80F01BB005}" destId="{1CC21028-853A-41B2-AE09-D3A8910CB25A}" srcOrd="0" destOrd="2" presId="urn:microsoft.com/office/officeart/2005/8/layout/hList6"/>
    <dgm:cxn modelId="{D616500C-2345-44AA-8D16-92FC03CCEAEF}" srcId="{09C832CB-5946-4161-AB97-202F5D1C2653}" destId="{74FA9C95-3A64-4299-A03E-0CE440C31A83}" srcOrd="3" destOrd="0" parTransId="{607BA95F-8057-476E-B076-E8E496399144}" sibTransId="{45EE8171-C08C-4595-BFAC-78B5CBEAD7B8}"/>
    <dgm:cxn modelId="{BE91D36C-71F1-4C27-8643-08954907BAD7}" srcId="{250C135C-0C1F-414D-ACD3-6DDB7AE82F6E}" destId="{F4511620-E476-4432-801C-4988759AF0F1}" srcOrd="1" destOrd="0" parTransId="{D05C79C9-A061-40EF-943A-73A4CE4BED07}" sibTransId="{F8B959D5-FEAA-42F8-AB13-37EF9E62D321}"/>
    <dgm:cxn modelId="{70F30DCA-2305-4DE8-B5DC-1DBBB6DF5E3B}" type="presOf" srcId="{8066A718-A481-467F-B292-7B84D089251B}" destId="{BD7FB6D3-B606-40ED-9472-6934D5AD7E6C}" srcOrd="0" destOrd="2" presId="urn:microsoft.com/office/officeart/2005/8/layout/hList6"/>
    <dgm:cxn modelId="{A1ED597E-2963-4A3F-B6C1-9CDEB2CDB0B6}" type="presOf" srcId="{D19B3C0B-C5FF-44B5-9FAE-D27F96824495}" destId="{1CC21028-853A-41B2-AE09-D3A8910CB25A}" srcOrd="0" destOrd="1" presId="urn:microsoft.com/office/officeart/2005/8/layout/hList6"/>
    <dgm:cxn modelId="{519960DF-FA17-44C0-811C-9FBD2BF61613}" srcId="{F1A580D2-F63F-4D3D-90E5-7A9D0F55E4B5}" destId="{8066A718-A481-467F-B292-7B84D089251B}" srcOrd="1" destOrd="0" parTransId="{64FC0833-3912-4919-AAAE-56150016157B}" sibTransId="{E1D3E82F-A5D5-49AF-AB75-824A51EB442D}"/>
    <dgm:cxn modelId="{44321FBB-1525-4C23-8B49-2D89D03CCDCE}" srcId="{250C135C-0C1F-414D-ACD3-6DDB7AE82F6E}" destId="{EB93F4FE-E9A2-4755-971E-2C8D7C786812}" srcOrd="2" destOrd="0" parTransId="{5E9340AC-7DCD-47B3-957F-29BEFD208A15}" sibTransId="{8055E3B1-DD1D-4365-AC6E-CEE04F08EF54}"/>
    <dgm:cxn modelId="{CDB2B803-F097-4507-BA4D-B6BE7DE3D02C}" type="presOf" srcId="{AC8A3FA2-7FEB-4E7D-AC5E-2C4DEF68416E}" destId="{361F669A-11E9-4840-A845-8A999E23BAA8}" srcOrd="0" destOrd="3" presId="urn:microsoft.com/office/officeart/2005/8/layout/hList6"/>
    <dgm:cxn modelId="{A2BB83A2-FC28-47A7-8737-DB736AF8F724}" type="presOf" srcId="{D12BE519-8773-4DDD-BF0F-A2904549BA16}" destId="{F9E4C28B-02BE-49E2-A8DB-83899F31AABC}" srcOrd="0" destOrd="1" presId="urn:microsoft.com/office/officeart/2005/8/layout/hList6"/>
    <dgm:cxn modelId="{6BDD36F9-2FC2-48B9-A58D-9A05A63E7828}" srcId="{74FA9C95-3A64-4299-A03E-0CE440C31A83}" destId="{D19B3C0B-C5FF-44B5-9FAE-D27F96824495}" srcOrd="0" destOrd="0" parTransId="{E92E147E-8BDA-46CB-A009-8CBA5FA6765A}" sibTransId="{42CABC56-08EC-49F6-9D7D-6458D3865150}"/>
    <dgm:cxn modelId="{2E2CC9AA-C107-41BD-9E15-27E1A5E9796A}" type="presParOf" srcId="{66ED325A-1B5A-46F5-B378-36073673B4CC}" destId="{F9E4C28B-02BE-49E2-A8DB-83899F31AABC}" srcOrd="0" destOrd="0" presId="urn:microsoft.com/office/officeart/2005/8/layout/hList6"/>
    <dgm:cxn modelId="{09424FFC-7689-40F0-B91E-0DDE9222626F}" type="presParOf" srcId="{66ED325A-1B5A-46F5-B378-36073673B4CC}" destId="{BE2404F7-11C6-44FB-A43D-DD7D8289709F}" srcOrd="1" destOrd="0" presId="urn:microsoft.com/office/officeart/2005/8/layout/hList6"/>
    <dgm:cxn modelId="{D62B4601-46AA-480C-91B2-02821F8400C9}" type="presParOf" srcId="{66ED325A-1B5A-46F5-B378-36073673B4CC}" destId="{361F669A-11E9-4840-A845-8A999E23BAA8}" srcOrd="2" destOrd="0" presId="urn:microsoft.com/office/officeart/2005/8/layout/hList6"/>
    <dgm:cxn modelId="{CAF4B093-0C19-4CF4-B0D4-92897D737A61}" type="presParOf" srcId="{66ED325A-1B5A-46F5-B378-36073673B4CC}" destId="{45C59F3F-8A38-47E5-A117-EB7E2F36846E}" srcOrd="3" destOrd="0" presId="urn:microsoft.com/office/officeart/2005/8/layout/hList6"/>
    <dgm:cxn modelId="{06984AB3-4EC9-404D-886D-13DE99F5D9AE}" type="presParOf" srcId="{66ED325A-1B5A-46F5-B378-36073673B4CC}" destId="{BD7FB6D3-B606-40ED-9472-6934D5AD7E6C}" srcOrd="4" destOrd="0" presId="urn:microsoft.com/office/officeart/2005/8/layout/hList6"/>
    <dgm:cxn modelId="{A67FFBC4-BF75-4A76-9650-DA2A149C7A50}" type="presParOf" srcId="{66ED325A-1B5A-46F5-B378-36073673B4CC}" destId="{B6124D46-AD2B-4444-8C4A-C6A1D7D1AC8B}" srcOrd="5" destOrd="0" presId="urn:microsoft.com/office/officeart/2005/8/layout/hList6"/>
    <dgm:cxn modelId="{647AB380-1A39-444A-BF08-961AD4DF34C0}" type="presParOf" srcId="{66ED325A-1B5A-46F5-B378-36073673B4CC}" destId="{1CC21028-853A-41B2-AE09-D3A8910CB25A}" srcOrd="6" destOrd="0" presId="urn:microsoft.com/office/officeart/2005/8/layout/hList6"/>
  </dgm:cxnLst>
  <dgm:bg>
    <a:effectLst>
      <a:outerShdw blurRad="50800" dist="38100" dir="2700000" algn="tl" rotWithShape="0">
        <a:prstClr val="black">
          <a:alpha val="40000"/>
        </a:prstClr>
      </a:outerShdw>
    </a:effectLst>
  </dgm:bg>
  <dgm:whole>
    <a:ln>
      <a:noFill/>
    </a:ln>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487DEBF-7D24-4B49-995F-6F36113F02D9}" type="doc">
      <dgm:prSet loTypeId="urn:microsoft.com/office/officeart/2005/8/layout/vList3#1" loCatId="list" qsTypeId="urn:microsoft.com/office/officeart/2005/8/quickstyle/simple1" qsCatId="simple" csTypeId="urn:microsoft.com/office/officeart/2005/8/colors/accent1_2" csCatId="accent1" phldr="1"/>
      <dgm:spPr/>
      <dgm:t>
        <a:bodyPr/>
        <a:lstStyle/>
        <a:p>
          <a:endParaRPr lang="en-US"/>
        </a:p>
      </dgm:t>
    </dgm:pt>
    <dgm:pt modelId="{1D64398F-EFAF-4DDE-8A3F-0B2841FD9C40}">
      <dgm:prSet phldrT="[Text]" custT="1">
        <dgm:style>
          <a:lnRef idx="1">
            <a:schemeClr val="accent6"/>
          </a:lnRef>
          <a:fillRef idx="2">
            <a:schemeClr val="accent6"/>
          </a:fillRef>
          <a:effectRef idx="1">
            <a:schemeClr val="accent6"/>
          </a:effectRef>
          <a:fontRef idx="minor">
            <a:schemeClr val="dk1"/>
          </a:fontRef>
        </dgm:style>
      </dgm:prSet>
      <dgm:spPr/>
      <dgm:t>
        <a:bodyPr/>
        <a:lstStyle/>
        <a:p>
          <a:pPr algn="l"/>
          <a:r>
            <a:rPr lang="en-US" sz="900" b="1" dirty="0" smtClean="0">
              <a:solidFill>
                <a:prstClr val="black"/>
              </a:solidFill>
              <a:latin typeface="Century Gothic" pitchFamily="34" charset="0"/>
              <a:cs typeface="Arial" charset="0"/>
            </a:rPr>
            <a:t>Business Process Optimization </a:t>
          </a:r>
          <a:r>
            <a:rPr lang="en-US" sz="900" dirty="0" smtClean="0">
              <a:solidFill>
                <a:prstClr val="black"/>
              </a:solidFill>
              <a:latin typeface="Century Gothic" pitchFamily="34" charset="0"/>
              <a:cs typeface="Arial" charset="0"/>
            </a:rPr>
            <a:t>– automate and streamline key processes, giving the insight needed to control cost, increase sales, manage risk and improve customer satisfaction</a:t>
          </a:r>
          <a:br>
            <a:rPr lang="en-US" sz="900" dirty="0" smtClean="0">
              <a:solidFill>
                <a:prstClr val="black"/>
              </a:solidFill>
              <a:latin typeface="Century Gothic" pitchFamily="34" charset="0"/>
              <a:cs typeface="Arial" charset="0"/>
            </a:rPr>
          </a:br>
          <a:endParaRPr lang="en-US" sz="900" dirty="0">
            <a:latin typeface="Century Gothic" pitchFamily="34" charset="0"/>
          </a:endParaRPr>
        </a:p>
      </dgm:t>
    </dgm:pt>
    <dgm:pt modelId="{772D4F7C-907F-4064-B50D-443B9516AB05}" type="parTrans" cxnId="{A39D170C-363A-4E07-983F-F185488B2F6C}">
      <dgm:prSet/>
      <dgm:spPr/>
      <dgm:t>
        <a:bodyPr/>
        <a:lstStyle/>
        <a:p>
          <a:endParaRPr lang="en-US"/>
        </a:p>
      </dgm:t>
    </dgm:pt>
    <dgm:pt modelId="{9EA2F8C1-C365-448C-BE52-8D8859D88F7B}" type="sibTrans" cxnId="{A39D170C-363A-4E07-983F-F185488B2F6C}">
      <dgm:prSet/>
      <dgm:spPr/>
      <dgm:t>
        <a:bodyPr/>
        <a:lstStyle/>
        <a:p>
          <a:endParaRPr lang="en-US"/>
        </a:p>
      </dgm:t>
    </dgm:pt>
    <dgm:pt modelId="{1751CFAD-E04A-4EDF-9307-71258234284E}">
      <dgm:prSet phldrT="[Text]" custT="1">
        <dgm:style>
          <a:lnRef idx="1">
            <a:schemeClr val="accent6"/>
          </a:lnRef>
          <a:fillRef idx="2">
            <a:schemeClr val="accent6"/>
          </a:fillRef>
          <a:effectRef idx="1">
            <a:schemeClr val="accent6"/>
          </a:effectRef>
          <a:fontRef idx="minor">
            <a:schemeClr val="dk1"/>
          </a:fontRef>
        </dgm:style>
      </dgm:prSet>
      <dgm:spPr/>
      <dgm:t>
        <a:bodyPr/>
        <a:lstStyle/>
        <a:p>
          <a:pPr algn="l"/>
          <a:r>
            <a:rPr lang="en-US" sz="900" b="1" dirty="0" smtClean="0">
              <a:solidFill>
                <a:prstClr val="black"/>
              </a:solidFill>
              <a:latin typeface="Century Gothic" pitchFamily="34" charset="0"/>
              <a:cs typeface="Arial" charset="0"/>
            </a:rPr>
            <a:t>Decision Management Engine </a:t>
          </a:r>
          <a:r>
            <a:rPr lang="en-US" sz="900" dirty="0" smtClean="0">
              <a:solidFill>
                <a:prstClr val="black"/>
              </a:solidFill>
              <a:latin typeface="Century Gothic" pitchFamily="34" charset="0"/>
              <a:cs typeface="Arial" charset="0"/>
            </a:rPr>
            <a:t>– business rules and events management platform to automate and govern a wide range of operational decisions</a:t>
          </a:r>
          <a:br>
            <a:rPr lang="en-US" sz="900" dirty="0" smtClean="0">
              <a:solidFill>
                <a:prstClr val="black"/>
              </a:solidFill>
              <a:latin typeface="Century Gothic" pitchFamily="34" charset="0"/>
              <a:cs typeface="Arial" charset="0"/>
            </a:rPr>
          </a:br>
          <a:endParaRPr lang="en-US" sz="900" dirty="0">
            <a:latin typeface="Century Gothic" pitchFamily="34" charset="0"/>
          </a:endParaRPr>
        </a:p>
      </dgm:t>
    </dgm:pt>
    <dgm:pt modelId="{D238AC56-CA72-45C6-A5BC-63B245BDBC1A}" type="parTrans" cxnId="{6222815D-8B3D-4820-A0F7-43464AEDF658}">
      <dgm:prSet/>
      <dgm:spPr/>
      <dgm:t>
        <a:bodyPr/>
        <a:lstStyle/>
        <a:p>
          <a:endParaRPr lang="en-US"/>
        </a:p>
      </dgm:t>
    </dgm:pt>
    <dgm:pt modelId="{F471AAC2-ADD9-4390-BF32-D414FCF68966}" type="sibTrans" cxnId="{6222815D-8B3D-4820-A0F7-43464AEDF658}">
      <dgm:prSet/>
      <dgm:spPr/>
      <dgm:t>
        <a:bodyPr/>
        <a:lstStyle/>
        <a:p>
          <a:endParaRPr lang="en-US"/>
        </a:p>
      </dgm:t>
    </dgm:pt>
    <dgm:pt modelId="{465B0036-4F2E-4FB5-A4B5-4BA3440B263A}">
      <dgm:prSet phldrT="[Text]" custT="1">
        <dgm:style>
          <a:lnRef idx="1">
            <a:schemeClr val="accent6"/>
          </a:lnRef>
          <a:fillRef idx="2">
            <a:schemeClr val="accent6"/>
          </a:fillRef>
          <a:effectRef idx="1">
            <a:schemeClr val="accent6"/>
          </a:effectRef>
          <a:fontRef idx="minor">
            <a:schemeClr val="dk1"/>
          </a:fontRef>
        </dgm:style>
      </dgm:prSet>
      <dgm:spPr/>
      <dgm:t>
        <a:bodyPr/>
        <a:lstStyle/>
        <a:p>
          <a:pPr algn="l"/>
          <a:r>
            <a:rPr lang="en-US" sz="900" b="1" dirty="0" smtClean="0">
              <a:solidFill>
                <a:prstClr val="black"/>
              </a:solidFill>
              <a:latin typeface="Century Gothic" pitchFamily="34" charset="0"/>
              <a:cs typeface="Arial" charset="0"/>
            </a:rPr>
            <a:t>Case Management System </a:t>
          </a:r>
          <a:r>
            <a:rPr lang="en-US" sz="900" dirty="0" smtClean="0">
              <a:solidFill>
                <a:prstClr val="black"/>
              </a:solidFill>
              <a:latin typeface="Century Gothic" pitchFamily="34" charset="0"/>
              <a:cs typeface="Arial" charset="0"/>
            </a:rPr>
            <a:t>– unifies information, processes and people to provide a 360-degree view of case information</a:t>
          </a:r>
          <a:br>
            <a:rPr lang="en-US" sz="900" dirty="0" smtClean="0">
              <a:solidFill>
                <a:prstClr val="black"/>
              </a:solidFill>
              <a:latin typeface="Century Gothic" pitchFamily="34" charset="0"/>
              <a:cs typeface="Arial" charset="0"/>
            </a:rPr>
          </a:br>
          <a:endParaRPr lang="en-US" sz="900" dirty="0">
            <a:latin typeface="Century Gothic" pitchFamily="34" charset="0"/>
          </a:endParaRPr>
        </a:p>
      </dgm:t>
    </dgm:pt>
    <dgm:pt modelId="{60A80B66-8805-42D1-9CE9-1B935D9D8497}" type="parTrans" cxnId="{D5F6E6A5-700A-4C7F-B22E-733419C10D43}">
      <dgm:prSet/>
      <dgm:spPr/>
      <dgm:t>
        <a:bodyPr/>
        <a:lstStyle/>
        <a:p>
          <a:endParaRPr lang="en-US"/>
        </a:p>
      </dgm:t>
    </dgm:pt>
    <dgm:pt modelId="{C62009F7-1E19-4C04-A191-957B97AF966F}" type="sibTrans" cxnId="{D5F6E6A5-700A-4C7F-B22E-733419C10D43}">
      <dgm:prSet/>
      <dgm:spPr/>
      <dgm:t>
        <a:bodyPr/>
        <a:lstStyle/>
        <a:p>
          <a:endParaRPr lang="en-US"/>
        </a:p>
      </dgm:t>
    </dgm:pt>
    <dgm:pt modelId="{2FC01367-59DC-4810-BEE4-C209F80E857C}">
      <dgm:prSet phldrT="[Text]" custT="1">
        <dgm:style>
          <a:lnRef idx="1">
            <a:schemeClr val="accent6"/>
          </a:lnRef>
          <a:fillRef idx="2">
            <a:schemeClr val="accent6"/>
          </a:fillRef>
          <a:effectRef idx="1">
            <a:schemeClr val="accent6"/>
          </a:effectRef>
          <a:fontRef idx="minor">
            <a:schemeClr val="dk1"/>
          </a:fontRef>
        </dgm:style>
      </dgm:prSet>
      <dgm:spPr/>
      <dgm:t>
        <a:bodyPr/>
        <a:lstStyle/>
        <a:p>
          <a:pPr algn="l"/>
          <a:r>
            <a:rPr lang="en-US" sz="900" b="1" dirty="0" smtClean="0">
              <a:solidFill>
                <a:prstClr val="black"/>
              </a:solidFill>
              <a:latin typeface="Century Gothic" pitchFamily="34" charset="0"/>
              <a:cs typeface="Arial" charset="0"/>
            </a:rPr>
            <a:t>Flexible Integration Hub </a:t>
          </a:r>
          <a:r>
            <a:rPr lang="en-US" sz="900" dirty="0" smtClean="0">
              <a:solidFill>
                <a:prstClr val="black"/>
              </a:solidFill>
              <a:latin typeface="Century Gothic" pitchFamily="34" charset="0"/>
              <a:cs typeface="Arial" charset="0"/>
            </a:rPr>
            <a:t>– secure, reliable, scalable integration platform for connecting applications, services and information for real-time access</a:t>
          </a:r>
          <a:br>
            <a:rPr lang="en-US" sz="900" dirty="0" smtClean="0">
              <a:solidFill>
                <a:prstClr val="black"/>
              </a:solidFill>
              <a:latin typeface="Century Gothic" pitchFamily="34" charset="0"/>
              <a:cs typeface="Arial" charset="0"/>
            </a:rPr>
          </a:br>
          <a:endParaRPr lang="en-US" sz="900" dirty="0">
            <a:latin typeface="Century Gothic" pitchFamily="34" charset="0"/>
          </a:endParaRPr>
        </a:p>
      </dgm:t>
    </dgm:pt>
    <dgm:pt modelId="{A8A54C31-12E2-41E2-85CC-194FA089DDBB}" type="parTrans" cxnId="{B86FD00A-4388-40E2-92BE-FF53607814B8}">
      <dgm:prSet/>
      <dgm:spPr/>
      <dgm:t>
        <a:bodyPr/>
        <a:lstStyle/>
        <a:p>
          <a:endParaRPr lang="en-US"/>
        </a:p>
      </dgm:t>
    </dgm:pt>
    <dgm:pt modelId="{39D8EA31-8F98-4488-B23D-42D69DFCF07F}" type="sibTrans" cxnId="{B86FD00A-4388-40E2-92BE-FF53607814B8}">
      <dgm:prSet/>
      <dgm:spPr/>
      <dgm:t>
        <a:bodyPr/>
        <a:lstStyle/>
        <a:p>
          <a:endParaRPr lang="en-US"/>
        </a:p>
      </dgm:t>
    </dgm:pt>
    <dgm:pt modelId="{314A82F3-4D98-42B3-B63C-784FBADA5211}">
      <dgm:prSet phldrT="[Text]" custT="1">
        <dgm:style>
          <a:lnRef idx="1">
            <a:schemeClr val="accent6"/>
          </a:lnRef>
          <a:fillRef idx="2">
            <a:schemeClr val="accent6"/>
          </a:fillRef>
          <a:effectRef idx="1">
            <a:schemeClr val="accent6"/>
          </a:effectRef>
          <a:fontRef idx="minor">
            <a:schemeClr val="dk1"/>
          </a:fontRef>
        </dgm:style>
      </dgm:prSet>
      <dgm:spPr/>
      <dgm:t>
        <a:bodyPr/>
        <a:lstStyle/>
        <a:p>
          <a:pPr algn="l"/>
          <a:r>
            <a:rPr lang="en-US" sz="900" b="1" dirty="0" smtClean="0">
              <a:solidFill>
                <a:prstClr val="black"/>
              </a:solidFill>
              <a:latin typeface="Century Gothic" pitchFamily="34" charset="0"/>
              <a:cs typeface="Arial" charset="0"/>
            </a:rPr>
            <a:t>B2B Gateway </a:t>
          </a:r>
          <a:r>
            <a:rPr lang="en-US" sz="900" dirty="0" smtClean="0">
              <a:solidFill>
                <a:prstClr val="black"/>
              </a:solidFill>
              <a:latin typeface="Century Gothic" pitchFamily="34" charset="0"/>
              <a:cs typeface="Arial" charset="0"/>
            </a:rPr>
            <a:t>– automation of the complete “buy-sell-ship-pay” process shared with trading partners, involving documents and business processes for buyers, sellers, banks and logistics companies</a:t>
          </a:r>
          <a:endParaRPr lang="en-US" sz="900" dirty="0">
            <a:latin typeface="Century Gothic" pitchFamily="34" charset="0"/>
          </a:endParaRPr>
        </a:p>
      </dgm:t>
    </dgm:pt>
    <dgm:pt modelId="{FBE18C8C-FDE4-43B7-9672-87CCB6469D0D}" type="parTrans" cxnId="{F7001B86-2E89-4AEB-84E8-A9856D925336}">
      <dgm:prSet/>
      <dgm:spPr/>
      <dgm:t>
        <a:bodyPr/>
        <a:lstStyle/>
        <a:p>
          <a:endParaRPr lang="en-US"/>
        </a:p>
      </dgm:t>
    </dgm:pt>
    <dgm:pt modelId="{600D560A-4F54-4002-80C4-2193AFC288E3}" type="sibTrans" cxnId="{F7001B86-2E89-4AEB-84E8-A9856D925336}">
      <dgm:prSet/>
      <dgm:spPr/>
      <dgm:t>
        <a:bodyPr/>
        <a:lstStyle/>
        <a:p>
          <a:endParaRPr lang="en-US"/>
        </a:p>
      </dgm:t>
    </dgm:pt>
    <dgm:pt modelId="{DC28C46A-BE20-4F15-96BE-9F24AE73AAA4}" type="pres">
      <dgm:prSet presAssocID="{F487DEBF-7D24-4B49-995F-6F36113F02D9}" presName="linearFlow" presStyleCnt="0">
        <dgm:presLayoutVars>
          <dgm:dir/>
          <dgm:resizeHandles val="exact"/>
        </dgm:presLayoutVars>
      </dgm:prSet>
      <dgm:spPr/>
      <dgm:t>
        <a:bodyPr/>
        <a:lstStyle/>
        <a:p>
          <a:endParaRPr lang="en-US"/>
        </a:p>
      </dgm:t>
    </dgm:pt>
    <dgm:pt modelId="{2DE5C9A9-F248-47AE-BAD1-27ADDC87F7DB}" type="pres">
      <dgm:prSet presAssocID="{1D64398F-EFAF-4DDE-8A3F-0B2841FD9C40}" presName="composite" presStyleCnt="0"/>
      <dgm:spPr/>
    </dgm:pt>
    <dgm:pt modelId="{186E1696-BA2D-455A-A8D3-7D0D8A9357C2}" type="pres">
      <dgm:prSet presAssocID="{1D64398F-EFAF-4DDE-8A3F-0B2841FD9C40}" presName="imgShp" presStyleLbl="fgImgPlace1" presStyleIdx="0" presStyleCnt="5" custLinFactX="-67743" custLinFactNeighborX="-100000"/>
      <dgm:spPr>
        <a:blipFill dpi="0" rotWithShape="0">
          <a:blip xmlns:r="http://schemas.openxmlformats.org/officeDocument/2006/relationships" r:embed="rId1"/>
          <a:srcRect/>
          <a:stretch>
            <a:fillRect l="-3000" t="-6000" r="-24000"/>
          </a:stretch>
        </a:blipFill>
        <a:effectLst>
          <a:outerShdw blurRad="50800" dist="38100" dir="2700000" algn="tl" rotWithShape="0">
            <a:prstClr val="black">
              <a:alpha val="40000"/>
            </a:prstClr>
          </a:outerShdw>
        </a:effectLst>
      </dgm:spPr>
      <dgm:t>
        <a:bodyPr/>
        <a:lstStyle/>
        <a:p>
          <a:endParaRPr lang="en-US"/>
        </a:p>
      </dgm:t>
    </dgm:pt>
    <dgm:pt modelId="{F215EB7A-DAB9-45E2-AB2A-EA39C8DDB248}" type="pres">
      <dgm:prSet presAssocID="{1D64398F-EFAF-4DDE-8A3F-0B2841FD9C40}" presName="txShp" presStyleLbl="node1" presStyleIdx="0" presStyleCnt="5" custLinFactNeighborX="-16564">
        <dgm:presLayoutVars>
          <dgm:bulletEnabled val="1"/>
        </dgm:presLayoutVars>
      </dgm:prSet>
      <dgm:spPr/>
      <dgm:t>
        <a:bodyPr/>
        <a:lstStyle/>
        <a:p>
          <a:endParaRPr lang="en-US"/>
        </a:p>
      </dgm:t>
    </dgm:pt>
    <dgm:pt modelId="{A06DBDD4-1DB1-4B07-BCE7-37A00E6D3B02}" type="pres">
      <dgm:prSet presAssocID="{9EA2F8C1-C365-448C-BE52-8D8859D88F7B}" presName="spacing" presStyleCnt="0"/>
      <dgm:spPr/>
    </dgm:pt>
    <dgm:pt modelId="{91A10BA9-83E3-430A-9DB4-BC927D10C423}" type="pres">
      <dgm:prSet presAssocID="{1751CFAD-E04A-4EDF-9307-71258234284E}" presName="composite" presStyleCnt="0"/>
      <dgm:spPr/>
    </dgm:pt>
    <dgm:pt modelId="{AB385EC1-F6E8-46E7-90E5-4C25EB381D8E}" type="pres">
      <dgm:prSet presAssocID="{1751CFAD-E04A-4EDF-9307-71258234284E}" presName="imgShp" presStyleLbl="fgImgPlace1" presStyleIdx="1" presStyleCnt="5" custLinFactX="-23364" custLinFactNeighborX="-100000"/>
      <dgm:spPr>
        <a:blipFill rotWithShape="0">
          <a:blip xmlns:r="http://schemas.openxmlformats.org/officeDocument/2006/relationships" r:embed="rId2"/>
          <a:stretch>
            <a:fillRect/>
          </a:stretch>
        </a:blipFill>
        <a:effectLst>
          <a:outerShdw blurRad="50800" dist="38100" dir="2700000" algn="tl" rotWithShape="0">
            <a:prstClr val="black">
              <a:alpha val="40000"/>
            </a:prstClr>
          </a:outerShdw>
        </a:effectLst>
      </dgm:spPr>
      <dgm:t>
        <a:bodyPr/>
        <a:lstStyle/>
        <a:p>
          <a:endParaRPr lang="en-US"/>
        </a:p>
      </dgm:t>
    </dgm:pt>
    <dgm:pt modelId="{1437017D-C0F0-4073-912A-096E0D129BBD}" type="pres">
      <dgm:prSet presAssocID="{1751CFAD-E04A-4EDF-9307-71258234284E}" presName="txShp" presStyleLbl="node1" presStyleIdx="1" presStyleCnt="5" custLinFactNeighborX="-11989">
        <dgm:presLayoutVars>
          <dgm:bulletEnabled val="1"/>
        </dgm:presLayoutVars>
      </dgm:prSet>
      <dgm:spPr/>
      <dgm:t>
        <a:bodyPr/>
        <a:lstStyle/>
        <a:p>
          <a:endParaRPr lang="en-US"/>
        </a:p>
      </dgm:t>
    </dgm:pt>
    <dgm:pt modelId="{B911A524-B6C3-41BD-81BF-203CCF0330CE}" type="pres">
      <dgm:prSet presAssocID="{F471AAC2-ADD9-4390-BF32-D414FCF68966}" presName="spacing" presStyleCnt="0"/>
      <dgm:spPr/>
    </dgm:pt>
    <dgm:pt modelId="{F63EA695-8BE4-486D-8EEA-423CB599693B}" type="pres">
      <dgm:prSet presAssocID="{465B0036-4F2E-4FB5-A4B5-4BA3440B263A}" presName="composite" presStyleCnt="0"/>
      <dgm:spPr/>
    </dgm:pt>
    <dgm:pt modelId="{30DE84AD-1913-4593-95BD-018F1A1F339F}" type="pres">
      <dgm:prSet presAssocID="{465B0036-4F2E-4FB5-A4B5-4BA3440B263A}" presName="imgShp" presStyleLbl="fgImgPlace1" presStyleIdx="2" presStyleCnt="5" custLinFactNeighborX="-64447"/>
      <dgm:spPr>
        <a:blipFill rotWithShape="0">
          <a:blip xmlns:r="http://schemas.openxmlformats.org/officeDocument/2006/relationships" r:embed="rId3"/>
          <a:stretch>
            <a:fillRect/>
          </a:stretch>
        </a:blipFill>
        <a:effectLst>
          <a:outerShdw blurRad="50800" dist="38100" dir="2700000" algn="tl" rotWithShape="0">
            <a:prstClr val="black">
              <a:alpha val="40000"/>
            </a:prstClr>
          </a:outerShdw>
        </a:effectLst>
      </dgm:spPr>
      <dgm:t>
        <a:bodyPr/>
        <a:lstStyle/>
        <a:p>
          <a:endParaRPr lang="en-US"/>
        </a:p>
      </dgm:t>
    </dgm:pt>
    <dgm:pt modelId="{FBCE2264-4765-4934-B710-8D4BF3FE9EB7}" type="pres">
      <dgm:prSet presAssocID="{465B0036-4F2E-4FB5-A4B5-4BA3440B263A}" presName="txShp" presStyleLbl="node1" presStyleIdx="2" presStyleCnt="5" custLinFactNeighborX="-5916">
        <dgm:presLayoutVars>
          <dgm:bulletEnabled val="1"/>
        </dgm:presLayoutVars>
      </dgm:prSet>
      <dgm:spPr/>
      <dgm:t>
        <a:bodyPr/>
        <a:lstStyle/>
        <a:p>
          <a:endParaRPr lang="en-US"/>
        </a:p>
      </dgm:t>
    </dgm:pt>
    <dgm:pt modelId="{9C4D805E-4EF9-469B-A435-F067E6D12E64}" type="pres">
      <dgm:prSet presAssocID="{C62009F7-1E19-4C04-A191-957B97AF966F}" presName="spacing" presStyleCnt="0"/>
      <dgm:spPr/>
    </dgm:pt>
    <dgm:pt modelId="{D353028F-9A2F-4F1C-B8D6-DE065EAE02DC}" type="pres">
      <dgm:prSet presAssocID="{2FC01367-59DC-4810-BEE4-C209F80E857C}" presName="composite" presStyleCnt="0"/>
      <dgm:spPr/>
    </dgm:pt>
    <dgm:pt modelId="{C096F8C0-4A8F-40D2-8E63-277211B0A288}" type="pres">
      <dgm:prSet presAssocID="{2FC01367-59DC-4810-BEE4-C209F80E857C}" presName="imgShp" presStyleLbl="fgImgPlace1" presStyleIdx="3" presStyleCnt="5" custLinFactNeighborX="112"/>
      <dgm:spPr>
        <a:blipFill dpi="0" rotWithShape="0">
          <a:blip xmlns:r="http://schemas.openxmlformats.org/officeDocument/2006/relationships" r:embed="rId4">
            <a:lum bright="-1000" contrast="3000"/>
          </a:blip>
          <a:srcRect/>
          <a:stretch>
            <a:fillRect l="3000" t="3000" r="2000" b="2000"/>
          </a:stretch>
        </a:blipFill>
        <a:effectLst>
          <a:outerShdw blurRad="50800" dist="38100" dir="2700000" algn="tl" rotWithShape="0">
            <a:prstClr val="black">
              <a:alpha val="40000"/>
            </a:prstClr>
          </a:outerShdw>
        </a:effectLst>
      </dgm:spPr>
      <dgm:t>
        <a:bodyPr/>
        <a:lstStyle/>
        <a:p>
          <a:endParaRPr lang="en-US"/>
        </a:p>
      </dgm:t>
    </dgm:pt>
    <dgm:pt modelId="{503F1F8C-590F-425E-95C6-47EB61CAD235}" type="pres">
      <dgm:prSet presAssocID="{2FC01367-59DC-4810-BEE4-C209F80E857C}" presName="txShp" presStyleLbl="node1" presStyleIdx="3" presStyleCnt="5" custLinFactNeighborX="739">
        <dgm:presLayoutVars>
          <dgm:bulletEnabled val="1"/>
        </dgm:presLayoutVars>
      </dgm:prSet>
      <dgm:spPr/>
      <dgm:t>
        <a:bodyPr/>
        <a:lstStyle/>
        <a:p>
          <a:endParaRPr lang="en-US"/>
        </a:p>
      </dgm:t>
    </dgm:pt>
    <dgm:pt modelId="{4F827F73-489B-41D6-921D-22F97F3DCD92}" type="pres">
      <dgm:prSet presAssocID="{39D8EA31-8F98-4488-B23D-42D69DFCF07F}" presName="spacing" presStyleCnt="0"/>
      <dgm:spPr/>
    </dgm:pt>
    <dgm:pt modelId="{5478067C-E6E5-4AD6-90D4-4F94ACF22C22}" type="pres">
      <dgm:prSet presAssocID="{314A82F3-4D98-42B3-B63C-784FBADA5211}" presName="composite" presStyleCnt="0"/>
      <dgm:spPr/>
    </dgm:pt>
    <dgm:pt modelId="{4468AF5B-C6B9-4500-9653-A4AC94411AC5}" type="pres">
      <dgm:prSet presAssocID="{314A82F3-4D98-42B3-B63C-784FBADA5211}" presName="imgShp" presStyleLbl="fgImgPlace1" presStyleIdx="4" presStyleCnt="5" custLinFactNeighborX="51648"/>
      <dgm:spPr>
        <a:blipFill dpi="0" rotWithShape="0">
          <a:blip xmlns:r="http://schemas.openxmlformats.org/officeDocument/2006/relationships" r:embed="rId5">
            <a:lum/>
          </a:blip>
          <a:srcRect/>
          <a:stretch>
            <a:fillRect l="-10000" r="-15000"/>
          </a:stretch>
        </a:blipFill>
      </dgm:spPr>
      <dgm:t>
        <a:bodyPr/>
        <a:lstStyle/>
        <a:p>
          <a:endParaRPr lang="en-US"/>
        </a:p>
      </dgm:t>
    </dgm:pt>
    <dgm:pt modelId="{D3C533C6-678E-478C-B680-06A5B9E9FA30}" type="pres">
      <dgm:prSet presAssocID="{314A82F3-4D98-42B3-B63C-784FBADA5211}" presName="txShp" presStyleLbl="node1" presStyleIdx="4" presStyleCnt="5" custLinFactNeighborX="6051">
        <dgm:presLayoutVars>
          <dgm:bulletEnabled val="1"/>
        </dgm:presLayoutVars>
      </dgm:prSet>
      <dgm:spPr/>
      <dgm:t>
        <a:bodyPr/>
        <a:lstStyle/>
        <a:p>
          <a:endParaRPr lang="en-US"/>
        </a:p>
      </dgm:t>
    </dgm:pt>
  </dgm:ptLst>
  <dgm:cxnLst>
    <dgm:cxn modelId="{A39D170C-363A-4E07-983F-F185488B2F6C}" srcId="{F487DEBF-7D24-4B49-995F-6F36113F02D9}" destId="{1D64398F-EFAF-4DDE-8A3F-0B2841FD9C40}" srcOrd="0" destOrd="0" parTransId="{772D4F7C-907F-4064-B50D-443B9516AB05}" sibTransId="{9EA2F8C1-C365-448C-BE52-8D8859D88F7B}"/>
    <dgm:cxn modelId="{D5F6E6A5-700A-4C7F-B22E-733419C10D43}" srcId="{F487DEBF-7D24-4B49-995F-6F36113F02D9}" destId="{465B0036-4F2E-4FB5-A4B5-4BA3440B263A}" srcOrd="2" destOrd="0" parTransId="{60A80B66-8805-42D1-9CE9-1B935D9D8497}" sibTransId="{C62009F7-1E19-4C04-A191-957B97AF966F}"/>
    <dgm:cxn modelId="{AE567C49-2876-496B-BE8B-390B32EBE0A6}" type="presOf" srcId="{465B0036-4F2E-4FB5-A4B5-4BA3440B263A}" destId="{FBCE2264-4765-4934-B710-8D4BF3FE9EB7}" srcOrd="0" destOrd="0" presId="urn:microsoft.com/office/officeart/2005/8/layout/vList3#1"/>
    <dgm:cxn modelId="{F7001B86-2E89-4AEB-84E8-A9856D925336}" srcId="{F487DEBF-7D24-4B49-995F-6F36113F02D9}" destId="{314A82F3-4D98-42B3-B63C-784FBADA5211}" srcOrd="4" destOrd="0" parTransId="{FBE18C8C-FDE4-43B7-9672-87CCB6469D0D}" sibTransId="{600D560A-4F54-4002-80C4-2193AFC288E3}"/>
    <dgm:cxn modelId="{D3BDC9D9-AE88-4661-A15A-BEF0B331BB62}" type="presOf" srcId="{1751CFAD-E04A-4EDF-9307-71258234284E}" destId="{1437017D-C0F0-4073-912A-096E0D129BBD}" srcOrd="0" destOrd="0" presId="urn:microsoft.com/office/officeart/2005/8/layout/vList3#1"/>
    <dgm:cxn modelId="{DE348967-F587-417A-AE6C-396546391BF8}" type="presOf" srcId="{1D64398F-EFAF-4DDE-8A3F-0B2841FD9C40}" destId="{F215EB7A-DAB9-45E2-AB2A-EA39C8DDB248}" srcOrd="0" destOrd="0" presId="urn:microsoft.com/office/officeart/2005/8/layout/vList3#1"/>
    <dgm:cxn modelId="{B86FD00A-4388-40E2-92BE-FF53607814B8}" srcId="{F487DEBF-7D24-4B49-995F-6F36113F02D9}" destId="{2FC01367-59DC-4810-BEE4-C209F80E857C}" srcOrd="3" destOrd="0" parTransId="{A8A54C31-12E2-41E2-85CC-194FA089DDBB}" sibTransId="{39D8EA31-8F98-4488-B23D-42D69DFCF07F}"/>
    <dgm:cxn modelId="{D4639137-2947-4336-B958-079C2BBA31B5}" type="presOf" srcId="{F487DEBF-7D24-4B49-995F-6F36113F02D9}" destId="{DC28C46A-BE20-4F15-96BE-9F24AE73AAA4}" srcOrd="0" destOrd="0" presId="urn:microsoft.com/office/officeart/2005/8/layout/vList3#1"/>
    <dgm:cxn modelId="{C16B09BA-B639-4F34-AFA3-3427EDEF88B7}" type="presOf" srcId="{314A82F3-4D98-42B3-B63C-784FBADA5211}" destId="{D3C533C6-678E-478C-B680-06A5B9E9FA30}" srcOrd="0" destOrd="0" presId="urn:microsoft.com/office/officeart/2005/8/layout/vList3#1"/>
    <dgm:cxn modelId="{6222815D-8B3D-4820-A0F7-43464AEDF658}" srcId="{F487DEBF-7D24-4B49-995F-6F36113F02D9}" destId="{1751CFAD-E04A-4EDF-9307-71258234284E}" srcOrd="1" destOrd="0" parTransId="{D238AC56-CA72-45C6-A5BC-63B245BDBC1A}" sibTransId="{F471AAC2-ADD9-4390-BF32-D414FCF68966}"/>
    <dgm:cxn modelId="{998667D8-649E-49E3-8862-F6A265B19BA3}" type="presOf" srcId="{2FC01367-59DC-4810-BEE4-C209F80E857C}" destId="{503F1F8C-590F-425E-95C6-47EB61CAD235}" srcOrd="0" destOrd="0" presId="urn:microsoft.com/office/officeart/2005/8/layout/vList3#1"/>
    <dgm:cxn modelId="{9B8B5BD3-B485-45CC-BDB8-E92E3DC7A556}" type="presParOf" srcId="{DC28C46A-BE20-4F15-96BE-9F24AE73AAA4}" destId="{2DE5C9A9-F248-47AE-BAD1-27ADDC87F7DB}" srcOrd="0" destOrd="0" presId="urn:microsoft.com/office/officeart/2005/8/layout/vList3#1"/>
    <dgm:cxn modelId="{F5334C95-1429-4EB6-B4B8-7D867A7719DF}" type="presParOf" srcId="{2DE5C9A9-F248-47AE-BAD1-27ADDC87F7DB}" destId="{186E1696-BA2D-455A-A8D3-7D0D8A9357C2}" srcOrd="0" destOrd="0" presId="urn:microsoft.com/office/officeart/2005/8/layout/vList3#1"/>
    <dgm:cxn modelId="{C0FA17F3-B06B-4F7D-B658-C774274A7928}" type="presParOf" srcId="{2DE5C9A9-F248-47AE-BAD1-27ADDC87F7DB}" destId="{F215EB7A-DAB9-45E2-AB2A-EA39C8DDB248}" srcOrd="1" destOrd="0" presId="urn:microsoft.com/office/officeart/2005/8/layout/vList3#1"/>
    <dgm:cxn modelId="{B1F18FCB-062E-42DC-82B9-6DF3451BAFE1}" type="presParOf" srcId="{DC28C46A-BE20-4F15-96BE-9F24AE73AAA4}" destId="{A06DBDD4-1DB1-4B07-BCE7-37A00E6D3B02}" srcOrd="1" destOrd="0" presId="urn:microsoft.com/office/officeart/2005/8/layout/vList3#1"/>
    <dgm:cxn modelId="{8A4D3AA0-0CF6-437B-96D6-B77FD38656B4}" type="presParOf" srcId="{DC28C46A-BE20-4F15-96BE-9F24AE73AAA4}" destId="{91A10BA9-83E3-430A-9DB4-BC927D10C423}" srcOrd="2" destOrd="0" presId="urn:microsoft.com/office/officeart/2005/8/layout/vList3#1"/>
    <dgm:cxn modelId="{2CC892FC-8992-4A6D-B7EB-651312382510}" type="presParOf" srcId="{91A10BA9-83E3-430A-9DB4-BC927D10C423}" destId="{AB385EC1-F6E8-46E7-90E5-4C25EB381D8E}" srcOrd="0" destOrd="0" presId="urn:microsoft.com/office/officeart/2005/8/layout/vList3#1"/>
    <dgm:cxn modelId="{9528EA0F-A3C5-4ABC-9005-45F9B4CCF824}" type="presParOf" srcId="{91A10BA9-83E3-430A-9DB4-BC927D10C423}" destId="{1437017D-C0F0-4073-912A-096E0D129BBD}" srcOrd="1" destOrd="0" presId="urn:microsoft.com/office/officeart/2005/8/layout/vList3#1"/>
    <dgm:cxn modelId="{1E6CE61B-2582-4237-9765-6B4B10A0989B}" type="presParOf" srcId="{DC28C46A-BE20-4F15-96BE-9F24AE73AAA4}" destId="{B911A524-B6C3-41BD-81BF-203CCF0330CE}" srcOrd="3" destOrd="0" presId="urn:microsoft.com/office/officeart/2005/8/layout/vList3#1"/>
    <dgm:cxn modelId="{A3044152-D3F0-465E-B999-403A3D0FA26C}" type="presParOf" srcId="{DC28C46A-BE20-4F15-96BE-9F24AE73AAA4}" destId="{F63EA695-8BE4-486D-8EEA-423CB599693B}" srcOrd="4" destOrd="0" presId="urn:microsoft.com/office/officeart/2005/8/layout/vList3#1"/>
    <dgm:cxn modelId="{071EC007-5AD8-4D86-A43E-CEC4FEECDABA}" type="presParOf" srcId="{F63EA695-8BE4-486D-8EEA-423CB599693B}" destId="{30DE84AD-1913-4593-95BD-018F1A1F339F}" srcOrd="0" destOrd="0" presId="urn:microsoft.com/office/officeart/2005/8/layout/vList3#1"/>
    <dgm:cxn modelId="{010C33AE-77D2-4C26-BE88-2125BD3C0555}" type="presParOf" srcId="{F63EA695-8BE4-486D-8EEA-423CB599693B}" destId="{FBCE2264-4765-4934-B710-8D4BF3FE9EB7}" srcOrd="1" destOrd="0" presId="urn:microsoft.com/office/officeart/2005/8/layout/vList3#1"/>
    <dgm:cxn modelId="{5544035A-7537-4FB6-8323-DD7EA8EAE983}" type="presParOf" srcId="{DC28C46A-BE20-4F15-96BE-9F24AE73AAA4}" destId="{9C4D805E-4EF9-469B-A435-F067E6D12E64}" srcOrd="5" destOrd="0" presId="urn:microsoft.com/office/officeart/2005/8/layout/vList3#1"/>
    <dgm:cxn modelId="{90AB513A-EFFF-4790-A331-F726D572CDF2}" type="presParOf" srcId="{DC28C46A-BE20-4F15-96BE-9F24AE73AAA4}" destId="{D353028F-9A2F-4F1C-B8D6-DE065EAE02DC}" srcOrd="6" destOrd="0" presId="urn:microsoft.com/office/officeart/2005/8/layout/vList3#1"/>
    <dgm:cxn modelId="{BB470C4B-F578-4816-80E7-CE6E952D6FFE}" type="presParOf" srcId="{D353028F-9A2F-4F1C-B8D6-DE065EAE02DC}" destId="{C096F8C0-4A8F-40D2-8E63-277211B0A288}" srcOrd="0" destOrd="0" presId="urn:microsoft.com/office/officeart/2005/8/layout/vList3#1"/>
    <dgm:cxn modelId="{7AD95838-349C-4F1B-AF19-739A6757B34E}" type="presParOf" srcId="{D353028F-9A2F-4F1C-B8D6-DE065EAE02DC}" destId="{503F1F8C-590F-425E-95C6-47EB61CAD235}" srcOrd="1" destOrd="0" presId="urn:microsoft.com/office/officeart/2005/8/layout/vList3#1"/>
    <dgm:cxn modelId="{7071F566-48F8-4903-9E97-4620A6AA6AA7}" type="presParOf" srcId="{DC28C46A-BE20-4F15-96BE-9F24AE73AAA4}" destId="{4F827F73-489B-41D6-921D-22F97F3DCD92}" srcOrd="7" destOrd="0" presId="urn:microsoft.com/office/officeart/2005/8/layout/vList3#1"/>
    <dgm:cxn modelId="{1CFBAFB1-AD56-4C1F-9F96-7D9DF3B50C4B}" type="presParOf" srcId="{DC28C46A-BE20-4F15-96BE-9F24AE73AAA4}" destId="{5478067C-E6E5-4AD6-90D4-4F94ACF22C22}" srcOrd="8" destOrd="0" presId="urn:microsoft.com/office/officeart/2005/8/layout/vList3#1"/>
    <dgm:cxn modelId="{FAE3DBC6-A476-4F09-A8FE-8CC4A7647D93}" type="presParOf" srcId="{5478067C-E6E5-4AD6-90D4-4F94ACF22C22}" destId="{4468AF5B-C6B9-4500-9653-A4AC94411AC5}" srcOrd="0" destOrd="0" presId="urn:microsoft.com/office/officeart/2005/8/layout/vList3#1"/>
    <dgm:cxn modelId="{EB043B70-CDAF-408D-A257-64C846C9F169}" type="presParOf" srcId="{5478067C-E6E5-4AD6-90D4-4F94ACF22C22}" destId="{D3C533C6-678E-478C-B680-06A5B9E9FA30}" srcOrd="1" destOrd="0" presId="urn:microsoft.com/office/officeart/2005/8/layout/vList3#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F487DEBF-7D24-4B49-995F-6F36113F02D9}" type="doc">
      <dgm:prSet loTypeId="urn:microsoft.com/office/officeart/2005/8/layout/vList6" loCatId="list" qsTypeId="urn:microsoft.com/office/officeart/2005/8/quickstyle/simple1" qsCatId="simple" csTypeId="urn:microsoft.com/office/officeart/2005/8/colors/accent1_2" csCatId="accent1" phldr="1"/>
      <dgm:spPr/>
      <dgm:t>
        <a:bodyPr/>
        <a:lstStyle/>
        <a:p>
          <a:endParaRPr lang="en-US"/>
        </a:p>
      </dgm:t>
    </dgm:pt>
    <dgm:pt modelId="{1D64398F-EFAF-4DDE-8A3F-0B2841FD9C40}">
      <dgm:prSet phldrT="[Text]" custT="1">
        <dgm:style>
          <a:lnRef idx="1">
            <a:schemeClr val="accent6"/>
          </a:lnRef>
          <a:fillRef idx="2">
            <a:schemeClr val="accent6"/>
          </a:fillRef>
          <a:effectRef idx="1">
            <a:schemeClr val="accent6"/>
          </a:effectRef>
          <a:fontRef idx="minor">
            <a:schemeClr val="dk1"/>
          </a:fontRef>
        </dgm:style>
      </dgm:prSet>
      <dgm:spPr/>
      <dgm:t>
        <a:bodyPr lIns="91440" tIns="0" rIns="91440" bIns="0"/>
        <a:lstStyle/>
        <a:p>
          <a:pPr algn="l"/>
          <a:r>
            <a:rPr lang="en-US" sz="900" b="1" dirty="0" smtClean="0">
              <a:latin typeface="Century Gothic" pitchFamily="34" charset="0"/>
              <a:cs typeface="Arial" charset="0"/>
            </a:rPr>
            <a:t>Application Infrastructure Optimization</a:t>
          </a:r>
          <a:br>
            <a:rPr lang="en-US" sz="900" b="1" dirty="0" smtClean="0">
              <a:latin typeface="Century Gothic" pitchFamily="34" charset="0"/>
              <a:cs typeface="Arial" charset="0"/>
            </a:rPr>
          </a:br>
          <a:r>
            <a:rPr lang="en-US" sz="900" b="0" dirty="0" smtClean="0">
              <a:latin typeface="Century Gothic" pitchFamily="34" charset="0"/>
              <a:cs typeface="Arial" charset="0"/>
            </a:rPr>
            <a:t>O</a:t>
          </a:r>
          <a:r>
            <a:rPr lang="en-US" sz="900" dirty="0" smtClean="0">
              <a:latin typeface="Century Gothic" pitchFamily="34" charset="0"/>
              <a:cs typeface="Arial" charset="0"/>
            </a:rPr>
            <a:t>ptimizing applications with clustering, session management and security to ensure reliability, advanced management, higher throughput, availability and automated performance optimization for large scale deployments</a:t>
          </a:r>
          <a:endParaRPr lang="en-US" sz="900" dirty="0">
            <a:latin typeface="Century Gothic" pitchFamily="34" charset="0"/>
          </a:endParaRPr>
        </a:p>
      </dgm:t>
    </dgm:pt>
    <dgm:pt modelId="{772D4F7C-907F-4064-B50D-443B9516AB05}" type="parTrans" cxnId="{A39D170C-363A-4E07-983F-F185488B2F6C}">
      <dgm:prSet/>
      <dgm:spPr/>
      <dgm:t>
        <a:bodyPr/>
        <a:lstStyle/>
        <a:p>
          <a:endParaRPr lang="en-US">
            <a:latin typeface="Century Gothic" pitchFamily="34" charset="0"/>
          </a:endParaRPr>
        </a:p>
      </dgm:t>
    </dgm:pt>
    <dgm:pt modelId="{9EA2F8C1-C365-448C-BE52-8D8859D88F7B}" type="sibTrans" cxnId="{A39D170C-363A-4E07-983F-F185488B2F6C}">
      <dgm:prSet/>
      <dgm:spPr/>
      <dgm:t>
        <a:bodyPr/>
        <a:lstStyle/>
        <a:p>
          <a:endParaRPr lang="en-US">
            <a:latin typeface="Century Gothic" pitchFamily="34" charset="0"/>
          </a:endParaRPr>
        </a:p>
      </dgm:t>
    </dgm:pt>
    <dgm:pt modelId="{1751CFAD-E04A-4EDF-9307-71258234284E}">
      <dgm:prSet phldrT="[Text]" custT="1">
        <dgm:style>
          <a:lnRef idx="1">
            <a:schemeClr val="accent6"/>
          </a:lnRef>
          <a:fillRef idx="2">
            <a:schemeClr val="accent6"/>
          </a:fillRef>
          <a:effectRef idx="1">
            <a:schemeClr val="accent6"/>
          </a:effectRef>
          <a:fontRef idx="minor">
            <a:schemeClr val="dk1"/>
          </a:fontRef>
        </dgm:style>
      </dgm:prSet>
      <dgm:spPr/>
      <dgm:t>
        <a:bodyPr lIns="91440" tIns="0" rIns="91440" bIns="0"/>
        <a:lstStyle/>
        <a:p>
          <a:pPr algn="l"/>
          <a:r>
            <a:rPr lang="en-US" sz="900" b="1" dirty="0" smtClean="0">
              <a:latin typeface="Century Gothic" pitchFamily="34" charset="0"/>
              <a:cs typeface="Arial" charset="0"/>
            </a:rPr>
            <a:t>Virtualization</a:t>
          </a:r>
          <a:br>
            <a:rPr lang="en-US" sz="900" b="1" dirty="0" smtClean="0">
              <a:latin typeface="Century Gothic" pitchFamily="34" charset="0"/>
              <a:cs typeface="Arial" charset="0"/>
            </a:rPr>
          </a:br>
          <a:r>
            <a:rPr lang="en-US" sz="900" b="0" dirty="0" smtClean="0">
              <a:latin typeface="Century Gothic" pitchFamily="34" charset="0"/>
              <a:cs typeface="Arial" charset="0"/>
            </a:rPr>
            <a:t>P</a:t>
          </a:r>
          <a:r>
            <a:rPr lang="en-US" sz="900" dirty="0" smtClean="0">
              <a:latin typeface="Century Gothic" pitchFamily="34" charset="0"/>
              <a:cs typeface="Arial" charset="0"/>
            </a:rPr>
            <a:t>rovides application server virtualization, resource management, and a host of advanced operational facilities, such as performance visualization, health management, and application edition management</a:t>
          </a:r>
          <a:endParaRPr lang="en-US" sz="900" dirty="0">
            <a:latin typeface="Century Gothic" pitchFamily="34" charset="0"/>
          </a:endParaRPr>
        </a:p>
      </dgm:t>
    </dgm:pt>
    <dgm:pt modelId="{D238AC56-CA72-45C6-A5BC-63B245BDBC1A}" type="parTrans" cxnId="{6222815D-8B3D-4820-A0F7-43464AEDF658}">
      <dgm:prSet/>
      <dgm:spPr/>
      <dgm:t>
        <a:bodyPr/>
        <a:lstStyle/>
        <a:p>
          <a:endParaRPr lang="en-US">
            <a:latin typeface="Century Gothic" pitchFamily="34" charset="0"/>
          </a:endParaRPr>
        </a:p>
      </dgm:t>
    </dgm:pt>
    <dgm:pt modelId="{F471AAC2-ADD9-4390-BF32-D414FCF68966}" type="sibTrans" cxnId="{6222815D-8B3D-4820-A0F7-43464AEDF658}">
      <dgm:prSet/>
      <dgm:spPr/>
      <dgm:t>
        <a:bodyPr/>
        <a:lstStyle/>
        <a:p>
          <a:endParaRPr lang="en-US">
            <a:latin typeface="Century Gothic" pitchFamily="34" charset="0"/>
          </a:endParaRPr>
        </a:p>
      </dgm:t>
    </dgm:pt>
    <dgm:pt modelId="{465B0036-4F2E-4FB5-A4B5-4BA3440B263A}">
      <dgm:prSet phldrT="[Text]" custT="1">
        <dgm:style>
          <a:lnRef idx="1">
            <a:schemeClr val="accent6"/>
          </a:lnRef>
          <a:fillRef idx="2">
            <a:schemeClr val="accent6"/>
          </a:fillRef>
          <a:effectRef idx="1">
            <a:schemeClr val="accent6"/>
          </a:effectRef>
          <a:fontRef idx="minor">
            <a:schemeClr val="dk1"/>
          </a:fontRef>
        </dgm:style>
      </dgm:prSet>
      <dgm:spPr/>
      <dgm:t>
        <a:bodyPr lIns="91440" tIns="0" rIns="91440" bIns="0"/>
        <a:lstStyle/>
        <a:p>
          <a:pPr algn="l"/>
          <a:r>
            <a:rPr lang="en-US" sz="900" b="1" dirty="0" smtClean="0">
              <a:latin typeface="Century Gothic" pitchFamily="34" charset="0"/>
              <a:cs typeface="Arial" charset="0"/>
            </a:rPr>
            <a:t>Scalability</a:t>
          </a:r>
          <a:br>
            <a:rPr lang="en-US" sz="900" b="1" dirty="0" smtClean="0">
              <a:latin typeface="Century Gothic" pitchFamily="34" charset="0"/>
              <a:cs typeface="Arial" charset="0"/>
            </a:rPr>
          </a:br>
          <a:r>
            <a:rPr lang="en-US" sz="900" dirty="0" smtClean="0">
              <a:latin typeface="Century Gothic" pitchFamily="34" charset="0"/>
              <a:cs typeface="Arial" charset="0"/>
            </a:rPr>
            <a:t>Perform massive volumes of transaction processing with high efficiency and linear scalability. Get qualities of service such as transactional integrity, high availability, and predictable response times. Scalability solutions include powerful caches, in-memory database processing space to manage application state, and more.</a:t>
          </a:r>
          <a:endParaRPr lang="en-US" sz="900" dirty="0">
            <a:latin typeface="Century Gothic" pitchFamily="34" charset="0"/>
          </a:endParaRPr>
        </a:p>
      </dgm:t>
    </dgm:pt>
    <dgm:pt modelId="{60A80B66-8805-42D1-9CE9-1B935D9D8497}" type="parTrans" cxnId="{D5F6E6A5-700A-4C7F-B22E-733419C10D43}">
      <dgm:prSet/>
      <dgm:spPr/>
      <dgm:t>
        <a:bodyPr/>
        <a:lstStyle/>
        <a:p>
          <a:endParaRPr lang="en-US">
            <a:latin typeface="Century Gothic" pitchFamily="34" charset="0"/>
          </a:endParaRPr>
        </a:p>
      </dgm:t>
    </dgm:pt>
    <dgm:pt modelId="{C62009F7-1E19-4C04-A191-957B97AF966F}" type="sibTrans" cxnId="{D5F6E6A5-700A-4C7F-B22E-733419C10D43}">
      <dgm:prSet/>
      <dgm:spPr/>
      <dgm:t>
        <a:bodyPr/>
        <a:lstStyle/>
        <a:p>
          <a:endParaRPr lang="en-US">
            <a:latin typeface="Century Gothic" pitchFamily="34" charset="0"/>
          </a:endParaRPr>
        </a:p>
      </dgm:t>
    </dgm:pt>
    <dgm:pt modelId="{7F9D9403-6FBB-4EB4-BA6D-E3A8CE915C34}" type="pres">
      <dgm:prSet presAssocID="{F487DEBF-7D24-4B49-995F-6F36113F02D9}" presName="Name0" presStyleCnt="0">
        <dgm:presLayoutVars>
          <dgm:dir/>
          <dgm:animLvl val="lvl"/>
          <dgm:resizeHandles/>
        </dgm:presLayoutVars>
      </dgm:prSet>
      <dgm:spPr/>
      <dgm:t>
        <a:bodyPr/>
        <a:lstStyle/>
        <a:p>
          <a:endParaRPr lang="en-US"/>
        </a:p>
      </dgm:t>
    </dgm:pt>
    <dgm:pt modelId="{3C2A3F5E-8B2D-4F19-A378-39EF0B38D8D1}" type="pres">
      <dgm:prSet presAssocID="{1D64398F-EFAF-4DDE-8A3F-0B2841FD9C40}" presName="linNode" presStyleCnt="0"/>
      <dgm:spPr/>
    </dgm:pt>
    <dgm:pt modelId="{9CEEB797-FB98-4747-A9AA-CF712F13AB83}" type="pres">
      <dgm:prSet presAssocID="{1D64398F-EFAF-4DDE-8A3F-0B2841FD9C40}" presName="parentShp" presStyleLbl="node1" presStyleIdx="0" presStyleCnt="3" custScaleX="260000" custScaleY="43259" custLinFactX="26537" custLinFactNeighborX="100000" custLinFactNeighborY="-75">
        <dgm:presLayoutVars>
          <dgm:bulletEnabled val="1"/>
        </dgm:presLayoutVars>
      </dgm:prSet>
      <dgm:spPr/>
      <dgm:t>
        <a:bodyPr/>
        <a:lstStyle/>
        <a:p>
          <a:endParaRPr lang="en-US"/>
        </a:p>
      </dgm:t>
    </dgm:pt>
    <dgm:pt modelId="{7FD06FD3-9E7D-437D-8044-CA97FF0465F4}" type="pres">
      <dgm:prSet presAssocID="{1D64398F-EFAF-4DDE-8A3F-0B2841FD9C40}" presName="childShp" presStyleLbl="bgAccFollowNode1" presStyleIdx="0" presStyleCnt="3" custScaleX="121001" custScaleY="28889" custLinFactX="-103023" custLinFactNeighborX="-200000" custLinFactNeighborY="-500">
        <dgm:presLayoutVars>
          <dgm:bulletEnabled val="1"/>
        </dgm:presLayoutVars>
      </dgm:prSet>
      <dgm:spPr>
        <a:scene3d>
          <a:camera prst="orthographicFront">
            <a:rot lat="0" lon="0" rev="10800000"/>
          </a:camera>
          <a:lightRig rig="threePt" dir="t"/>
        </a:scene3d>
      </dgm:spPr>
      <dgm:t>
        <a:bodyPr/>
        <a:lstStyle/>
        <a:p>
          <a:endParaRPr lang="en-US"/>
        </a:p>
      </dgm:t>
    </dgm:pt>
    <dgm:pt modelId="{2C8F435F-6023-4991-B9DD-7176B236C842}" type="pres">
      <dgm:prSet presAssocID="{9EA2F8C1-C365-448C-BE52-8D8859D88F7B}" presName="spacing" presStyleCnt="0"/>
      <dgm:spPr/>
    </dgm:pt>
    <dgm:pt modelId="{510F4440-51FA-4C1C-A330-375E4C751871}" type="pres">
      <dgm:prSet presAssocID="{1751CFAD-E04A-4EDF-9307-71258234284E}" presName="linNode" presStyleCnt="0"/>
      <dgm:spPr/>
    </dgm:pt>
    <dgm:pt modelId="{D307AAC5-2150-4B7B-B9A0-E78EDB00911D}" type="pres">
      <dgm:prSet presAssocID="{1751CFAD-E04A-4EDF-9307-71258234284E}" presName="parentShp" presStyleLbl="node1" presStyleIdx="1" presStyleCnt="3" custScaleX="260000" custScaleY="43259" custLinFactX="26537" custLinFactNeighborX="100000" custLinFactNeighborY="-75">
        <dgm:presLayoutVars>
          <dgm:bulletEnabled val="1"/>
        </dgm:presLayoutVars>
      </dgm:prSet>
      <dgm:spPr/>
      <dgm:t>
        <a:bodyPr/>
        <a:lstStyle/>
        <a:p>
          <a:endParaRPr lang="en-US"/>
        </a:p>
      </dgm:t>
    </dgm:pt>
    <dgm:pt modelId="{A48555A6-749A-4924-BC6F-C7185CB18C9F}" type="pres">
      <dgm:prSet presAssocID="{1751CFAD-E04A-4EDF-9307-71258234284E}" presName="childShp" presStyleLbl="bgAccFollowNode1" presStyleIdx="1" presStyleCnt="3" custScaleX="121001" custScaleY="28889" custLinFactX="-100000" custLinFactNeighborX="-165847" custLinFactNeighborY="-500">
        <dgm:presLayoutVars>
          <dgm:bulletEnabled val="1"/>
        </dgm:presLayoutVars>
      </dgm:prSet>
      <dgm:spPr>
        <a:scene3d>
          <a:camera prst="orthographicFront">
            <a:rot lat="0" lon="0" rev="10800000"/>
          </a:camera>
          <a:lightRig rig="threePt" dir="t"/>
        </a:scene3d>
      </dgm:spPr>
      <dgm:t>
        <a:bodyPr/>
        <a:lstStyle/>
        <a:p>
          <a:endParaRPr lang="en-US"/>
        </a:p>
      </dgm:t>
    </dgm:pt>
    <dgm:pt modelId="{21714736-541D-424C-8F25-C9C1AFCE9BD2}" type="pres">
      <dgm:prSet presAssocID="{F471AAC2-ADD9-4390-BF32-D414FCF68966}" presName="spacing" presStyleCnt="0"/>
      <dgm:spPr/>
    </dgm:pt>
    <dgm:pt modelId="{1FDE924B-354E-4782-9305-46B65B169E14}" type="pres">
      <dgm:prSet presAssocID="{465B0036-4F2E-4FB5-A4B5-4BA3440B263A}" presName="linNode" presStyleCnt="0"/>
      <dgm:spPr/>
    </dgm:pt>
    <dgm:pt modelId="{64F132F3-2158-44CD-8297-F1F8F284F30E}" type="pres">
      <dgm:prSet presAssocID="{465B0036-4F2E-4FB5-A4B5-4BA3440B263A}" presName="parentShp" presStyleLbl="node1" presStyleIdx="2" presStyleCnt="3" custScaleX="260518" custScaleY="43259" custLinFactX="26537" custLinFactNeighborX="100000" custLinFactNeighborY="-75">
        <dgm:presLayoutVars>
          <dgm:bulletEnabled val="1"/>
        </dgm:presLayoutVars>
      </dgm:prSet>
      <dgm:spPr/>
      <dgm:t>
        <a:bodyPr/>
        <a:lstStyle/>
        <a:p>
          <a:endParaRPr lang="en-US"/>
        </a:p>
      </dgm:t>
    </dgm:pt>
    <dgm:pt modelId="{EF5F657B-E6D9-4629-BA8E-57140D4C1A17}" type="pres">
      <dgm:prSet presAssocID="{465B0036-4F2E-4FB5-A4B5-4BA3440B263A}" presName="childShp" presStyleLbl="bgAccFollowNode1" presStyleIdx="2" presStyleCnt="3" custScaleX="121001" custScaleY="28889" custLinFactX="-100000" custLinFactNeighborX="-166106" custLinFactNeighborY="-500">
        <dgm:presLayoutVars>
          <dgm:bulletEnabled val="1"/>
        </dgm:presLayoutVars>
      </dgm:prSet>
      <dgm:spPr>
        <a:scene3d>
          <a:camera prst="orthographicFront">
            <a:rot lat="0" lon="0" rev="10800000"/>
          </a:camera>
          <a:lightRig rig="threePt" dir="t"/>
        </a:scene3d>
      </dgm:spPr>
      <dgm:t>
        <a:bodyPr/>
        <a:lstStyle/>
        <a:p>
          <a:endParaRPr lang="en-US"/>
        </a:p>
      </dgm:t>
    </dgm:pt>
  </dgm:ptLst>
  <dgm:cxnLst>
    <dgm:cxn modelId="{6222815D-8B3D-4820-A0F7-43464AEDF658}" srcId="{F487DEBF-7D24-4B49-995F-6F36113F02D9}" destId="{1751CFAD-E04A-4EDF-9307-71258234284E}" srcOrd="1" destOrd="0" parTransId="{D238AC56-CA72-45C6-A5BC-63B245BDBC1A}" sibTransId="{F471AAC2-ADD9-4390-BF32-D414FCF68966}"/>
    <dgm:cxn modelId="{D5F6E6A5-700A-4C7F-B22E-733419C10D43}" srcId="{F487DEBF-7D24-4B49-995F-6F36113F02D9}" destId="{465B0036-4F2E-4FB5-A4B5-4BA3440B263A}" srcOrd="2" destOrd="0" parTransId="{60A80B66-8805-42D1-9CE9-1B935D9D8497}" sibTransId="{C62009F7-1E19-4C04-A191-957B97AF966F}"/>
    <dgm:cxn modelId="{418C25B7-B616-4472-9866-61F0058F3398}" type="presOf" srcId="{465B0036-4F2E-4FB5-A4B5-4BA3440B263A}" destId="{64F132F3-2158-44CD-8297-F1F8F284F30E}" srcOrd="0" destOrd="0" presId="urn:microsoft.com/office/officeart/2005/8/layout/vList6"/>
    <dgm:cxn modelId="{90438C6D-3F42-417F-A2B7-9CA295BA79DB}" type="presOf" srcId="{1751CFAD-E04A-4EDF-9307-71258234284E}" destId="{D307AAC5-2150-4B7B-B9A0-E78EDB00911D}" srcOrd="0" destOrd="0" presId="urn:microsoft.com/office/officeart/2005/8/layout/vList6"/>
    <dgm:cxn modelId="{A39D170C-363A-4E07-983F-F185488B2F6C}" srcId="{F487DEBF-7D24-4B49-995F-6F36113F02D9}" destId="{1D64398F-EFAF-4DDE-8A3F-0B2841FD9C40}" srcOrd="0" destOrd="0" parTransId="{772D4F7C-907F-4064-B50D-443B9516AB05}" sibTransId="{9EA2F8C1-C365-448C-BE52-8D8859D88F7B}"/>
    <dgm:cxn modelId="{21CF36A9-9DE5-4569-856C-B019A345D031}" type="presOf" srcId="{F487DEBF-7D24-4B49-995F-6F36113F02D9}" destId="{7F9D9403-6FBB-4EB4-BA6D-E3A8CE915C34}" srcOrd="0" destOrd="0" presId="urn:microsoft.com/office/officeart/2005/8/layout/vList6"/>
    <dgm:cxn modelId="{D1133C4D-61D5-4584-93CB-BAD16B1893C4}" type="presOf" srcId="{1D64398F-EFAF-4DDE-8A3F-0B2841FD9C40}" destId="{9CEEB797-FB98-4747-A9AA-CF712F13AB83}" srcOrd="0" destOrd="0" presId="urn:microsoft.com/office/officeart/2005/8/layout/vList6"/>
    <dgm:cxn modelId="{80EBF50B-5BCE-4785-8793-23BDB4828539}" type="presParOf" srcId="{7F9D9403-6FBB-4EB4-BA6D-E3A8CE915C34}" destId="{3C2A3F5E-8B2D-4F19-A378-39EF0B38D8D1}" srcOrd="0" destOrd="0" presId="urn:microsoft.com/office/officeart/2005/8/layout/vList6"/>
    <dgm:cxn modelId="{02667E24-1C29-4D95-993C-27A705C5A4FF}" type="presParOf" srcId="{3C2A3F5E-8B2D-4F19-A378-39EF0B38D8D1}" destId="{9CEEB797-FB98-4747-A9AA-CF712F13AB83}" srcOrd="0" destOrd="0" presId="urn:microsoft.com/office/officeart/2005/8/layout/vList6"/>
    <dgm:cxn modelId="{302E9312-F5E7-46F8-8D88-53CC81FE211B}" type="presParOf" srcId="{3C2A3F5E-8B2D-4F19-A378-39EF0B38D8D1}" destId="{7FD06FD3-9E7D-437D-8044-CA97FF0465F4}" srcOrd="1" destOrd="0" presId="urn:microsoft.com/office/officeart/2005/8/layout/vList6"/>
    <dgm:cxn modelId="{189B18A0-D467-4DD4-9019-F105D94502E9}" type="presParOf" srcId="{7F9D9403-6FBB-4EB4-BA6D-E3A8CE915C34}" destId="{2C8F435F-6023-4991-B9DD-7176B236C842}" srcOrd="1" destOrd="0" presId="urn:microsoft.com/office/officeart/2005/8/layout/vList6"/>
    <dgm:cxn modelId="{7D995441-EDA3-4CAC-B3C4-5DA1B2C80282}" type="presParOf" srcId="{7F9D9403-6FBB-4EB4-BA6D-E3A8CE915C34}" destId="{510F4440-51FA-4C1C-A330-375E4C751871}" srcOrd="2" destOrd="0" presId="urn:microsoft.com/office/officeart/2005/8/layout/vList6"/>
    <dgm:cxn modelId="{A4C45C83-D545-446B-8267-6233F9473484}" type="presParOf" srcId="{510F4440-51FA-4C1C-A330-375E4C751871}" destId="{D307AAC5-2150-4B7B-B9A0-E78EDB00911D}" srcOrd="0" destOrd="0" presId="urn:microsoft.com/office/officeart/2005/8/layout/vList6"/>
    <dgm:cxn modelId="{05314648-8B5D-4F99-80B0-C1116335AD4A}" type="presParOf" srcId="{510F4440-51FA-4C1C-A330-375E4C751871}" destId="{A48555A6-749A-4924-BC6F-C7185CB18C9F}" srcOrd="1" destOrd="0" presId="urn:microsoft.com/office/officeart/2005/8/layout/vList6"/>
    <dgm:cxn modelId="{2882C91A-00E4-49C6-92DA-38FA3889FB3B}" type="presParOf" srcId="{7F9D9403-6FBB-4EB4-BA6D-E3A8CE915C34}" destId="{21714736-541D-424C-8F25-C9C1AFCE9BD2}" srcOrd="3" destOrd="0" presId="urn:microsoft.com/office/officeart/2005/8/layout/vList6"/>
    <dgm:cxn modelId="{16109F2B-638B-4E77-98B0-4B0DA4C4814D}" type="presParOf" srcId="{7F9D9403-6FBB-4EB4-BA6D-E3A8CE915C34}" destId="{1FDE924B-354E-4782-9305-46B65B169E14}" srcOrd="4" destOrd="0" presId="urn:microsoft.com/office/officeart/2005/8/layout/vList6"/>
    <dgm:cxn modelId="{9150EBA3-522C-4180-B0C7-19278EC0CE97}" type="presParOf" srcId="{1FDE924B-354E-4782-9305-46B65B169E14}" destId="{64F132F3-2158-44CD-8297-F1F8F284F30E}" srcOrd="0" destOrd="0" presId="urn:microsoft.com/office/officeart/2005/8/layout/vList6"/>
    <dgm:cxn modelId="{9DBBEBFC-1DD5-420B-806C-667C815A80AD}" type="presParOf" srcId="{1FDE924B-354E-4782-9305-46B65B169E14}" destId="{EF5F657B-E6D9-4629-BA8E-57140D4C1A17}" srcOrd="1" destOrd="0" presId="urn:microsoft.com/office/officeart/2005/8/layout/vList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F487DEBF-7D24-4B49-995F-6F36113F02D9}" type="doc">
      <dgm:prSet loTypeId="urn:microsoft.com/office/officeart/2005/8/layout/lProcess3" loCatId="process" qsTypeId="urn:microsoft.com/office/officeart/2005/8/quickstyle/simple1" qsCatId="simple" csTypeId="urn:microsoft.com/office/officeart/2005/8/colors/accent1_2" csCatId="accent1" phldr="1"/>
      <dgm:spPr/>
      <dgm:t>
        <a:bodyPr/>
        <a:lstStyle/>
        <a:p>
          <a:endParaRPr lang="en-US"/>
        </a:p>
      </dgm:t>
    </dgm:pt>
    <dgm:pt modelId="{1D64398F-EFAF-4DDE-8A3F-0B2841FD9C40}">
      <dgm:prSet phldrT="[Text]" custT="1">
        <dgm:style>
          <a:lnRef idx="1">
            <a:schemeClr val="accent6"/>
          </a:lnRef>
          <a:fillRef idx="2">
            <a:schemeClr val="accent6"/>
          </a:fillRef>
          <a:effectRef idx="1">
            <a:schemeClr val="accent6"/>
          </a:effectRef>
          <a:fontRef idx="minor">
            <a:schemeClr val="dk1"/>
          </a:fontRef>
        </dgm:style>
      </dgm:prSet>
      <dgm:spPr/>
      <dgm:t>
        <a:bodyPr lIns="91440"/>
        <a:lstStyle/>
        <a:p>
          <a:pPr algn="l">
            <a:lnSpc>
              <a:spcPct val="100000"/>
            </a:lnSpc>
          </a:pPr>
          <a:r>
            <a:rPr lang="en-US" sz="1000" b="1" u="none" dirty="0" smtClean="0">
              <a:solidFill>
                <a:schemeClr val="tx1"/>
              </a:solidFill>
              <a:latin typeface="Century Gothic" pitchFamily="34" charset="0"/>
              <a:cs typeface="Arial" charset="0"/>
            </a:rPr>
            <a:t>Smooth Project Execution (Methodology and Governance)</a:t>
          </a:r>
        </a:p>
        <a:p>
          <a:pPr algn="l">
            <a:lnSpc>
              <a:spcPct val="100000"/>
            </a:lnSpc>
          </a:pPr>
          <a:r>
            <a:rPr lang="en-US" sz="1000" b="0" dirty="0" smtClean="0">
              <a:solidFill>
                <a:schemeClr val="tx1"/>
              </a:solidFill>
              <a:latin typeface="Century Gothic" pitchFamily="34" charset="0"/>
              <a:cs typeface="Arial" charset="0"/>
            </a:rPr>
            <a:t>Our solution - The right </a:t>
          </a:r>
          <a:r>
            <a:rPr lang="en-US" sz="1000" b="1" dirty="0" smtClean="0">
              <a:solidFill>
                <a:schemeClr val="tx1"/>
              </a:solidFill>
              <a:latin typeface="Century Gothic" pitchFamily="34" charset="0"/>
              <a:cs typeface="Arial" charset="0"/>
            </a:rPr>
            <a:t>skills</a:t>
          </a:r>
          <a:r>
            <a:rPr lang="en-US" sz="1000" b="0" dirty="0" smtClean="0">
              <a:solidFill>
                <a:schemeClr val="tx1"/>
              </a:solidFill>
              <a:latin typeface="Century Gothic" pitchFamily="34" charset="0"/>
              <a:cs typeface="Arial" charset="0"/>
            </a:rPr>
            <a:t>, </a:t>
          </a:r>
          <a:r>
            <a:rPr lang="en-US" sz="1000" b="1" dirty="0" smtClean="0">
              <a:solidFill>
                <a:schemeClr val="tx1"/>
              </a:solidFill>
              <a:latin typeface="Century Gothic" pitchFamily="34" charset="0"/>
              <a:cs typeface="Arial" charset="0"/>
            </a:rPr>
            <a:t>tooling</a:t>
          </a:r>
          <a:r>
            <a:rPr lang="en-US" sz="1000" dirty="0" smtClean="0">
              <a:solidFill>
                <a:schemeClr val="tx1"/>
              </a:solidFill>
              <a:latin typeface="Century Gothic" pitchFamily="34" charset="0"/>
              <a:cs typeface="Arial" charset="0"/>
            </a:rPr>
            <a:t> and </a:t>
          </a:r>
          <a:r>
            <a:rPr lang="en-US" sz="1000" b="1" dirty="0" smtClean="0">
              <a:solidFill>
                <a:schemeClr val="tx1"/>
              </a:solidFill>
              <a:latin typeface="Century Gothic" pitchFamily="34" charset="0"/>
              <a:cs typeface="Arial" charset="0"/>
            </a:rPr>
            <a:t>process</a:t>
          </a:r>
          <a:r>
            <a:rPr lang="en-US" sz="1000" dirty="0" smtClean="0">
              <a:solidFill>
                <a:schemeClr val="tx1"/>
              </a:solidFill>
              <a:latin typeface="Century Gothic" pitchFamily="34" charset="0"/>
              <a:cs typeface="Arial" charset="0"/>
            </a:rPr>
            <a:t> combination, optimized across the entire </a:t>
          </a:r>
          <a:r>
            <a:rPr lang="en-US" sz="1000" b="1" dirty="0" smtClean="0">
              <a:solidFill>
                <a:schemeClr val="tx1"/>
              </a:solidFill>
              <a:latin typeface="Century Gothic" pitchFamily="34" charset="0"/>
              <a:cs typeface="Arial" charset="0"/>
            </a:rPr>
            <a:t>project lifecycle </a:t>
          </a:r>
          <a:r>
            <a:rPr lang="en-US" sz="1000" dirty="0" smtClean="0">
              <a:solidFill>
                <a:schemeClr val="tx1"/>
              </a:solidFill>
              <a:latin typeface="Century Gothic" pitchFamily="34" charset="0"/>
              <a:cs typeface="Arial" charset="0"/>
            </a:rPr>
            <a:t>to deliver </a:t>
          </a:r>
          <a:r>
            <a:rPr lang="en-US" sz="1000" b="1" dirty="0" smtClean="0">
              <a:solidFill>
                <a:schemeClr val="tx1"/>
              </a:solidFill>
              <a:latin typeface="Century Gothic" pitchFamily="34" charset="0"/>
              <a:cs typeface="Arial" charset="0"/>
            </a:rPr>
            <a:t>quality</a:t>
          </a:r>
          <a:r>
            <a:rPr lang="en-US" sz="1000" dirty="0" smtClean="0">
              <a:solidFill>
                <a:schemeClr val="tx1"/>
              </a:solidFill>
              <a:latin typeface="Century Gothic" pitchFamily="34" charset="0"/>
              <a:cs typeface="Arial" charset="0"/>
            </a:rPr>
            <a:t> with </a:t>
          </a:r>
          <a:r>
            <a:rPr lang="en-US" sz="1000" b="1" dirty="0" smtClean="0">
              <a:solidFill>
                <a:schemeClr val="tx1"/>
              </a:solidFill>
              <a:latin typeface="Century Gothic" pitchFamily="34" charset="0"/>
              <a:cs typeface="Arial" charset="0"/>
            </a:rPr>
            <a:t>efficiency</a:t>
          </a:r>
          <a:r>
            <a:rPr lang="en-US" sz="1000" dirty="0" smtClean="0">
              <a:solidFill>
                <a:schemeClr val="tx1"/>
              </a:solidFill>
              <a:latin typeface="Century Gothic" pitchFamily="34" charset="0"/>
              <a:cs typeface="Arial" charset="0"/>
            </a:rPr>
            <a:t>. Ranging from design and construction to requirements and analysis to software configuration and release management.</a:t>
          </a:r>
          <a:endParaRPr lang="en-US" sz="1000" dirty="0">
            <a:solidFill>
              <a:schemeClr val="tx1"/>
            </a:solidFill>
            <a:latin typeface="Century Gothic" pitchFamily="34" charset="0"/>
          </a:endParaRPr>
        </a:p>
      </dgm:t>
    </dgm:pt>
    <dgm:pt modelId="{772D4F7C-907F-4064-B50D-443B9516AB05}" type="parTrans" cxnId="{A39D170C-363A-4E07-983F-F185488B2F6C}">
      <dgm:prSet/>
      <dgm:spPr/>
      <dgm:t>
        <a:bodyPr/>
        <a:lstStyle/>
        <a:p>
          <a:endParaRPr lang="en-US">
            <a:solidFill>
              <a:schemeClr val="tx1"/>
            </a:solidFill>
            <a:latin typeface="Century Gothic" pitchFamily="34" charset="0"/>
          </a:endParaRPr>
        </a:p>
      </dgm:t>
    </dgm:pt>
    <dgm:pt modelId="{9EA2F8C1-C365-448C-BE52-8D8859D88F7B}" type="sibTrans" cxnId="{A39D170C-363A-4E07-983F-F185488B2F6C}">
      <dgm:prSet/>
      <dgm:spPr/>
      <dgm:t>
        <a:bodyPr/>
        <a:lstStyle/>
        <a:p>
          <a:endParaRPr lang="en-US">
            <a:solidFill>
              <a:schemeClr val="tx1"/>
            </a:solidFill>
            <a:latin typeface="Century Gothic" pitchFamily="34" charset="0"/>
          </a:endParaRPr>
        </a:p>
      </dgm:t>
    </dgm:pt>
    <dgm:pt modelId="{1751CFAD-E04A-4EDF-9307-71258234284E}">
      <dgm:prSet phldrT="[Text]" custT="1">
        <dgm:style>
          <a:lnRef idx="1">
            <a:schemeClr val="accent6"/>
          </a:lnRef>
          <a:fillRef idx="2">
            <a:schemeClr val="accent6"/>
          </a:fillRef>
          <a:effectRef idx="1">
            <a:schemeClr val="accent6"/>
          </a:effectRef>
          <a:fontRef idx="minor">
            <a:schemeClr val="dk1"/>
          </a:fontRef>
        </dgm:style>
      </dgm:prSet>
      <dgm:spPr/>
      <dgm:t>
        <a:bodyPr lIns="91440"/>
        <a:lstStyle/>
        <a:p>
          <a:pPr algn="l">
            <a:lnSpc>
              <a:spcPct val="100000"/>
            </a:lnSpc>
          </a:pPr>
          <a:r>
            <a:rPr lang="en-US" sz="1000" b="1" u="none" dirty="0" smtClean="0">
              <a:solidFill>
                <a:schemeClr val="tx1"/>
              </a:solidFill>
              <a:latin typeface="Century Gothic" pitchFamily="34" charset="0"/>
              <a:cs typeface="Arial" charset="0"/>
            </a:rPr>
            <a:t>Streamlined Delivery from Dev to Ops (Prolifics Build Conductor)</a:t>
          </a:r>
        </a:p>
        <a:p>
          <a:pPr algn="l">
            <a:lnSpc>
              <a:spcPct val="100000"/>
            </a:lnSpc>
          </a:pPr>
          <a:r>
            <a:rPr lang="en-US" sz="1000" dirty="0" smtClean="0">
              <a:solidFill>
                <a:schemeClr val="tx1"/>
              </a:solidFill>
              <a:latin typeface="Century Gothic" pitchFamily="34" charset="0"/>
              <a:cs typeface="Arial" charset="0"/>
            </a:rPr>
            <a:t>Achieve </a:t>
          </a:r>
          <a:r>
            <a:rPr lang="en-US" sz="1000" b="1" dirty="0" smtClean="0">
              <a:solidFill>
                <a:schemeClr val="tx1"/>
              </a:solidFill>
              <a:latin typeface="Century Gothic" pitchFamily="34" charset="0"/>
              <a:cs typeface="Arial" charset="0"/>
            </a:rPr>
            <a:t>continuous application delivery </a:t>
          </a:r>
          <a:r>
            <a:rPr lang="en-US" sz="1000" dirty="0" smtClean="0">
              <a:solidFill>
                <a:schemeClr val="tx1"/>
              </a:solidFill>
              <a:latin typeface="Century Gothic" pitchFamily="34" charset="0"/>
              <a:cs typeface="Arial" charset="0"/>
            </a:rPr>
            <a:t>of IBM WebSphere applications without the frictions of your current release process. Allows build engineers to </a:t>
          </a:r>
          <a:r>
            <a:rPr lang="en-US" sz="1000" b="1" dirty="0" smtClean="0">
              <a:solidFill>
                <a:schemeClr val="tx1"/>
              </a:solidFill>
              <a:latin typeface="Century Gothic" pitchFamily="34" charset="0"/>
              <a:cs typeface="Arial" charset="0"/>
            </a:rPr>
            <a:t>automate</a:t>
          </a:r>
          <a:r>
            <a:rPr lang="en-US" sz="1000" dirty="0" smtClean="0">
              <a:solidFill>
                <a:schemeClr val="tx1"/>
              </a:solidFill>
              <a:latin typeface="Century Gothic" pitchFamily="34" charset="0"/>
              <a:cs typeface="Arial" charset="0"/>
            </a:rPr>
            <a:t> </a:t>
          </a:r>
          <a:r>
            <a:rPr lang="en-US" sz="1000" b="1" dirty="0" smtClean="0">
              <a:solidFill>
                <a:schemeClr val="tx1"/>
              </a:solidFill>
              <a:latin typeface="Century Gothic" pitchFamily="34" charset="0"/>
              <a:cs typeface="Arial" charset="0"/>
            </a:rPr>
            <a:t>application assembly </a:t>
          </a:r>
          <a:r>
            <a:rPr lang="en-US" sz="1000" dirty="0" smtClean="0">
              <a:solidFill>
                <a:schemeClr val="tx1"/>
              </a:solidFill>
              <a:latin typeface="Century Gothic" pitchFamily="34" charset="0"/>
              <a:cs typeface="Arial" charset="0"/>
            </a:rPr>
            <a:t>and </a:t>
          </a:r>
          <a:r>
            <a:rPr lang="en-US" sz="1000" b="1" dirty="0" smtClean="0">
              <a:solidFill>
                <a:schemeClr val="tx1"/>
              </a:solidFill>
              <a:latin typeface="Century Gothic" pitchFamily="34" charset="0"/>
              <a:cs typeface="Arial" charset="0"/>
            </a:rPr>
            <a:t>deployment</a:t>
          </a:r>
          <a:r>
            <a:rPr lang="en-US" sz="1000" dirty="0" smtClean="0">
              <a:solidFill>
                <a:schemeClr val="tx1"/>
              </a:solidFill>
              <a:latin typeface="Century Gothic" pitchFamily="34" charset="0"/>
              <a:cs typeface="Arial" charset="0"/>
            </a:rPr>
            <a:t> with minimal effort: developers get their changes integrated sooner; testers get more regular releases to test; fixes are delivered quicker; and PM’s see improved velocity. </a:t>
          </a:r>
          <a:endParaRPr lang="en-US" sz="900" dirty="0">
            <a:solidFill>
              <a:schemeClr val="tx1"/>
            </a:solidFill>
            <a:latin typeface="Century Gothic" pitchFamily="34" charset="0"/>
          </a:endParaRPr>
        </a:p>
      </dgm:t>
    </dgm:pt>
    <dgm:pt modelId="{D238AC56-CA72-45C6-A5BC-63B245BDBC1A}" type="parTrans" cxnId="{6222815D-8B3D-4820-A0F7-43464AEDF658}">
      <dgm:prSet/>
      <dgm:spPr/>
      <dgm:t>
        <a:bodyPr/>
        <a:lstStyle/>
        <a:p>
          <a:endParaRPr lang="en-US">
            <a:solidFill>
              <a:schemeClr val="tx1"/>
            </a:solidFill>
            <a:latin typeface="Century Gothic" pitchFamily="34" charset="0"/>
          </a:endParaRPr>
        </a:p>
      </dgm:t>
    </dgm:pt>
    <dgm:pt modelId="{F471AAC2-ADD9-4390-BF32-D414FCF68966}" type="sibTrans" cxnId="{6222815D-8B3D-4820-A0F7-43464AEDF658}">
      <dgm:prSet/>
      <dgm:spPr/>
      <dgm:t>
        <a:bodyPr/>
        <a:lstStyle/>
        <a:p>
          <a:endParaRPr lang="en-US">
            <a:solidFill>
              <a:schemeClr val="tx1"/>
            </a:solidFill>
            <a:latin typeface="Century Gothic" pitchFamily="34" charset="0"/>
          </a:endParaRPr>
        </a:p>
      </dgm:t>
    </dgm:pt>
    <dgm:pt modelId="{465B0036-4F2E-4FB5-A4B5-4BA3440B263A}">
      <dgm:prSet phldrT="[Text]" custT="1">
        <dgm:style>
          <a:lnRef idx="1">
            <a:schemeClr val="accent6"/>
          </a:lnRef>
          <a:fillRef idx="2">
            <a:schemeClr val="accent6"/>
          </a:fillRef>
          <a:effectRef idx="1">
            <a:schemeClr val="accent6"/>
          </a:effectRef>
          <a:fontRef idx="minor">
            <a:schemeClr val="dk1"/>
          </a:fontRef>
        </dgm:style>
      </dgm:prSet>
      <dgm:spPr/>
      <dgm:t>
        <a:bodyPr lIns="91440"/>
        <a:lstStyle/>
        <a:p>
          <a:pPr algn="l">
            <a:lnSpc>
              <a:spcPct val="100000"/>
            </a:lnSpc>
          </a:pPr>
          <a:r>
            <a:rPr lang="en-US" sz="1000" b="1" u="none" dirty="0" smtClean="0">
              <a:solidFill>
                <a:schemeClr val="tx1"/>
              </a:solidFill>
              <a:latin typeface="Century Gothic" pitchFamily="34" charset="0"/>
              <a:cs typeface="Arial" charset="0"/>
            </a:rPr>
            <a:t>Scale the Benefits of Your Agile Teams</a:t>
          </a:r>
        </a:p>
        <a:p>
          <a:pPr algn="l">
            <a:lnSpc>
              <a:spcPct val="100000"/>
            </a:lnSpc>
          </a:pPr>
          <a:r>
            <a:rPr lang="en-US" sz="1000" b="0" dirty="0" smtClean="0">
              <a:solidFill>
                <a:schemeClr val="tx1"/>
              </a:solidFill>
              <a:latin typeface="Century Gothic" pitchFamily="34" charset="0"/>
              <a:cs typeface="Arial" charset="0"/>
            </a:rPr>
            <a:t>Allow us to help you </a:t>
          </a:r>
          <a:r>
            <a:rPr lang="en-US" sz="1000" b="1" dirty="0" smtClean="0">
              <a:solidFill>
                <a:schemeClr val="tx1"/>
              </a:solidFill>
              <a:latin typeface="Century Gothic" pitchFamily="34" charset="0"/>
              <a:cs typeface="Arial" charset="0"/>
            </a:rPr>
            <a:t>scale</a:t>
          </a:r>
          <a:r>
            <a:rPr lang="en-US" sz="1000" b="0" dirty="0" smtClean="0">
              <a:solidFill>
                <a:schemeClr val="tx1"/>
              </a:solidFill>
              <a:latin typeface="Century Gothic" pitchFamily="34" charset="0"/>
              <a:cs typeface="Arial" charset="0"/>
            </a:rPr>
            <a:t> the </a:t>
          </a:r>
          <a:r>
            <a:rPr lang="en-US" sz="1000" b="1" dirty="0" smtClean="0">
              <a:solidFill>
                <a:schemeClr val="tx1"/>
              </a:solidFill>
              <a:latin typeface="Century Gothic" pitchFamily="34" charset="0"/>
              <a:cs typeface="Arial" charset="0"/>
            </a:rPr>
            <a:t>efficiencies</a:t>
          </a:r>
          <a:r>
            <a:rPr lang="en-US" sz="1000" b="0" dirty="0" smtClean="0">
              <a:solidFill>
                <a:schemeClr val="tx1"/>
              </a:solidFill>
              <a:latin typeface="Century Gothic" pitchFamily="34" charset="0"/>
              <a:cs typeface="Arial" charset="0"/>
            </a:rPr>
            <a:t> of your agile approach up to larger challenges: multiple projects streams; deliveries across multiple technology platforms; mixtures of onshore and offshore teams. Make use of the </a:t>
          </a:r>
          <a:r>
            <a:rPr lang="en-US" sz="1000" dirty="0" smtClean="0">
              <a:solidFill>
                <a:schemeClr val="tx1"/>
              </a:solidFill>
              <a:latin typeface="Century Gothic" pitchFamily="34" charset="0"/>
              <a:cs typeface="Arial" charset="0"/>
            </a:rPr>
            <a:t>winning methods that Prolifics uses to run successful software development projects.</a:t>
          </a:r>
          <a:endParaRPr lang="en-US" sz="1000" dirty="0">
            <a:solidFill>
              <a:schemeClr val="tx1"/>
            </a:solidFill>
            <a:latin typeface="Century Gothic" pitchFamily="34" charset="0"/>
          </a:endParaRPr>
        </a:p>
      </dgm:t>
    </dgm:pt>
    <dgm:pt modelId="{60A80B66-8805-42D1-9CE9-1B935D9D8497}" type="parTrans" cxnId="{D5F6E6A5-700A-4C7F-B22E-733419C10D43}">
      <dgm:prSet/>
      <dgm:spPr/>
      <dgm:t>
        <a:bodyPr/>
        <a:lstStyle/>
        <a:p>
          <a:endParaRPr lang="en-US">
            <a:solidFill>
              <a:schemeClr val="tx1"/>
            </a:solidFill>
            <a:latin typeface="Century Gothic" pitchFamily="34" charset="0"/>
          </a:endParaRPr>
        </a:p>
      </dgm:t>
    </dgm:pt>
    <dgm:pt modelId="{C62009F7-1E19-4C04-A191-957B97AF966F}" type="sibTrans" cxnId="{D5F6E6A5-700A-4C7F-B22E-733419C10D43}">
      <dgm:prSet/>
      <dgm:spPr/>
      <dgm:t>
        <a:bodyPr/>
        <a:lstStyle/>
        <a:p>
          <a:endParaRPr lang="en-US">
            <a:solidFill>
              <a:schemeClr val="tx1"/>
            </a:solidFill>
            <a:latin typeface="Century Gothic" pitchFamily="34" charset="0"/>
          </a:endParaRPr>
        </a:p>
      </dgm:t>
    </dgm:pt>
    <dgm:pt modelId="{F4E91CC3-DA51-4760-B566-413C5647436B}" type="pres">
      <dgm:prSet presAssocID="{F487DEBF-7D24-4B49-995F-6F36113F02D9}" presName="Name0" presStyleCnt="0">
        <dgm:presLayoutVars>
          <dgm:chPref val="3"/>
          <dgm:dir/>
          <dgm:animLvl val="lvl"/>
          <dgm:resizeHandles/>
        </dgm:presLayoutVars>
      </dgm:prSet>
      <dgm:spPr/>
      <dgm:t>
        <a:bodyPr/>
        <a:lstStyle/>
        <a:p>
          <a:endParaRPr lang="en-US"/>
        </a:p>
      </dgm:t>
    </dgm:pt>
    <dgm:pt modelId="{D10F9E30-7A16-4E27-B70A-5C276076B86A}" type="pres">
      <dgm:prSet presAssocID="{1D64398F-EFAF-4DDE-8A3F-0B2841FD9C40}" presName="horFlow" presStyleCnt="0"/>
      <dgm:spPr/>
    </dgm:pt>
    <dgm:pt modelId="{BA787AEE-DE64-4858-9D9B-C617BFE29B82}" type="pres">
      <dgm:prSet presAssocID="{1D64398F-EFAF-4DDE-8A3F-0B2841FD9C40}" presName="bigChev" presStyleLbl="node1" presStyleIdx="0" presStyleCnt="3" custScaleX="227426"/>
      <dgm:spPr/>
      <dgm:t>
        <a:bodyPr/>
        <a:lstStyle/>
        <a:p>
          <a:endParaRPr lang="en-US"/>
        </a:p>
      </dgm:t>
    </dgm:pt>
    <dgm:pt modelId="{A85150CA-CCD0-4794-8FCA-26C9743CBA97}" type="pres">
      <dgm:prSet presAssocID="{1D64398F-EFAF-4DDE-8A3F-0B2841FD9C40}" presName="vSp" presStyleCnt="0"/>
      <dgm:spPr/>
    </dgm:pt>
    <dgm:pt modelId="{6AAC95C7-D2A8-4D8C-94FF-0F423B9F800B}" type="pres">
      <dgm:prSet presAssocID="{1751CFAD-E04A-4EDF-9307-71258234284E}" presName="horFlow" presStyleCnt="0"/>
      <dgm:spPr/>
    </dgm:pt>
    <dgm:pt modelId="{C9742A80-C8AC-422A-B3F7-EE5ADE709DBD}" type="pres">
      <dgm:prSet presAssocID="{1751CFAD-E04A-4EDF-9307-71258234284E}" presName="bigChev" presStyleLbl="node1" presStyleIdx="1" presStyleCnt="3" custScaleX="227426"/>
      <dgm:spPr/>
      <dgm:t>
        <a:bodyPr/>
        <a:lstStyle/>
        <a:p>
          <a:endParaRPr lang="en-US"/>
        </a:p>
      </dgm:t>
    </dgm:pt>
    <dgm:pt modelId="{8E869E4F-DE7B-448C-AC51-E2F904038049}" type="pres">
      <dgm:prSet presAssocID="{1751CFAD-E04A-4EDF-9307-71258234284E}" presName="vSp" presStyleCnt="0"/>
      <dgm:spPr/>
    </dgm:pt>
    <dgm:pt modelId="{B9A80537-9A82-4934-AB70-76C0CB583A73}" type="pres">
      <dgm:prSet presAssocID="{465B0036-4F2E-4FB5-A4B5-4BA3440B263A}" presName="horFlow" presStyleCnt="0"/>
      <dgm:spPr/>
    </dgm:pt>
    <dgm:pt modelId="{BC2053C8-F02D-47A8-AB8E-826D8C18016A}" type="pres">
      <dgm:prSet presAssocID="{465B0036-4F2E-4FB5-A4B5-4BA3440B263A}" presName="bigChev" presStyleLbl="node1" presStyleIdx="2" presStyleCnt="3" custScaleX="227426"/>
      <dgm:spPr/>
      <dgm:t>
        <a:bodyPr/>
        <a:lstStyle/>
        <a:p>
          <a:endParaRPr lang="en-US"/>
        </a:p>
      </dgm:t>
    </dgm:pt>
  </dgm:ptLst>
  <dgm:cxnLst>
    <dgm:cxn modelId="{D5F6E6A5-700A-4C7F-B22E-733419C10D43}" srcId="{F487DEBF-7D24-4B49-995F-6F36113F02D9}" destId="{465B0036-4F2E-4FB5-A4B5-4BA3440B263A}" srcOrd="2" destOrd="0" parTransId="{60A80B66-8805-42D1-9CE9-1B935D9D8497}" sibTransId="{C62009F7-1E19-4C04-A191-957B97AF966F}"/>
    <dgm:cxn modelId="{A39D170C-363A-4E07-983F-F185488B2F6C}" srcId="{F487DEBF-7D24-4B49-995F-6F36113F02D9}" destId="{1D64398F-EFAF-4DDE-8A3F-0B2841FD9C40}" srcOrd="0" destOrd="0" parTransId="{772D4F7C-907F-4064-B50D-443B9516AB05}" sibTransId="{9EA2F8C1-C365-448C-BE52-8D8859D88F7B}"/>
    <dgm:cxn modelId="{C8626D15-1E0A-425F-85E9-C03CABA3B2D4}" type="presOf" srcId="{1D64398F-EFAF-4DDE-8A3F-0B2841FD9C40}" destId="{BA787AEE-DE64-4858-9D9B-C617BFE29B82}" srcOrd="0" destOrd="0" presId="urn:microsoft.com/office/officeart/2005/8/layout/lProcess3"/>
    <dgm:cxn modelId="{4260F5BC-5B59-42EE-9C78-6B8E544F96B4}" type="presOf" srcId="{465B0036-4F2E-4FB5-A4B5-4BA3440B263A}" destId="{BC2053C8-F02D-47A8-AB8E-826D8C18016A}" srcOrd="0" destOrd="0" presId="urn:microsoft.com/office/officeart/2005/8/layout/lProcess3"/>
    <dgm:cxn modelId="{6222815D-8B3D-4820-A0F7-43464AEDF658}" srcId="{F487DEBF-7D24-4B49-995F-6F36113F02D9}" destId="{1751CFAD-E04A-4EDF-9307-71258234284E}" srcOrd="1" destOrd="0" parTransId="{D238AC56-CA72-45C6-A5BC-63B245BDBC1A}" sibTransId="{F471AAC2-ADD9-4390-BF32-D414FCF68966}"/>
    <dgm:cxn modelId="{1C4D5F30-AE2F-4369-BEAF-47CC7B180832}" type="presOf" srcId="{F487DEBF-7D24-4B49-995F-6F36113F02D9}" destId="{F4E91CC3-DA51-4760-B566-413C5647436B}" srcOrd="0" destOrd="0" presId="urn:microsoft.com/office/officeart/2005/8/layout/lProcess3"/>
    <dgm:cxn modelId="{7A5C8AD4-FC7B-46DF-87FC-884755E4878B}" type="presOf" srcId="{1751CFAD-E04A-4EDF-9307-71258234284E}" destId="{C9742A80-C8AC-422A-B3F7-EE5ADE709DBD}" srcOrd="0" destOrd="0" presId="urn:microsoft.com/office/officeart/2005/8/layout/lProcess3"/>
    <dgm:cxn modelId="{F484BF32-C470-4528-B15D-5463E27434C8}" type="presParOf" srcId="{F4E91CC3-DA51-4760-B566-413C5647436B}" destId="{D10F9E30-7A16-4E27-B70A-5C276076B86A}" srcOrd="0" destOrd="0" presId="urn:microsoft.com/office/officeart/2005/8/layout/lProcess3"/>
    <dgm:cxn modelId="{3C7B6B87-0158-4075-B3F7-FA6470390A65}" type="presParOf" srcId="{D10F9E30-7A16-4E27-B70A-5C276076B86A}" destId="{BA787AEE-DE64-4858-9D9B-C617BFE29B82}" srcOrd="0" destOrd="0" presId="urn:microsoft.com/office/officeart/2005/8/layout/lProcess3"/>
    <dgm:cxn modelId="{ED48BC36-C2CC-44BD-8BB7-996B324AB490}" type="presParOf" srcId="{F4E91CC3-DA51-4760-B566-413C5647436B}" destId="{A85150CA-CCD0-4794-8FCA-26C9743CBA97}" srcOrd="1" destOrd="0" presId="urn:microsoft.com/office/officeart/2005/8/layout/lProcess3"/>
    <dgm:cxn modelId="{0B904111-B279-44AB-B5FC-BB6EC42A9FFB}" type="presParOf" srcId="{F4E91CC3-DA51-4760-B566-413C5647436B}" destId="{6AAC95C7-D2A8-4D8C-94FF-0F423B9F800B}" srcOrd="2" destOrd="0" presId="urn:microsoft.com/office/officeart/2005/8/layout/lProcess3"/>
    <dgm:cxn modelId="{BB52B0F2-9044-4A9B-BBE3-55CF700C2E23}" type="presParOf" srcId="{6AAC95C7-D2A8-4D8C-94FF-0F423B9F800B}" destId="{C9742A80-C8AC-422A-B3F7-EE5ADE709DBD}" srcOrd="0" destOrd="0" presId="urn:microsoft.com/office/officeart/2005/8/layout/lProcess3"/>
    <dgm:cxn modelId="{1439EC3C-97B5-40A9-AC1A-D57303B77875}" type="presParOf" srcId="{F4E91CC3-DA51-4760-B566-413C5647436B}" destId="{8E869E4F-DE7B-448C-AC51-E2F904038049}" srcOrd="3" destOrd="0" presId="urn:microsoft.com/office/officeart/2005/8/layout/lProcess3"/>
    <dgm:cxn modelId="{702D6F07-81F0-4362-9FA6-C83C18E27FDC}" type="presParOf" srcId="{F4E91CC3-DA51-4760-B566-413C5647436B}" destId="{B9A80537-9A82-4934-AB70-76C0CB583A73}" srcOrd="4" destOrd="0" presId="urn:microsoft.com/office/officeart/2005/8/layout/lProcess3"/>
    <dgm:cxn modelId="{13238DC0-9B26-4556-B507-D606E96D6797}" type="presParOf" srcId="{B9A80537-9A82-4934-AB70-76C0CB583A73}" destId="{BC2053C8-F02D-47A8-AB8E-826D8C18016A}" srcOrd="0" destOrd="0" presId="urn:microsoft.com/office/officeart/2005/8/layout/l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F487DEBF-7D24-4B49-995F-6F36113F02D9}" type="doc">
      <dgm:prSet loTypeId="urn:microsoft.com/office/officeart/2005/8/layout/default#1" loCatId="list" qsTypeId="urn:microsoft.com/office/officeart/2005/8/quickstyle/simple1" qsCatId="simple" csTypeId="urn:microsoft.com/office/officeart/2005/8/colors/accent1_2" csCatId="accent1" phldr="1"/>
      <dgm:spPr/>
      <dgm:t>
        <a:bodyPr/>
        <a:lstStyle/>
        <a:p>
          <a:endParaRPr lang="en-US"/>
        </a:p>
      </dgm:t>
    </dgm:pt>
    <dgm:pt modelId="{1D64398F-EFAF-4DDE-8A3F-0B2841FD9C40}">
      <dgm:prSet phldrT="[Text]" custT="1">
        <dgm:style>
          <a:lnRef idx="1">
            <a:schemeClr val="accent6"/>
          </a:lnRef>
          <a:fillRef idx="2">
            <a:schemeClr val="accent6"/>
          </a:fillRef>
          <a:effectRef idx="1">
            <a:schemeClr val="accent6"/>
          </a:effectRef>
          <a:fontRef idx="minor">
            <a:schemeClr val="dk1"/>
          </a:fontRef>
        </dgm:style>
      </dgm:prSet>
      <dgm:spPr>
        <a:solidFill>
          <a:schemeClr val="bg1"/>
        </a:solidFill>
      </dgm:spPr>
      <dgm:t>
        <a:bodyPr lIns="182880" tIns="182880" rIns="91440" anchor="t" anchorCtr="0"/>
        <a:lstStyle/>
        <a:p>
          <a:pPr algn="l"/>
          <a:r>
            <a:rPr lang="en-US" sz="1000" b="1" dirty="0" smtClean="0">
              <a:latin typeface="Century Gothic" pitchFamily="34" charset="0"/>
              <a:cs typeface="Arial" charset="0"/>
            </a:rPr>
            <a:t>Test Advisory</a:t>
          </a:r>
          <a:r>
            <a:rPr lang="en-US" sz="900" b="1" dirty="0" smtClean="0">
              <a:latin typeface="Century Gothic" pitchFamily="34" charset="0"/>
              <a:cs typeface="Arial" charset="0"/>
            </a:rPr>
            <a:t/>
          </a:r>
          <a:br>
            <a:rPr lang="en-US" sz="900" b="1" dirty="0" smtClean="0">
              <a:latin typeface="Century Gothic" pitchFamily="34" charset="0"/>
              <a:cs typeface="Arial" charset="0"/>
            </a:rPr>
          </a:br>
          <a:r>
            <a:rPr lang="en-US" sz="900" dirty="0" smtClean="0">
              <a:latin typeface="Century Gothic" pitchFamily="34" charset="0"/>
              <a:cs typeface="Arial" charset="0"/>
            </a:rPr>
            <a:t>Helping clients identify transformation initiatives to improve organizational test processes and provide a clear vision of an organization’s testing maturity against industry best practices as well as a detailed roadmap for implementing the recommended transformation initiatives.</a:t>
          </a:r>
          <a:endParaRPr lang="en-US" sz="900" dirty="0">
            <a:latin typeface="Century Gothic" pitchFamily="34" charset="0"/>
          </a:endParaRPr>
        </a:p>
      </dgm:t>
    </dgm:pt>
    <dgm:pt modelId="{772D4F7C-907F-4064-B50D-443B9516AB05}" type="parTrans" cxnId="{A39D170C-363A-4E07-983F-F185488B2F6C}">
      <dgm:prSet/>
      <dgm:spPr/>
      <dgm:t>
        <a:bodyPr/>
        <a:lstStyle/>
        <a:p>
          <a:endParaRPr lang="en-US" sz="2000"/>
        </a:p>
      </dgm:t>
    </dgm:pt>
    <dgm:pt modelId="{9EA2F8C1-C365-448C-BE52-8D8859D88F7B}" type="sibTrans" cxnId="{A39D170C-363A-4E07-983F-F185488B2F6C}">
      <dgm:prSet/>
      <dgm:spPr/>
      <dgm:t>
        <a:bodyPr/>
        <a:lstStyle/>
        <a:p>
          <a:endParaRPr lang="en-US" sz="2000"/>
        </a:p>
      </dgm:t>
    </dgm:pt>
    <dgm:pt modelId="{465B0036-4F2E-4FB5-A4B5-4BA3440B263A}">
      <dgm:prSet phldrT="[Text]" custT="1">
        <dgm:style>
          <a:lnRef idx="1">
            <a:schemeClr val="accent6"/>
          </a:lnRef>
          <a:fillRef idx="2">
            <a:schemeClr val="accent6"/>
          </a:fillRef>
          <a:effectRef idx="1">
            <a:schemeClr val="accent6"/>
          </a:effectRef>
          <a:fontRef idx="minor">
            <a:schemeClr val="dk1"/>
          </a:fontRef>
        </dgm:style>
      </dgm:prSet>
      <dgm:spPr>
        <a:solidFill>
          <a:schemeClr val="bg1"/>
        </a:solidFill>
      </dgm:spPr>
      <dgm:t>
        <a:bodyPr lIns="182880" tIns="182880" rIns="91440" anchor="t" anchorCtr="0"/>
        <a:lstStyle/>
        <a:p>
          <a:pPr algn="l"/>
          <a:r>
            <a:rPr lang="en-US" sz="1000" b="1" dirty="0" smtClean="0">
              <a:latin typeface="Century Gothic" pitchFamily="34" charset="0"/>
              <a:cs typeface="Arial" charset="0"/>
            </a:rPr>
            <a:t>Test Automation</a:t>
          </a:r>
          <a:r>
            <a:rPr lang="en-US" sz="900" b="1" dirty="0" smtClean="0">
              <a:latin typeface="Century Gothic" pitchFamily="34" charset="0"/>
              <a:cs typeface="Arial" charset="0"/>
            </a:rPr>
            <a:t/>
          </a:r>
          <a:br>
            <a:rPr lang="en-US" sz="900" b="1" dirty="0" smtClean="0">
              <a:latin typeface="Century Gothic" pitchFamily="34" charset="0"/>
              <a:cs typeface="Arial" charset="0"/>
            </a:rPr>
          </a:br>
          <a:r>
            <a:rPr lang="en-US" sz="900" dirty="0" smtClean="0">
              <a:latin typeface="Century Gothic" pitchFamily="34" charset="0"/>
              <a:cs typeface="Arial" charset="0"/>
            </a:rPr>
            <a:t>Significantly reduce the manual, repetitive and labor‐intensive effort associated with application feature and regression testing, utilizing scripting tools such as IBM Rational Functional Tester and HP </a:t>
          </a:r>
          <a:r>
            <a:rPr lang="en-US" sz="900" dirty="0" err="1" smtClean="0">
              <a:latin typeface="Century Gothic" pitchFamily="34" charset="0"/>
              <a:cs typeface="Arial" charset="0"/>
            </a:rPr>
            <a:t>QuickTest</a:t>
          </a:r>
          <a:r>
            <a:rPr lang="en-US" sz="900" dirty="0" smtClean="0">
              <a:latin typeface="Century Gothic" pitchFamily="34" charset="0"/>
              <a:cs typeface="Arial" charset="0"/>
            </a:rPr>
            <a:t> Professional. Services and accelerators encompass test data extraction and creation, test execution, validation and reporting. </a:t>
          </a:r>
          <a:endParaRPr lang="en-US" sz="900" dirty="0">
            <a:latin typeface="Century Gothic" pitchFamily="34" charset="0"/>
          </a:endParaRPr>
        </a:p>
      </dgm:t>
    </dgm:pt>
    <dgm:pt modelId="{C62009F7-1E19-4C04-A191-957B97AF966F}" type="sibTrans" cxnId="{D5F6E6A5-700A-4C7F-B22E-733419C10D43}">
      <dgm:prSet/>
      <dgm:spPr/>
      <dgm:t>
        <a:bodyPr/>
        <a:lstStyle/>
        <a:p>
          <a:endParaRPr lang="en-US" sz="2000"/>
        </a:p>
      </dgm:t>
    </dgm:pt>
    <dgm:pt modelId="{60A80B66-8805-42D1-9CE9-1B935D9D8497}" type="parTrans" cxnId="{D5F6E6A5-700A-4C7F-B22E-733419C10D43}">
      <dgm:prSet/>
      <dgm:spPr/>
      <dgm:t>
        <a:bodyPr/>
        <a:lstStyle/>
        <a:p>
          <a:endParaRPr lang="en-US" sz="2000"/>
        </a:p>
      </dgm:t>
    </dgm:pt>
    <dgm:pt modelId="{1751CFAD-E04A-4EDF-9307-71258234284E}">
      <dgm:prSet phldrT="[Text]" custT="1">
        <dgm:style>
          <a:lnRef idx="1">
            <a:schemeClr val="accent6"/>
          </a:lnRef>
          <a:fillRef idx="2">
            <a:schemeClr val="accent6"/>
          </a:fillRef>
          <a:effectRef idx="1">
            <a:schemeClr val="accent6"/>
          </a:effectRef>
          <a:fontRef idx="minor">
            <a:schemeClr val="dk1"/>
          </a:fontRef>
        </dgm:style>
      </dgm:prSet>
      <dgm:spPr>
        <a:solidFill>
          <a:schemeClr val="bg1"/>
        </a:solidFill>
      </dgm:spPr>
      <dgm:t>
        <a:bodyPr lIns="182880" tIns="182880" rIns="91440" anchor="t" anchorCtr="0"/>
        <a:lstStyle/>
        <a:p>
          <a:pPr algn="l"/>
          <a:r>
            <a:rPr lang="en-US" sz="1000" b="1" dirty="0" smtClean="0">
              <a:latin typeface="Century Gothic" pitchFamily="34" charset="0"/>
              <a:cs typeface="Arial" charset="0"/>
            </a:rPr>
            <a:t>Application Lifecycle Testing</a:t>
          </a:r>
          <a:r>
            <a:rPr lang="en-US" sz="900" b="1" dirty="0" smtClean="0">
              <a:latin typeface="Century Gothic" pitchFamily="34" charset="0"/>
              <a:cs typeface="Arial" charset="0"/>
            </a:rPr>
            <a:t/>
          </a:r>
          <a:br>
            <a:rPr lang="en-US" sz="900" b="1" dirty="0" smtClean="0">
              <a:latin typeface="Century Gothic" pitchFamily="34" charset="0"/>
              <a:cs typeface="Arial" charset="0"/>
            </a:rPr>
          </a:br>
          <a:r>
            <a:rPr lang="en-US" sz="900" dirty="0" smtClean="0">
              <a:latin typeface="Century Gothic" pitchFamily="34" charset="0"/>
              <a:cs typeface="Arial" charset="0"/>
            </a:rPr>
            <a:t>Helps to improve efficiency and productivity while reducing test cycles and cost. Services span the entire application development lifecycle, from business requirements to production, including the development and management of the test environment and test data. Through Functional, Regression and User Acceptance Testing, improve efficiency and productivity while reducing test cycles and cost.</a:t>
          </a:r>
          <a:endParaRPr lang="en-US" sz="900" dirty="0">
            <a:latin typeface="Century Gothic" pitchFamily="34" charset="0"/>
          </a:endParaRPr>
        </a:p>
      </dgm:t>
    </dgm:pt>
    <dgm:pt modelId="{F471AAC2-ADD9-4390-BF32-D414FCF68966}" type="sibTrans" cxnId="{6222815D-8B3D-4820-A0F7-43464AEDF658}">
      <dgm:prSet/>
      <dgm:spPr/>
      <dgm:t>
        <a:bodyPr/>
        <a:lstStyle/>
        <a:p>
          <a:endParaRPr lang="en-US" sz="2000"/>
        </a:p>
      </dgm:t>
    </dgm:pt>
    <dgm:pt modelId="{D238AC56-CA72-45C6-A5BC-63B245BDBC1A}" type="parTrans" cxnId="{6222815D-8B3D-4820-A0F7-43464AEDF658}">
      <dgm:prSet/>
      <dgm:spPr/>
      <dgm:t>
        <a:bodyPr/>
        <a:lstStyle/>
        <a:p>
          <a:endParaRPr lang="en-US" sz="2000"/>
        </a:p>
      </dgm:t>
    </dgm:pt>
    <dgm:pt modelId="{098B470F-2B04-49A5-B030-3BDCFAA3C574}" type="pres">
      <dgm:prSet presAssocID="{F487DEBF-7D24-4B49-995F-6F36113F02D9}" presName="diagram" presStyleCnt="0">
        <dgm:presLayoutVars>
          <dgm:dir/>
          <dgm:resizeHandles val="exact"/>
        </dgm:presLayoutVars>
      </dgm:prSet>
      <dgm:spPr/>
      <dgm:t>
        <a:bodyPr/>
        <a:lstStyle/>
        <a:p>
          <a:endParaRPr lang="en-US"/>
        </a:p>
      </dgm:t>
    </dgm:pt>
    <dgm:pt modelId="{C1263E84-3C8D-429A-927D-B94DE32BA5AC}" type="pres">
      <dgm:prSet presAssocID="{1D64398F-EFAF-4DDE-8A3F-0B2841FD9C40}" presName="node" presStyleLbl="node1" presStyleIdx="0" presStyleCnt="3" custScaleY="68936">
        <dgm:presLayoutVars>
          <dgm:bulletEnabled val="1"/>
        </dgm:presLayoutVars>
      </dgm:prSet>
      <dgm:spPr/>
      <dgm:t>
        <a:bodyPr/>
        <a:lstStyle/>
        <a:p>
          <a:endParaRPr lang="en-US"/>
        </a:p>
      </dgm:t>
    </dgm:pt>
    <dgm:pt modelId="{93E63DE3-BFCA-46BF-B1C3-3E46D9380DD3}" type="pres">
      <dgm:prSet presAssocID="{9EA2F8C1-C365-448C-BE52-8D8859D88F7B}" presName="sibTrans" presStyleCnt="0"/>
      <dgm:spPr/>
    </dgm:pt>
    <dgm:pt modelId="{116E7C7A-9E4B-4CF1-9BF8-3FFA6E8B815F}" type="pres">
      <dgm:prSet presAssocID="{1751CFAD-E04A-4EDF-9307-71258234284E}" presName="node" presStyleLbl="node1" presStyleIdx="1" presStyleCnt="3" custScaleY="68936">
        <dgm:presLayoutVars>
          <dgm:bulletEnabled val="1"/>
        </dgm:presLayoutVars>
      </dgm:prSet>
      <dgm:spPr/>
      <dgm:t>
        <a:bodyPr/>
        <a:lstStyle/>
        <a:p>
          <a:endParaRPr lang="en-US"/>
        </a:p>
      </dgm:t>
    </dgm:pt>
    <dgm:pt modelId="{9EB5C516-1A67-44ED-8E10-5F36451C1DA5}" type="pres">
      <dgm:prSet presAssocID="{F471AAC2-ADD9-4390-BF32-D414FCF68966}" presName="sibTrans" presStyleCnt="0"/>
      <dgm:spPr/>
    </dgm:pt>
    <dgm:pt modelId="{4A1D47F9-6E9C-4BD5-8E4D-7F5354508CAC}" type="pres">
      <dgm:prSet presAssocID="{465B0036-4F2E-4FB5-A4B5-4BA3440B263A}" presName="node" presStyleLbl="node1" presStyleIdx="2" presStyleCnt="3" custScaleY="64469">
        <dgm:presLayoutVars>
          <dgm:bulletEnabled val="1"/>
        </dgm:presLayoutVars>
      </dgm:prSet>
      <dgm:spPr/>
      <dgm:t>
        <a:bodyPr/>
        <a:lstStyle/>
        <a:p>
          <a:endParaRPr lang="en-US"/>
        </a:p>
      </dgm:t>
    </dgm:pt>
  </dgm:ptLst>
  <dgm:cxnLst>
    <dgm:cxn modelId="{A39D170C-363A-4E07-983F-F185488B2F6C}" srcId="{F487DEBF-7D24-4B49-995F-6F36113F02D9}" destId="{1D64398F-EFAF-4DDE-8A3F-0B2841FD9C40}" srcOrd="0" destOrd="0" parTransId="{772D4F7C-907F-4064-B50D-443B9516AB05}" sibTransId="{9EA2F8C1-C365-448C-BE52-8D8859D88F7B}"/>
    <dgm:cxn modelId="{0CF59D52-903D-4D8E-9174-7413BAA1D3E4}" type="presOf" srcId="{1751CFAD-E04A-4EDF-9307-71258234284E}" destId="{116E7C7A-9E4B-4CF1-9BF8-3FFA6E8B815F}" srcOrd="0" destOrd="0" presId="urn:microsoft.com/office/officeart/2005/8/layout/default#1"/>
    <dgm:cxn modelId="{51E357BF-11A4-49FE-B557-830D50759E35}" type="presOf" srcId="{465B0036-4F2E-4FB5-A4B5-4BA3440B263A}" destId="{4A1D47F9-6E9C-4BD5-8E4D-7F5354508CAC}" srcOrd="0" destOrd="0" presId="urn:microsoft.com/office/officeart/2005/8/layout/default#1"/>
    <dgm:cxn modelId="{6222815D-8B3D-4820-A0F7-43464AEDF658}" srcId="{F487DEBF-7D24-4B49-995F-6F36113F02D9}" destId="{1751CFAD-E04A-4EDF-9307-71258234284E}" srcOrd="1" destOrd="0" parTransId="{D238AC56-CA72-45C6-A5BC-63B245BDBC1A}" sibTransId="{F471AAC2-ADD9-4390-BF32-D414FCF68966}"/>
    <dgm:cxn modelId="{4BFD6244-C377-4987-9B7F-65BC0D7CFB8D}" type="presOf" srcId="{F487DEBF-7D24-4B49-995F-6F36113F02D9}" destId="{098B470F-2B04-49A5-B030-3BDCFAA3C574}" srcOrd="0" destOrd="0" presId="urn:microsoft.com/office/officeart/2005/8/layout/default#1"/>
    <dgm:cxn modelId="{D5F6E6A5-700A-4C7F-B22E-733419C10D43}" srcId="{F487DEBF-7D24-4B49-995F-6F36113F02D9}" destId="{465B0036-4F2E-4FB5-A4B5-4BA3440B263A}" srcOrd="2" destOrd="0" parTransId="{60A80B66-8805-42D1-9CE9-1B935D9D8497}" sibTransId="{C62009F7-1E19-4C04-A191-957B97AF966F}"/>
    <dgm:cxn modelId="{0AE8F0EE-9634-499C-B207-4AED6CA82FB7}" type="presOf" srcId="{1D64398F-EFAF-4DDE-8A3F-0B2841FD9C40}" destId="{C1263E84-3C8D-429A-927D-B94DE32BA5AC}" srcOrd="0" destOrd="0" presId="urn:microsoft.com/office/officeart/2005/8/layout/default#1"/>
    <dgm:cxn modelId="{6FE2A8D3-73B0-4946-A5D8-AA587F3394E4}" type="presParOf" srcId="{098B470F-2B04-49A5-B030-3BDCFAA3C574}" destId="{C1263E84-3C8D-429A-927D-B94DE32BA5AC}" srcOrd="0" destOrd="0" presId="urn:microsoft.com/office/officeart/2005/8/layout/default#1"/>
    <dgm:cxn modelId="{FCB72F41-6F0C-433D-B4FB-D3A7C3447094}" type="presParOf" srcId="{098B470F-2B04-49A5-B030-3BDCFAA3C574}" destId="{93E63DE3-BFCA-46BF-B1C3-3E46D9380DD3}" srcOrd="1" destOrd="0" presId="urn:microsoft.com/office/officeart/2005/8/layout/default#1"/>
    <dgm:cxn modelId="{334C8D98-14EA-4A60-AD18-6D4376E6FCF3}" type="presParOf" srcId="{098B470F-2B04-49A5-B030-3BDCFAA3C574}" destId="{116E7C7A-9E4B-4CF1-9BF8-3FFA6E8B815F}" srcOrd="2" destOrd="0" presId="urn:microsoft.com/office/officeart/2005/8/layout/default#1"/>
    <dgm:cxn modelId="{0900E37E-469A-44C1-A482-4C1E86DE8964}" type="presParOf" srcId="{098B470F-2B04-49A5-B030-3BDCFAA3C574}" destId="{9EB5C516-1A67-44ED-8E10-5F36451C1DA5}" srcOrd="3" destOrd="0" presId="urn:microsoft.com/office/officeart/2005/8/layout/default#1"/>
    <dgm:cxn modelId="{53A1CE96-586B-4971-86BE-12A072D76243}" type="presParOf" srcId="{098B470F-2B04-49A5-B030-3BDCFAA3C574}" destId="{4A1D47F9-6E9C-4BD5-8E4D-7F5354508CAC}" srcOrd="4" destOrd="0" presId="urn:microsoft.com/office/officeart/2005/8/layout/default#1"/>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E203A4E-2588-48AE-92D2-74D754643157}">
      <dsp:nvSpPr>
        <dsp:cNvPr id="0" name=""/>
        <dsp:cNvSpPr/>
      </dsp:nvSpPr>
      <dsp:spPr>
        <a:xfrm>
          <a:off x="1016000" y="0"/>
          <a:ext cx="4064000" cy="4064000"/>
        </a:xfrm>
        <a:prstGeom prst="diamond">
          <a:avLst/>
        </a:prstGeom>
        <a:solidFill>
          <a:schemeClr val="accent1">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C66CB9FD-8F3B-4343-8287-A9A89F793141}">
      <dsp:nvSpPr>
        <dsp:cNvPr id="0" name=""/>
        <dsp:cNvSpPr/>
      </dsp:nvSpPr>
      <dsp:spPr>
        <a:xfrm>
          <a:off x="1417327" y="697318"/>
          <a:ext cx="1584960" cy="158496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Century Gothic" panose="020B0502020202020204" pitchFamily="34" charset="0"/>
            </a:rPr>
            <a:t>Business Acumen</a:t>
          </a:r>
          <a:endParaRPr lang="en-US" sz="2000" kern="1200" dirty="0">
            <a:latin typeface="Century Gothic" panose="020B0502020202020204" pitchFamily="34" charset="0"/>
          </a:endParaRPr>
        </a:p>
      </dsp:txBody>
      <dsp:txXfrm>
        <a:off x="1494698" y="774689"/>
        <a:ext cx="1430218" cy="1430218"/>
      </dsp:txXfrm>
    </dsp:sp>
    <dsp:sp modelId="{67184F20-0D33-4AEC-B987-EA1B75A70BC0}">
      <dsp:nvSpPr>
        <dsp:cNvPr id="0" name=""/>
        <dsp:cNvSpPr/>
      </dsp:nvSpPr>
      <dsp:spPr>
        <a:xfrm>
          <a:off x="3124207" y="697318"/>
          <a:ext cx="1584960" cy="158496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Century Gothic" panose="020B0502020202020204" pitchFamily="34" charset="0"/>
            </a:rPr>
            <a:t>Technical Skills</a:t>
          </a:r>
          <a:endParaRPr lang="en-US" sz="2000" kern="1200" dirty="0">
            <a:latin typeface="Century Gothic" panose="020B0502020202020204" pitchFamily="34" charset="0"/>
          </a:endParaRPr>
        </a:p>
      </dsp:txBody>
      <dsp:txXfrm>
        <a:off x="3201578" y="774689"/>
        <a:ext cx="1430218" cy="1430218"/>
      </dsp:txXfrm>
    </dsp:sp>
    <dsp:sp modelId="{F1B5A425-103E-4D8E-A7A3-CD5E5F9AE2E6}">
      <dsp:nvSpPr>
        <dsp:cNvPr id="0" name=""/>
        <dsp:cNvSpPr/>
      </dsp:nvSpPr>
      <dsp:spPr>
        <a:xfrm>
          <a:off x="1417327" y="2404198"/>
          <a:ext cx="1584960" cy="158496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Century Gothic" panose="020B0502020202020204" pitchFamily="34" charset="0"/>
            </a:rPr>
            <a:t>Global Delivery</a:t>
          </a:r>
          <a:endParaRPr lang="en-US" sz="2000" kern="1200" dirty="0">
            <a:latin typeface="Century Gothic" panose="020B0502020202020204" pitchFamily="34" charset="0"/>
          </a:endParaRPr>
        </a:p>
      </dsp:txBody>
      <dsp:txXfrm>
        <a:off x="1494698" y="2481569"/>
        <a:ext cx="1430218" cy="1430218"/>
      </dsp:txXfrm>
    </dsp:sp>
    <dsp:sp modelId="{9C8D2353-432D-4574-80C4-C6E52AE3AA6C}">
      <dsp:nvSpPr>
        <dsp:cNvPr id="0" name=""/>
        <dsp:cNvSpPr/>
      </dsp:nvSpPr>
      <dsp:spPr>
        <a:xfrm>
          <a:off x="3124207" y="2404198"/>
          <a:ext cx="1584960" cy="1584960"/>
        </a:xfrm>
        <a:prstGeom prst="roundRect">
          <a:avLst/>
        </a:prstGeom>
        <a:gradFill rotWithShape="0">
          <a:gsLst>
            <a:gs pos="0">
              <a:schemeClr val="accent1">
                <a:hueOff val="0"/>
                <a:satOff val="0"/>
                <a:lumOff val="0"/>
                <a:alphaOff val="0"/>
                <a:shade val="51000"/>
                <a:satMod val="130000"/>
              </a:schemeClr>
            </a:gs>
            <a:gs pos="80000">
              <a:schemeClr val="accent1">
                <a:hueOff val="0"/>
                <a:satOff val="0"/>
                <a:lumOff val="0"/>
                <a:alphaOff val="0"/>
                <a:shade val="93000"/>
                <a:satMod val="130000"/>
              </a:schemeClr>
            </a:gs>
            <a:gs pos="100000">
              <a:schemeClr val="accent1">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Century Gothic" panose="020B0502020202020204" pitchFamily="34" charset="0"/>
            </a:rPr>
            <a:t>Quality Assurance</a:t>
          </a:r>
          <a:endParaRPr lang="en-US" sz="2000" kern="1200" dirty="0">
            <a:latin typeface="Century Gothic" panose="020B0502020202020204" pitchFamily="34" charset="0"/>
          </a:endParaRPr>
        </a:p>
      </dsp:txBody>
      <dsp:txXfrm>
        <a:off x="3201578" y="2481569"/>
        <a:ext cx="1430218" cy="143021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9E4C28B-02BE-49E2-A8DB-83899F31AABC}">
      <dsp:nvSpPr>
        <dsp:cNvPr id="0" name=""/>
        <dsp:cNvSpPr/>
      </dsp:nvSpPr>
      <dsp:spPr>
        <a:xfrm rot="16200000">
          <a:off x="-580749" y="582513"/>
          <a:ext cx="2895600" cy="1730573"/>
        </a:xfrm>
        <a:prstGeom prst="flowChartManualOperation">
          <a:avLst/>
        </a:prstGeom>
        <a:solidFill>
          <a:schemeClr val="accent6">
            <a:shade val="80000"/>
            <a:hueOff val="0"/>
            <a:satOff val="0"/>
            <a:lumOff val="0"/>
            <a:alphaOff val="0"/>
          </a:schemeClr>
        </a:solidFill>
        <a:ln w="25400" cap="flat" cmpd="sng" algn="ctr">
          <a:no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57150" tIns="0" rIns="57150" bIns="0" numCol="1" spcCol="1270" anchor="t" anchorCtr="0">
          <a:noAutofit/>
        </a:bodyPr>
        <a:lstStyle/>
        <a:p>
          <a:pPr marL="114300" lvl="0" indent="-114300" algn="l" defTabSz="400050">
            <a:lnSpc>
              <a:spcPct val="90000"/>
            </a:lnSpc>
            <a:spcBef>
              <a:spcPct val="0"/>
            </a:spcBef>
            <a:spcAft>
              <a:spcPct val="35000"/>
            </a:spcAft>
          </a:pPr>
          <a:endParaRPr lang="en-US" sz="900" kern="1200" dirty="0">
            <a:solidFill>
              <a:schemeClr val="tx1"/>
            </a:solidFill>
            <a:latin typeface="Century Gothic" pitchFamily="34" charset="0"/>
          </a:endParaRPr>
        </a:p>
        <a:p>
          <a:pPr marL="114300" lvl="1" indent="-114300" algn="l" defTabSz="400050">
            <a:lnSpc>
              <a:spcPct val="90000"/>
            </a:lnSpc>
            <a:spcBef>
              <a:spcPct val="0"/>
            </a:spcBef>
            <a:spcAft>
              <a:spcPct val="15000"/>
            </a:spcAft>
            <a:buChar char="••"/>
          </a:pPr>
          <a:r>
            <a:rPr lang="en-US" sz="900" kern="1200" dirty="0" smtClean="0">
              <a:solidFill>
                <a:schemeClr val="tx1"/>
              </a:solidFill>
              <a:latin typeface="Century Gothic" pitchFamily="34" charset="0"/>
            </a:rPr>
            <a:t>End-to-end project execution for a not-to- exceed/fixed price and within a specified time-line</a:t>
          </a:r>
          <a:br>
            <a:rPr lang="en-US" sz="900" kern="1200" dirty="0" smtClean="0">
              <a:solidFill>
                <a:schemeClr val="tx1"/>
              </a:solidFill>
              <a:latin typeface="Century Gothic" pitchFamily="34" charset="0"/>
            </a:rPr>
          </a:br>
          <a:endParaRPr lang="en-US" sz="900" kern="1200" dirty="0">
            <a:solidFill>
              <a:schemeClr val="tx1"/>
            </a:solidFill>
            <a:latin typeface="Century Gothic" pitchFamily="34" charset="0"/>
          </a:endParaRPr>
        </a:p>
        <a:p>
          <a:pPr marL="114300" lvl="1" indent="-114300" algn="l" defTabSz="400050">
            <a:lnSpc>
              <a:spcPct val="90000"/>
            </a:lnSpc>
            <a:spcBef>
              <a:spcPct val="0"/>
            </a:spcBef>
            <a:spcAft>
              <a:spcPct val="15000"/>
            </a:spcAft>
            <a:buChar char="••"/>
          </a:pPr>
          <a:r>
            <a:rPr lang="en-US" sz="900" kern="1200" smtClean="0">
              <a:solidFill>
                <a:schemeClr val="tx1"/>
              </a:solidFill>
              <a:latin typeface="Century Gothic" pitchFamily="34" charset="0"/>
            </a:rPr>
            <a:t>Maintain stringent SLAs</a:t>
          </a:r>
          <a:br>
            <a:rPr lang="en-US" sz="900" kern="1200" smtClean="0">
              <a:solidFill>
                <a:schemeClr val="tx1"/>
              </a:solidFill>
              <a:latin typeface="Century Gothic" pitchFamily="34" charset="0"/>
            </a:rPr>
          </a:br>
          <a:endParaRPr lang="en-US" sz="900" kern="1200" dirty="0">
            <a:solidFill>
              <a:schemeClr val="tx1"/>
            </a:solidFill>
            <a:latin typeface="Century Gothic" pitchFamily="34" charset="0"/>
          </a:endParaRPr>
        </a:p>
        <a:p>
          <a:pPr marL="114300" lvl="1" indent="-114300" algn="l" defTabSz="400050">
            <a:lnSpc>
              <a:spcPct val="90000"/>
            </a:lnSpc>
            <a:spcBef>
              <a:spcPct val="0"/>
            </a:spcBef>
            <a:spcAft>
              <a:spcPct val="15000"/>
            </a:spcAft>
            <a:buChar char="••"/>
          </a:pPr>
          <a:r>
            <a:rPr lang="en-US" sz="900" kern="1200" dirty="0" smtClean="0">
              <a:solidFill>
                <a:schemeClr val="tx1"/>
              </a:solidFill>
              <a:latin typeface="Century Gothic" pitchFamily="34" charset="0"/>
            </a:rPr>
            <a:t>Full control on project resources</a:t>
          </a:r>
          <a:endParaRPr lang="en-US" sz="900" kern="1200" dirty="0">
            <a:solidFill>
              <a:schemeClr val="tx1"/>
            </a:solidFill>
            <a:latin typeface="Century Gothic" pitchFamily="34" charset="0"/>
          </a:endParaRPr>
        </a:p>
      </dsp:txBody>
      <dsp:txXfrm rot="5400000">
        <a:off x="1764" y="579120"/>
        <a:ext cx="1730573" cy="1737360"/>
      </dsp:txXfrm>
    </dsp:sp>
    <dsp:sp modelId="{361F669A-11E9-4840-A845-8A999E23BAA8}">
      <dsp:nvSpPr>
        <dsp:cNvPr id="0" name=""/>
        <dsp:cNvSpPr/>
      </dsp:nvSpPr>
      <dsp:spPr>
        <a:xfrm rot="16200000">
          <a:off x="1322487" y="582513"/>
          <a:ext cx="2895600" cy="1730573"/>
        </a:xfrm>
        <a:prstGeom prst="flowChartManualOperation">
          <a:avLst/>
        </a:prstGeom>
        <a:solidFill>
          <a:schemeClr val="accent6">
            <a:shade val="80000"/>
            <a:hueOff val="-127231"/>
            <a:satOff val="5670"/>
            <a:lumOff val="7926"/>
            <a:alphaOff val="0"/>
          </a:schemeClr>
        </a:solidFill>
        <a:ln w="25400" cap="flat" cmpd="sng" algn="ctr">
          <a:no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57150" tIns="0" rIns="57150" bIns="0" numCol="1" spcCol="1270" anchor="t" anchorCtr="0">
          <a:noAutofit/>
        </a:bodyPr>
        <a:lstStyle/>
        <a:p>
          <a:pPr marL="114300" lvl="0" indent="-114300" algn="l" defTabSz="400050">
            <a:lnSpc>
              <a:spcPct val="90000"/>
            </a:lnSpc>
            <a:spcBef>
              <a:spcPct val="0"/>
            </a:spcBef>
            <a:spcAft>
              <a:spcPct val="35000"/>
            </a:spcAft>
          </a:pPr>
          <a:endParaRPr lang="en-US" sz="900" kern="1200" dirty="0">
            <a:solidFill>
              <a:schemeClr val="tx1"/>
            </a:solidFill>
            <a:latin typeface="Century Gothic" pitchFamily="34" charset="0"/>
          </a:endParaRPr>
        </a:p>
        <a:p>
          <a:pPr marL="114300" lvl="1" indent="-114300" algn="l" defTabSz="400050">
            <a:lnSpc>
              <a:spcPct val="90000"/>
            </a:lnSpc>
            <a:spcBef>
              <a:spcPct val="0"/>
            </a:spcBef>
            <a:spcAft>
              <a:spcPct val="15000"/>
            </a:spcAft>
            <a:buChar char="••"/>
          </a:pPr>
          <a:r>
            <a:rPr lang="en-US" sz="900" kern="1200" smtClean="0">
              <a:solidFill>
                <a:schemeClr val="tx1"/>
              </a:solidFill>
              <a:latin typeface="Century Gothic" pitchFamily="34" charset="0"/>
            </a:rPr>
            <a:t>Faster ramp up/down based on customer requirements charged on monthly basis</a:t>
          </a:r>
          <a:br>
            <a:rPr lang="en-US" sz="900" kern="1200" smtClean="0">
              <a:solidFill>
                <a:schemeClr val="tx1"/>
              </a:solidFill>
              <a:latin typeface="Century Gothic" pitchFamily="34" charset="0"/>
            </a:rPr>
          </a:br>
          <a:endParaRPr lang="en-US" sz="900" kern="1200" dirty="0">
            <a:solidFill>
              <a:schemeClr val="tx1"/>
            </a:solidFill>
            <a:latin typeface="Century Gothic" pitchFamily="34" charset="0"/>
          </a:endParaRPr>
        </a:p>
        <a:p>
          <a:pPr marL="114300" lvl="1" indent="-114300" algn="l" defTabSz="400050">
            <a:lnSpc>
              <a:spcPct val="90000"/>
            </a:lnSpc>
            <a:spcBef>
              <a:spcPct val="0"/>
            </a:spcBef>
            <a:spcAft>
              <a:spcPct val="15000"/>
            </a:spcAft>
            <a:buChar char="••"/>
          </a:pPr>
          <a:r>
            <a:rPr lang="en-US" sz="900" kern="1200" smtClean="0">
              <a:solidFill>
                <a:schemeClr val="tx1"/>
              </a:solidFill>
              <a:latin typeface="Century Gothic" pitchFamily="34" charset="0"/>
            </a:rPr>
            <a:t>Provided by Prolifics</a:t>
          </a:r>
          <a:br>
            <a:rPr lang="en-US" sz="900" kern="1200" smtClean="0">
              <a:solidFill>
                <a:schemeClr val="tx1"/>
              </a:solidFill>
              <a:latin typeface="Century Gothic" pitchFamily="34" charset="0"/>
            </a:rPr>
          </a:br>
          <a:endParaRPr lang="en-US" sz="900" kern="1200" dirty="0">
            <a:solidFill>
              <a:schemeClr val="tx1"/>
            </a:solidFill>
            <a:latin typeface="Century Gothic" pitchFamily="34" charset="0"/>
          </a:endParaRPr>
        </a:p>
        <a:p>
          <a:pPr marL="114300" lvl="1" indent="-114300" algn="l" defTabSz="400050">
            <a:lnSpc>
              <a:spcPct val="90000"/>
            </a:lnSpc>
            <a:spcBef>
              <a:spcPct val="0"/>
            </a:spcBef>
            <a:spcAft>
              <a:spcPct val="15000"/>
            </a:spcAft>
            <a:buChar char="••"/>
          </a:pPr>
          <a:r>
            <a:rPr lang="en-US" sz="900" kern="1200" smtClean="0">
              <a:solidFill>
                <a:schemeClr val="tx1"/>
              </a:solidFill>
              <a:latin typeface="Century Gothic" pitchFamily="34" charset="0"/>
            </a:rPr>
            <a:t>Managed by Client</a:t>
          </a:r>
          <a:endParaRPr lang="en-US" sz="900" kern="1200" dirty="0">
            <a:solidFill>
              <a:schemeClr val="tx1"/>
            </a:solidFill>
            <a:latin typeface="Century Gothic" pitchFamily="34" charset="0"/>
          </a:endParaRPr>
        </a:p>
      </dsp:txBody>
      <dsp:txXfrm rot="5400000">
        <a:off x="1905000" y="579120"/>
        <a:ext cx="1730573" cy="1737360"/>
      </dsp:txXfrm>
    </dsp:sp>
    <dsp:sp modelId="{BD7FB6D3-B606-40ED-9472-6934D5AD7E6C}">
      <dsp:nvSpPr>
        <dsp:cNvPr id="0" name=""/>
        <dsp:cNvSpPr/>
      </dsp:nvSpPr>
      <dsp:spPr>
        <a:xfrm rot="16200000">
          <a:off x="3151288" y="582513"/>
          <a:ext cx="2895600" cy="1730573"/>
        </a:xfrm>
        <a:prstGeom prst="flowChartManualOperation">
          <a:avLst/>
        </a:prstGeom>
        <a:solidFill>
          <a:schemeClr val="accent6">
            <a:shade val="80000"/>
            <a:hueOff val="-254461"/>
            <a:satOff val="11339"/>
            <a:lumOff val="15853"/>
            <a:alphaOff val="0"/>
          </a:schemeClr>
        </a:solidFill>
        <a:ln w="25400" cap="flat" cmpd="sng" algn="ctr">
          <a:no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57150" tIns="0" rIns="57150" bIns="0" numCol="1" spcCol="1270" anchor="t" anchorCtr="0">
          <a:noAutofit/>
        </a:bodyPr>
        <a:lstStyle/>
        <a:p>
          <a:pPr lvl="0" algn="l" defTabSz="400050">
            <a:lnSpc>
              <a:spcPct val="90000"/>
            </a:lnSpc>
            <a:spcBef>
              <a:spcPct val="0"/>
            </a:spcBef>
            <a:spcAft>
              <a:spcPct val="35000"/>
            </a:spcAft>
          </a:pPr>
          <a:endParaRPr lang="en-US" sz="900" kern="1200" dirty="0">
            <a:solidFill>
              <a:schemeClr val="tx1"/>
            </a:solidFill>
            <a:latin typeface="Century Gothic" pitchFamily="34" charset="0"/>
          </a:endParaRPr>
        </a:p>
        <a:p>
          <a:pPr marL="114300" lvl="1" indent="-114300" algn="l" defTabSz="400050">
            <a:lnSpc>
              <a:spcPct val="90000"/>
            </a:lnSpc>
            <a:spcBef>
              <a:spcPct val="0"/>
            </a:spcBef>
            <a:spcAft>
              <a:spcPct val="15000"/>
            </a:spcAft>
            <a:buChar char="••"/>
          </a:pPr>
          <a:r>
            <a:rPr lang="en-US" sz="900" kern="1200" smtClean="0">
              <a:solidFill>
                <a:schemeClr val="tx1"/>
              </a:solidFill>
              <a:latin typeface="Century Gothic" pitchFamily="34" charset="0"/>
            </a:rPr>
            <a:t>Hybrid model of fixed price and regular T &amp; M model</a:t>
          </a:r>
          <a:br>
            <a:rPr lang="en-US" sz="900" kern="1200" smtClean="0">
              <a:solidFill>
                <a:schemeClr val="tx1"/>
              </a:solidFill>
              <a:latin typeface="Century Gothic" pitchFamily="34" charset="0"/>
            </a:rPr>
          </a:br>
          <a:endParaRPr lang="en-US" sz="900" kern="1200" dirty="0">
            <a:solidFill>
              <a:schemeClr val="tx1"/>
            </a:solidFill>
            <a:latin typeface="Century Gothic" pitchFamily="34" charset="0"/>
          </a:endParaRPr>
        </a:p>
        <a:p>
          <a:pPr marL="114300" lvl="1" indent="-114300" algn="l" defTabSz="400050">
            <a:lnSpc>
              <a:spcPct val="90000"/>
            </a:lnSpc>
            <a:spcBef>
              <a:spcPct val="0"/>
            </a:spcBef>
            <a:spcAft>
              <a:spcPct val="15000"/>
            </a:spcAft>
            <a:buChar char="••"/>
          </a:pPr>
          <a:r>
            <a:rPr lang="en-US" sz="900" kern="1200" smtClean="0">
              <a:solidFill>
                <a:schemeClr val="tx1"/>
              </a:solidFill>
              <a:latin typeface="Century Gothic" pitchFamily="34" charset="0"/>
            </a:rPr>
            <a:t>Prolifics manages the project on behalf of the client</a:t>
          </a:r>
          <a:endParaRPr lang="en-US" sz="900" kern="1200" dirty="0">
            <a:solidFill>
              <a:schemeClr val="tx1"/>
            </a:solidFill>
            <a:latin typeface="Century Gothic" pitchFamily="34" charset="0"/>
          </a:endParaRPr>
        </a:p>
      </dsp:txBody>
      <dsp:txXfrm rot="5400000">
        <a:off x="3733801" y="579120"/>
        <a:ext cx="1730573" cy="1737360"/>
      </dsp:txXfrm>
    </dsp:sp>
    <dsp:sp modelId="{1CC21028-853A-41B2-AE09-D3A8910CB25A}">
      <dsp:nvSpPr>
        <dsp:cNvPr id="0" name=""/>
        <dsp:cNvSpPr/>
      </dsp:nvSpPr>
      <dsp:spPr>
        <a:xfrm rot="16200000">
          <a:off x="4980087" y="582513"/>
          <a:ext cx="2895600" cy="1730573"/>
        </a:xfrm>
        <a:prstGeom prst="flowChartManualOperation">
          <a:avLst/>
        </a:prstGeom>
        <a:solidFill>
          <a:schemeClr val="accent6">
            <a:shade val="80000"/>
            <a:hueOff val="-381692"/>
            <a:satOff val="17009"/>
            <a:lumOff val="23779"/>
            <a:alphaOff val="0"/>
          </a:schemeClr>
        </a:solidFill>
        <a:ln w="25400" cap="flat" cmpd="sng" algn="ctr">
          <a:no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57150" tIns="0" rIns="57150" bIns="0" numCol="1" spcCol="1270" anchor="t" anchorCtr="0">
          <a:noAutofit/>
        </a:bodyPr>
        <a:lstStyle/>
        <a:p>
          <a:pPr marL="114300" lvl="0" indent="-114300" algn="l" defTabSz="400050">
            <a:lnSpc>
              <a:spcPct val="90000"/>
            </a:lnSpc>
            <a:spcBef>
              <a:spcPct val="0"/>
            </a:spcBef>
            <a:spcAft>
              <a:spcPct val="35000"/>
            </a:spcAft>
          </a:pPr>
          <a:r>
            <a:rPr lang="en-US" sz="900" kern="1200" dirty="0" smtClean="0">
              <a:solidFill>
                <a:schemeClr val="tx1"/>
              </a:solidFill>
              <a:latin typeface="Century Gothic" pitchFamily="34" charset="0"/>
            </a:rPr>
            <a:t> </a:t>
          </a:r>
          <a:endParaRPr lang="en-US" sz="900" kern="1200" dirty="0">
            <a:solidFill>
              <a:schemeClr val="tx1"/>
            </a:solidFill>
            <a:latin typeface="Century Gothic" pitchFamily="34" charset="0"/>
          </a:endParaRPr>
        </a:p>
        <a:p>
          <a:pPr marL="114300" lvl="1" indent="-114300" algn="l" defTabSz="400050">
            <a:lnSpc>
              <a:spcPct val="90000"/>
            </a:lnSpc>
            <a:spcBef>
              <a:spcPct val="0"/>
            </a:spcBef>
            <a:spcAft>
              <a:spcPct val="15000"/>
            </a:spcAft>
            <a:buChar char="••"/>
          </a:pPr>
          <a:r>
            <a:rPr lang="en-US" sz="900" kern="1200" dirty="0" smtClean="0">
              <a:solidFill>
                <a:schemeClr val="tx1"/>
              </a:solidFill>
              <a:latin typeface="Century Gothic" pitchFamily="34" charset="0"/>
            </a:rPr>
            <a:t>Prolifics is </a:t>
          </a:r>
          <a:r>
            <a:rPr lang="en-IN" sz="900" kern="1200" dirty="0" smtClean="0">
              <a:solidFill>
                <a:schemeClr val="tx1"/>
              </a:solidFill>
              <a:latin typeface="Century Gothic" pitchFamily="34" charset="0"/>
            </a:rPr>
            <a:t>responsible for providing a defined set of services [Production Support and lifecycle build or maintenance activities]</a:t>
          </a:r>
          <a:br>
            <a:rPr lang="en-IN" sz="900" kern="1200" dirty="0" smtClean="0">
              <a:solidFill>
                <a:schemeClr val="tx1"/>
              </a:solidFill>
              <a:latin typeface="Century Gothic" pitchFamily="34" charset="0"/>
            </a:rPr>
          </a:br>
          <a:endParaRPr lang="en-US" sz="900" kern="1200" dirty="0">
            <a:solidFill>
              <a:schemeClr val="tx1"/>
            </a:solidFill>
            <a:latin typeface="Century Gothic" pitchFamily="34" charset="0"/>
          </a:endParaRPr>
        </a:p>
        <a:p>
          <a:pPr marL="114300" lvl="1" indent="-114300" algn="l" defTabSz="400050">
            <a:lnSpc>
              <a:spcPct val="90000"/>
            </a:lnSpc>
            <a:spcBef>
              <a:spcPct val="0"/>
            </a:spcBef>
            <a:spcAft>
              <a:spcPct val="15000"/>
            </a:spcAft>
            <a:buChar char="••"/>
          </a:pPr>
          <a:r>
            <a:rPr lang="en-IN" sz="900" kern="1200" dirty="0" smtClean="0">
              <a:solidFill>
                <a:schemeClr val="tx1"/>
              </a:solidFill>
              <a:latin typeface="Century Gothic" pitchFamily="34" charset="0"/>
            </a:rPr>
            <a:t>Charges can be ongoing flat or near-fixed monthly fee [predictable IT support costs]</a:t>
          </a:r>
          <a:endParaRPr lang="en-US" sz="900" kern="1200" dirty="0">
            <a:solidFill>
              <a:schemeClr val="tx1"/>
            </a:solidFill>
            <a:latin typeface="Century Gothic" pitchFamily="34" charset="0"/>
          </a:endParaRPr>
        </a:p>
      </dsp:txBody>
      <dsp:txXfrm rot="5400000">
        <a:off x="5562600" y="579120"/>
        <a:ext cx="1730573" cy="1737360"/>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15EB7A-DAB9-45E2-AB2A-EA39C8DDB248}">
      <dsp:nvSpPr>
        <dsp:cNvPr id="0" name=""/>
        <dsp:cNvSpPr/>
      </dsp:nvSpPr>
      <dsp:spPr>
        <a:xfrm rot="10800000">
          <a:off x="641350" y="1097"/>
          <a:ext cx="5726049" cy="590149"/>
        </a:xfrm>
        <a:prstGeom prst="homePlate">
          <a:avLst/>
        </a:prstGeom>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atMod val="105000"/>
            </a:schemeClr>
          </a:solidFill>
          <a:prstDash val="solid"/>
        </a:ln>
        <a:effectLst>
          <a:outerShdw blurRad="40000" dist="20000" dir="5400000" rotWithShape="0">
            <a:srgbClr val="000000">
              <a:alpha val="38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260240" tIns="34290" rIns="64008" bIns="34290" numCol="1" spcCol="1270" anchor="ctr" anchorCtr="0">
          <a:noAutofit/>
        </a:bodyPr>
        <a:lstStyle/>
        <a:p>
          <a:pPr lvl="0" algn="l" defTabSz="400050">
            <a:lnSpc>
              <a:spcPct val="90000"/>
            </a:lnSpc>
            <a:spcBef>
              <a:spcPct val="0"/>
            </a:spcBef>
            <a:spcAft>
              <a:spcPct val="35000"/>
            </a:spcAft>
          </a:pPr>
          <a:r>
            <a:rPr lang="en-US" sz="900" b="1" kern="1200" dirty="0" smtClean="0">
              <a:solidFill>
                <a:prstClr val="black"/>
              </a:solidFill>
              <a:latin typeface="Century Gothic" pitchFamily="34" charset="0"/>
              <a:cs typeface="Arial" charset="0"/>
            </a:rPr>
            <a:t>Business Process Optimization </a:t>
          </a:r>
          <a:r>
            <a:rPr lang="en-US" sz="900" kern="1200" dirty="0" smtClean="0">
              <a:solidFill>
                <a:prstClr val="black"/>
              </a:solidFill>
              <a:latin typeface="Century Gothic" pitchFamily="34" charset="0"/>
              <a:cs typeface="Arial" charset="0"/>
            </a:rPr>
            <a:t>– automate and streamline key processes, giving the insight needed to control cost, increase sales, manage risk and improve customer satisfaction</a:t>
          </a:r>
          <a:br>
            <a:rPr lang="en-US" sz="900" kern="1200" dirty="0" smtClean="0">
              <a:solidFill>
                <a:prstClr val="black"/>
              </a:solidFill>
              <a:latin typeface="Century Gothic" pitchFamily="34" charset="0"/>
              <a:cs typeface="Arial" charset="0"/>
            </a:rPr>
          </a:br>
          <a:endParaRPr lang="en-US" sz="900" kern="1200" dirty="0">
            <a:latin typeface="Century Gothic" pitchFamily="34" charset="0"/>
          </a:endParaRPr>
        </a:p>
      </dsp:txBody>
      <dsp:txXfrm rot="10800000">
        <a:off x="788887" y="1097"/>
        <a:ext cx="5578512" cy="590149"/>
      </dsp:txXfrm>
    </dsp:sp>
    <dsp:sp modelId="{186E1696-BA2D-455A-A8D3-7D0D8A9357C2}">
      <dsp:nvSpPr>
        <dsp:cNvPr id="0" name=""/>
        <dsp:cNvSpPr/>
      </dsp:nvSpPr>
      <dsp:spPr>
        <a:xfrm>
          <a:off x="304802" y="1097"/>
          <a:ext cx="590149" cy="590149"/>
        </a:xfrm>
        <a:prstGeom prst="ellipse">
          <a:avLst/>
        </a:prstGeom>
        <a:blipFill dpi="0" rotWithShape="0">
          <a:blip xmlns:r="http://schemas.openxmlformats.org/officeDocument/2006/relationships" r:embed="rId1"/>
          <a:srcRect/>
          <a:stretch>
            <a:fillRect l="-3000" t="-6000" r="-24000"/>
          </a:stretch>
        </a:blipFill>
        <a:ln w="25400" cap="flat" cmpd="sng" algn="ctr">
          <a:solidFill>
            <a:schemeClr val="lt1">
              <a:hueOff val="0"/>
              <a:satOff val="0"/>
              <a:lumOff val="0"/>
              <a:alphaOff val="0"/>
            </a:scheme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dsp:style>
    </dsp:sp>
    <dsp:sp modelId="{1437017D-C0F0-4073-912A-096E0D129BBD}">
      <dsp:nvSpPr>
        <dsp:cNvPr id="0" name=""/>
        <dsp:cNvSpPr/>
      </dsp:nvSpPr>
      <dsp:spPr>
        <a:xfrm rot="10800000">
          <a:off x="903316" y="767411"/>
          <a:ext cx="5726049" cy="590149"/>
        </a:xfrm>
        <a:prstGeom prst="homePlate">
          <a:avLst/>
        </a:prstGeom>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atMod val="105000"/>
            </a:schemeClr>
          </a:solidFill>
          <a:prstDash val="solid"/>
        </a:ln>
        <a:effectLst>
          <a:outerShdw blurRad="40000" dist="20000" dir="5400000" rotWithShape="0">
            <a:srgbClr val="000000">
              <a:alpha val="38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260240" tIns="34290" rIns="64008" bIns="34290" numCol="1" spcCol="1270" anchor="ctr" anchorCtr="0">
          <a:noAutofit/>
        </a:bodyPr>
        <a:lstStyle/>
        <a:p>
          <a:pPr lvl="0" algn="l" defTabSz="400050">
            <a:lnSpc>
              <a:spcPct val="90000"/>
            </a:lnSpc>
            <a:spcBef>
              <a:spcPct val="0"/>
            </a:spcBef>
            <a:spcAft>
              <a:spcPct val="35000"/>
            </a:spcAft>
          </a:pPr>
          <a:r>
            <a:rPr lang="en-US" sz="900" b="1" kern="1200" dirty="0" smtClean="0">
              <a:solidFill>
                <a:prstClr val="black"/>
              </a:solidFill>
              <a:latin typeface="Century Gothic" pitchFamily="34" charset="0"/>
              <a:cs typeface="Arial" charset="0"/>
            </a:rPr>
            <a:t>Decision Management Engine </a:t>
          </a:r>
          <a:r>
            <a:rPr lang="en-US" sz="900" kern="1200" dirty="0" smtClean="0">
              <a:solidFill>
                <a:prstClr val="black"/>
              </a:solidFill>
              <a:latin typeface="Century Gothic" pitchFamily="34" charset="0"/>
              <a:cs typeface="Arial" charset="0"/>
            </a:rPr>
            <a:t>– business rules and events management platform to automate and govern a wide range of operational decisions</a:t>
          </a:r>
          <a:br>
            <a:rPr lang="en-US" sz="900" kern="1200" dirty="0" smtClean="0">
              <a:solidFill>
                <a:prstClr val="black"/>
              </a:solidFill>
              <a:latin typeface="Century Gothic" pitchFamily="34" charset="0"/>
              <a:cs typeface="Arial" charset="0"/>
            </a:rPr>
          </a:br>
          <a:endParaRPr lang="en-US" sz="900" kern="1200" dirty="0">
            <a:latin typeface="Century Gothic" pitchFamily="34" charset="0"/>
          </a:endParaRPr>
        </a:p>
      </dsp:txBody>
      <dsp:txXfrm rot="10800000">
        <a:off x="1050853" y="767411"/>
        <a:ext cx="5578512" cy="590149"/>
      </dsp:txXfrm>
    </dsp:sp>
    <dsp:sp modelId="{AB385EC1-F6E8-46E7-90E5-4C25EB381D8E}">
      <dsp:nvSpPr>
        <dsp:cNvPr id="0" name=""/>
        <dsp:cNvSpPr/>
      </dsp:nvSpPr>
      <dsp:spPr>
        <a:xfrm>
          <a:off x="566705" y="767411"/>
          <a:ext cx="590149" cy="590149"/>
        </a:xfrm>
        <a:prstGeom prst="ellipse">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dsp:style>
    </dsp:sp>
    <dsp:sp modelId="{FBCE2264-4765-4934-B710-8D4BF3FE9EB7}">
      <dsp:nvSpPr>
        <dsp:cNvPr id="0" name=""/>
        <dsp:cNvSpPr/>
      </dsp:nvSpPr>
      <dsp:spPr>
        <a:xfrm rot="10800000">
          <a:off x="1251059" y="1533725"/>
          <a:ext cx="5726049" cy="590149"/>
        </a:xfrm>
        <a:prstGeom prst="homePlate">
          <a:avLst/>
        </a:prstGeom>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atMod val="105000"/>
            </a:schemeClr>
          </a:solidFill>
          <a:prstDash val="solid"/>
        </a:ln>
        <a:effectLst>
          <a:outerShdw blurRad="40000" dist="20000" dir="5400000" rotWithShape="0">
            <a:srgbClr val="000000">
              <a:alpha val="38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260240" tIns="34290" rIns="64008" bIns="34290" numCol="1" spcCol="1270" anchor="ctr" anchorCtr="0">
          <a:noAutofit/>
        </a:bodyPr>
        <a:lstStyle/>
        <a:p>
          <a:pPr lvl="0" algn="l" defTabSz="400050">
            <a:lnSpc>
              <a:spcPct val="90000"/>
            </a:lnSpc>
            <a:spcBef>
              <a:spcPct val="0"/>
            </a:spcBef>
            <a:spcAft>
              <a:spcPct val="35000"/>
            </a:spcAft>
          </a:pPr>
          <a:r>
            <a:rPr lang="en-US" sz="900" b="1" kern="1200" dirty="0" smtClean="0">
              <a:solidFill>
                <a:prstClr val="black"/>
              </a:solidFill>
              <a:latin typeface="Century Gothic" pitchFamily="34" charset="0"/>
              <a:cs typeface="Arial" charset="0"/>
            </a:rPr>
            <a:t>Case Management System </a:t>
          </a:r>
          <a:r>
            <a:rPr lang="en-US" sz="900" kern="1200" dirty="0" smtClean="0">
              <a:solidFill>
                <a:prstClr val="black"/>
              </a:solidFill>
              <a:latin typeface="Century Gothic" pitchFamily="34" charset="0"/>
              <a:cs typeface="Arial" charset="0"/>
            </a:rPr>
            <a:t>– unifies information, processes and people to provide a 360-degree view of case information</a:t>
          </a:r>
          <a:br>
            <a:rPr lang="en-US" sz="900" kern="1200" dirty="0" smtClean="0">
              <a:solidFill>
                <a:prstClr val="black"/>
              </a:solidFill>
              <a:latin typeface="Century Gothic" pitchFamily="34" charset="0"/>
              <a:cs typeface="Arial" charset="0"/>
            </a:rPr>
          </a:br>
          <a:endParaRPr lang="en-US" sz="900" kern="1200" dirty="0">
            <a:latin typeface="Century Gothic" pitchFamily="34" charset="0"/>
          </a:endParaRPr>
        </a:p>
      </dsp:txBody>
      <dsp:txXfrm rot="10800000">
        <a:off x="1398596" y="1533725"/>
        <a:ext cx="5578512" cy="590149"/>
      </dsp:txXfrm>
    </dsp:sp>
    <dsp:sp modelId="{30DE84AD-1913-4593-95BD-018F1A1F339F}">
      <dsp:nvSpPr>
        <dsp:cNvPr id="0" name=""/>
        <dsp:cNvSpPr/>
      </dsp:nvSpPr>
      <dsp:spPr>
        <a:xfrm>
          <a:off x="914404" y="1533725"/>
          <a:ext cx="590149" cy="590149"/>
        </a:xfrm>
        <a:prstGeom prst="ellipse">
          <a:avLst/>
        </a:prstGeom>
        <a:blipFill rotWithShape="0">
          <a:blip xmlns:r="http://schemas.openxmlformats.org/officeDocument/2006/relationships" r:embed="rId3"/>
          <a:stretch>
            <a:fillRect/>
          </a:stretch>
        </a:blipFill>
        <a:ln w="25400" cap="flat" cmpd="sng" algn="ctr">
          <a:solidFill>
            <a:schemeClr val="lt1">
              <a:hueOff val="0"/>
              <a:satOff val="0"/>
              <a:lumOff val="0"/>
              <a:alphaOff val="0"/>
            </a:scheme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dsp:style>
    </dsp:sp>
    <dsp:sp modelId="{503F1F8C-590F-425E-95C6-47EB61CAD235}">
      <dsp:nvSpPr>
        <dsp:cNvPr id="0" name=""/>
        <dsp:cNvSpPr/>
      </dsp:nvSpPr>
      <dsp:spPr>
        <a:xfrm rot="10800000">
          <a:off x="1632128" y="2300039"/>
          <a:ext cx="5726049" cy="590149"/>
        </a:xfrm>
        <a:prstGeom prst="homePlate">
          <a:avLst/>
        </a:prstGeom>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atMod val="105000"/>
            </a:schemeClr>
          </a:solidFill>
          <a:prstDash val="solid"/>
        </a:ln>
        <a:effectLst>
          <a:outerShdw blurRad="40000" dist="20000" dir="5400000" rotWithShape="0">
            <a:srgbClr val="000000">
              <a:alpha val="38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260240" tIns="34290" rIns="64008" bIns="34290" numCol="1" spcCol="1270" anchor="ctr" anchorCtr="0">
          <a:noAutofit/>
        </a:bodyPr>
        <a:lstStyle/>
        <a:p>
          <a:pPr lvl="0" algn="l" defTabSz="400050">
            <a:lnSpc>
              <a:spcPct val="90000"/>
            </a:lnSpc>
            <a:spcBef>
              <a:spcPct val="0"/>
            </a:spcBef>
            <a:spcAft>
              <a:spcPct val="35000"/>
            </a:spcAft>
          </a:pPr>
          <a:r>
            <a:rPr lang="en-US" sz="900" b="1" kern="1200" dirty="0" smtClean="0">
              <a:solidFill>
                <a:prstClr val="black"/>
              </a:solidFill>
              <a:latin typeface="Century Gothic" pitchFamily="34" charset="0"/>
              <a:cs typeface="Arial" charset="0"/>
            </a:rPr>
            <a:t>Flexible Integration Hub </a:t>
          </a:r>
          <a:r>
            <a:rPr lang="en-US" sz="900" kern="1200" dirty="0" smtClean="0">
              <a:solidFill>
                <a:prstClr val="black"/>
              </a:solidFill>
              <a:latin typeface="Century Gothic" pitchFamily="34" charset="0"/>
              <a:cs typeface="Arial" charset="0"/>
            </a:rPr>
            <a:t>– secure, reliable, scalable integration platform for connecting applications, services and information for real-time access</a:t>
          </a:r>
          <a:br>
            <a:rPr lang="en-US" sz="900" kern="1200" dirty="0" smtClean="0">
              <a:solidFill>
                <a:prstClr val="black"/>
              </a:solidFill>
              <a:latin typeface="Century Gothic" pitchFamily="34" charset="0"/>
              <a:cs typeface="Arial" charset="0"/>
            </a:rPr>
          </a:br>
          <a:endParaRPr lang="en-US" sz="900" kern="1200" dirty="0">
            <a:latin typeface="Century Gothic" pitchFamily="34" charset="0"/>
          </a:endParaRPr>
        </a:p>
      </dsp:txBody>
      <dsp:txXfrm rot="10800000">
        <a:off x="1779665" y="2300039"/>
        <a:ext cx="5578512" cy="590149"/>
      </dsp:txXfrm>
    </dsp:sp>
    <dsp:sp modelId="{C096F8C0-4A8F-40D2-8E63-277211B0A288}">
      <dsp:nvSpPr>
        <dsp:cNvPr id="0" name=""/>
        <dsp:cNvSpPr/>
      </dsp:nvSpPr>
      <dsp:spPr>
        <a:xfrm>
          <a:off x="1295399" y="2300039"/>
          <a:ext cx="590149" cy="590149"/>
        </a:xfrm>
        <a:prstGeom prst="ellipse">
          <a:avLst/>
        </a:prstGeom>
        <a:blipFill dpi="0" rotWithShape="0">
          <a:blip xmlns:r="http://schemas.openxmlformats.org/officeDocument/2006/relationships" r:embed="rId4">
            <a:lum bright="-1000" contrast="3000"/>
          </a:blip>
          <a:srcRect/>
          <a:stretch>
            <a:fillRect l="3000" t="3000" r="2000" b="2000"/>
          </a:stretch>
        </a:blipFill>
        <a:ln w="25400" cap="flat" cmpd="sng" algn="ctr">
          <a:solidFill>
            <a:schemeClr val="lt1">
              <a:hueOff val="0"/>
              <a:satOff val="0"/>
              <a:lumOff val="0"/>
              <a:alphaOff val="0"/>
            </a:schemeClr>
          </a:solidFill>
          <a:prstDash val="solid"/>
        </a:ln>
        <a:effectLst>
          <a:outerShdw blurRad="50800" dist="38100" dir="2700000" algn="tl" rotWithShape="0">
            <a:prstClr val="black">
              <a:alpha val="40000"/>
            </a:prstClr>
          </a:outerShdw>
        </a:effectLst>
      </dsp:spPr>
      <dsp:style>
        <a:lnRef idx="2">
          <a:scrgbClr r="0" g="0" b="0"/>
        </a:lnRef>
        <a:fillRef idx="1">
          <a:scrgbClr r="0" g="0" b="0"/>
        </a:fillRef>
        <a:effectRef idx="0">
          <a:scrgbClr r="0" g="0" b="0"/>
        </a:effectRef>
        <a:fontRef idx="minor"/>
      </dsp:style>
    </dsp:sp>
    <dsp:sp modelId="{D3C533C6-678E-478C-B680-06A5B9E9FA30}">
      <dsp:nvSpPr>
        <dsp:cNvPr id="0" name=""/>
        <dsp:cNvSpPr/>
      </dsp:nvSpPr>
      <dsp:spPr>
        <a:xfrm rot="10800000">
          <a:off x="1936296" y="3066353"/>
          <a:ext cx="5726049" cy="590149"/>
        </a:xfrm>
        <a:prstGeom prst="homePlate">
          <a:avLst/>
        </a:prstGeom>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atMod val="105000"/>
            </a:schemeClr>
          </a:solidFill>
          <a:prstDash val="solid"/>
        </a:ln>
        <a:effectLst>
          <a:outerShdw blurRad="40000" dist="20000" dir="5400000" rotWithShape="0">
            <a:srgbClr val="000000">
              <a:alpha val="38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260240" tIns="34290" rIns="64008" bIns="34290" numCol="1" spcCol="1270" anchor="ctr" anchorCtr="0">
          <a:noAutofit/>
        </a:bodyPr>
        <a:lstStyle/>
        <a:p>
          <a:pPr lvl="0" algn="l" defTabSz="400050">
            <a:lnSpc>
              <a:spcPct val="90000"/>
            </a:lnSpc>
            <a:spcBef>
              <a:spcPct val="0"/>
            </a:spcBef>
            <a:spcAft>
              <a:spcPct val="35000"/>
            </a:spcAft>
          </a:pPr>
          <a:r>
            <a:rPr lang="en-US" sz="900" b="1" kern="1200" dirty="0" smtClean="0">
              <a:solidFill>
                <a:prstClr val="black"/>
              </a:solidFill>
              <a:latin typeface="Century Gothic" pitchFamily="34" charset="0"/>
              <a:cs typeface="Arial" charset="0"/>
            </a:rPr>
            <a:t>B2B Gateway </a:t>
          </a:r>
          <a:r>
            <a:rPr lang="en-US" sz="900" kern="1200" dirty="0" smtClean="0">
              <a:solidFill>
                <a:prstClr val="black"/>
              </a:solidFill>
              <a:latin typeface="Century Gothic" pitchFamily="34" charset="0"/>
              <a:cs typeface="Arial" charset="0"/>
            </a:rPr>
            <a:t>– automation of the complete “buy-sell-ship-pay” process shared with trading partners, involving documents and business processes for buyers, sellers, banks and logistics companies</a:t>
          </a:r>
          <a:endParaRPr lang="en-US" sz="900" kern="1200" dirty="0">
            <a:latin typeface="Century Gothic" pitchFamily="34" charset="0"/>
          </a:endParaRPr>
        </a:p>
      </dsp:txBody>
      <dsp:txXfrm rot="10800000">
        <a:off x="2083833" y="3066353"/>
        <a:ext cx="5578512" cy="590149"/>
      </dsp:txXfrm>
    </dsp:sp>
    <dsp:sp modelId="{4468AF5B-C6B9-4500-9653-A4AC94411AC5}">
      <dsp:nvSpPr>
        <dsp:cNvPr id="0" name=""/>
        <dsp:cNvSpPr/>
      </dsp:nvSpPr>
      <dsp:spPr>
        <a:xfrm>
          <a:off x="1599538" y="3066353"/>
          <a:ext cx="590149" cy="590149"/>
        </a:xfrm>
        <a:prstGeom prst="ellipse">
          <a:avLst/>
        </a:prstGeom>
        <a:blipFill dpi="0" rotWithShape="0">
          <a:blip xmlns:r="http://schemas.openxmlformats.org/officeDocument/2006/relationships" r:embed="rId5">
            <a:lum/>
          </a:blip>
          <a:srcRect/>
          <a:stretch>
            <a:fillRect l="-10000" r="-1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FD06FD3-9E7D-437D-8044-CA97FF0465F4}">
      <dsp:nvSpPr>
        <dsp:cNvPr id="0" name=""/>
        <dsp:cNvSpPr/>
      </dsp:nvSpPr>
      <dsp:spPr>
        <a:xfrm>
          <a:off x="0" y="154606"/>
          <a:ext cx="2502440" cy="660725"/>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a:scene3d>
          <a:camera prst="orthographicFront">
            <a:rot lat="0" lon="0" rev="10800000"/>
          </a:camera>
          <a:lightRig rig="threePt" dir="t"/>
        </a:scene3d>
      </dsp:spPr>
      <dsp:style>
        <a:lnRef idx="2">
          <a:scrgbClr r="0" g="0" b="0"/>
        </a:lnRef>
        <a:fillRef idx="1">
          <a:scrgbClr r="0" g="0" b="0"/>
        </a:fillRef>
        <a:effectRef idx="0">
          <a:scrgbClr r="0" g="0" b="0"/>
        </a:effectRef>
        <a:fontRef idx="minor"/>
      </dsp:style>
    </dsp:sp>
    <dsp:sp modelId="{9CEEB797-FB98-4747-A9AA-CF712F13AB83}">
      <dsp:nvSpPr>
        <dsp:cNvPr id="0" name=""/>
        <dsp:cNvSpPr/>
      </dsp:nvSpPr>
      <dsp:spPr>
        <a:xfrm>
          <a:off x="2438405" y="0"/>
          <a:ext cx="3584733" cy="989383"/>
        </a:xfrm>
        <a:prstGeom prst="roundRect">
          <a:avLst/>
        </a:prstGeom>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atMod val="105000"/>
            </a:schemeClr>
          </a:solidFill>
          <a:prstDash val="solid"/>
        </a:ln>
        <a:effectLst>
          <a:outerShdw blurRad="40000" dist="20000" dir="5400000" rotWithShape="0">
            <a:srgbClr val="000000">
              <a:alpha val="38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91440" tIns="0" rIns="91440" bIns="0" numCol="1" spcCol="1270" anchor="ctr" anchorCtr="0">
          <a:noAutofit/>
        </a:bodyPr>
        <a:lstStyle/>
        <a:p>
          <a:pPr lvl="0" algn="l" defTabSz="400050">
            <a:lnSpc>
              <a:spcPct val="90000"/>
            </a:lnSpc>
            <a:spcBef>
              <a:spcPct val="0"/>
            </a:spcBef>
            <a:spcAft>
              <a:spcPct val="35000"/>
            </a:spcAft>
          </a:pPr>
          <a:r>
            <a:rPr lang="en-US" sz="900" b="1" kern="1200" dirty="0" smtClean="0">
              <a:latin typeface="Century Gothic" pitchFamily="34" charset="0"/>
              <a:cs typeface="Arial" charset="0"/>
            </a:rPr>
            <a:t>Application Infrastructure Optimization</a:t>
          </a:r>
          <a:br>
            <a:rPr lang="en-US" sz="900" b="1" kern="1200" dirty="0" smtClean="0">
              <a:latin typeface="Century Gothic" pitchFamily="34" charset="0"/>
              <a:cs typeface="Arial" charset="0"/>
            </a:rPr>
          </a:br>
          <a:r>
            <a:rPr lang="en-US" sz="900" b="0" kern="1200" dirty="0" smtClean="0">
              <a:latin typeface="Century Gothic" pitchFamily="34" charset="0"/>
              <a:cs typeface="Arial" charset="0"/>
            </a:rPr>
            <a:t>O</a:t>
          </a:r>
          <a:r>
            <a:rPr lang="en-US" sz="900" kern="1200" dirty="0" smtClean="0">
              <a:latin typeface="Century Gothic" pitchFamily="34" charset="0"/>
              <a:cs typeface="Arial" charset="0"/>
            </a:rPr>
            <a:t>ptimizing applications with clustering, session management and security to ensure reliability, advanced management, higher throughput, availability and automated performance optimization for large scale deployments</a:t>
          </a:r>
          <a:endParaRPr lang="en-US" sz="900" kern="1200" dirty="0">
            <a:latin typeface="Century Gothic" pitchFamily="34" charset="0"/>
          </a:endParaRPr>
        </a:p>
      </dsp:txBody>
      <dsp:txXfrm>
        <a:off x="2486703" y="48298"/>
        <a:ext cx="3488137" cy="892787"/>
      </dsp:txXfrm>
    </dsp:sp>
    <dsp:sp modelId="{A48555A6-749A-4924-BC6F-C7185CB18C9F}">
      <dsp:nvSpPr>
        <dsp:cNvPr id="0" name=""/>
        <dsp:cNvSpPr/>
      </dsp:nvSpPr>
      <dsp:spPr>
        <a:xfrm>
          <a:off x="0" y="1372701"/>
          <a:ext cx="2502440" cy="660725"/>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a:scene3d>
          <a:camera prst="orthographicFront">
            <a:rot lat="0" lon="0" rev="10800000"/>
          </a:camera>
          <a:lightRig rig="threePt" dir="t"/>
        </a:scene3d>
      </dsp:spPr>
      <dsp:style>
        <a:lnRef idx="2">
          <a:scrgbClr r="0" g="0" b="0"/>
        </a:lnRef>
        <a:fillRef idx="1">
          <a:scrgbClr r="0" g="0" b="0"/>
        </a:fillRef>
        <a:effectRef idx="0">
          <a:scrgbClr r="0" g="0" b="0"/>
        </a:effectRef>
        <a:fontRef idx="minor"/>
      </dsp:style>
    </dsp:sp>
    <dsp:sp modelId="{D307AAC5-2150-4B7B-B9A0-E78EDB00911D}">
      <dsp:nvSpPr>
        <dsp:cNvPr id="0" name=""/>
        <dsp:cNvSpPr/>
      </dsp:nvSpPr>
      <dsp:spPr>
        <a:xfrm>
          <a:off x="2438405" y="1218092"/>
          <a:ext cx="3584733" cy="989383"/>
        </a:xfrm>
        <a:prstGeom prst="roundRect">
          <a:avLst/>
        </a:prstGeom>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atMod val="105000"/>
            </a:schemeClr>
          </a:solidFill>
          <a:prstDash val="solid"/>
        </a:ln>
        <a:effectLst>
          <a:outerShdw blurRad="40000" dist="20000" dir="5400000" rotWithShape="0">
            <a:srgbClr val="000000">
              <a:alpha val="38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91440" tIns="0" rIns="91440" bIns="0" numCol="1" spcCol="1270" anchor="ctr" anchorCtr="0">
          <a:noAutofit/>
        </a:bodyPr>
        <a:lstStyle/>
        <a:p>
          <a:pPr lvl="0" algn="l" defTabSz="400050">
            <a:lnSpc>
              <a:spcPct val="90000"/>
            </a:lnSpc>
            <a:spcBef>
              <a:spcPct val="0"/>
            </a:spcBef>
            <a:spcAft>
              <a:spcPct val="35000"/>
            </a:spcAft>
          </a:pPr>
          <a:r>
            <a:rPr lang="en-US" sz="900" b="1" kern="1200" dirty="0" smtClean="0">
              <a:latin typeface="Century Gothic" pitchFamily="34" charset="0"/>
              <a:cs typeface="Arial" charset="0"/>
            </a:rPr>
            <a:t>Virtualization</a:t>
          </a:r>
          <a:br>
            <a:rPr lang="en-US" sz="900" b="1" kern="1200" dirty="0" smtClean="0">
              <a:latin typeface="Century Gothic" pitchFamily="34" charset="0"/>
              <a:cs typeface="Arial" charset="0"/>
            </a:rPr>
          </a:br>
          <a:r>
            <a:rPr lang="en-US" sz="900" b="0" kern="1200" dirty="0" smtClean="0">
              <a:latin typeface="Century Gothic" pitchFamily="34" charset="0"/>
              <a:cs typeface="Arial" charset="0"/>
            </a:rPr>
            <a:t>P</a:t>
          </a:r>
          <a:r>
            <a:rPr lang="en-US" sz="900" kern="1200" dirty="0" smtClean="0">
              <a:latin typeface="Century Gothic" pitchFamily="34" charset="0"/>
              <a:cs typeface="Arial" charset="0"/>
            </a:rPr>
            <a:t>rovides application server virtualization, resource management, and a host of advanced operational facilities, such as performance visualization, health management, and application edition management</a:t>
          </a:r>
          <a:endParaRPr lang="en-US" sz="900" kern="1200" dirty="0">
            <a:latin typeface="Century Gothic" pitchFamily="34" charset="0"/>
          </a:endParaRPr>
        </a:p>
      </dsp:txBody>
      <dsp:txXfrm>
        <a:off x="2486703" y="1266390"/>
        <a:ext cx="3488137" cy="892787"/>
      </dsp:txXfrm>
    </dsp:sp>
    <dsp:sp modelId="{EF5F657B-E6D9-4629-BA8E-57140D4C1A17}">
      <dsp:nvSpPr>
        <dsp:cNvPr id="0" name=""/>
        <dsp:cNvSpPr/>
      </dsp:nvSpPr>
      <dsp:spPr>
        <a:xfrm>
          <a:off x="0" y="2590797"/>
          <a:ext cx="2502440" cy="660725"/>
        </a:xfrm>
        <a:prstGeom prst="rightArrow">
          <a:avLst>
            <a:gd name="adj1" fmla="val 75000"/>
            <a:gd name="adj2" fmla="val 50000"/>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a:scene3d>
          <a:camera prst="orthographicFront">
            <a:rot lat="0" lon="0" rev="10800000"/>
          </a:camera>
          <a:lightRig rig="threePt" dir="t"/>
        </a:scene3d>
      </dsp:spPr>
      <dsp:style>
        <a:lnRef idx="2">
          <a:scrgbClr r="0" g="0" b="0"/>
        </a:lnRef>
        <a:fillRef idx="1">
          <a:scrgbClr r="0" g="0" b="0"/>
        </a:fillRef>
        <a:effectRef idx="0">
          <a:scrgbClr r="0" g="0" b="0"/>
        </a:effectRef>
        <a:fontRef idx="minor"/>
      </dsp:style>
    </dsp:sp>
    <dsp:sp modelId="{64F132F3-2158-44CD-8297-F1F8F284F30E}">
      <dsp:nvSpPr>
        <dsp:cNvPr id="0" name=""/>
        <dsp:cNvSpPr/>
      </dsp:nvSpPr>
      <dsp:spPr>
        <a:xfrm>
          <a:off x="2434834" y="2436188"/>
          <a:ext cx="3591875" cy="989383"/>
        </a:xfrm>
        <a:prstGeom prst="roundRect">
          <a:avLst/>
        </a:prstGeom>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atMod val="105000"/>
            </a:schemeClr>
          </a:solidFill>
          <a:prstDash val="solid"/>
        </a:ln>
        <a:effectLst>
          <a:outerShdw blurRad="40000" dist="20000" dir="5400000" rotWithShape="0">
            <a:srgbClr val="000000">
              <a:alpha val="38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91440" tIns="0" rIns="91440" bIns="0" numCol="1" spcCol="1270" anchor="ctr" anchorCtr="0">
          <a:noAutofit/>
        </a:bodyPr>
        <a:lstStyle/>
        <a:p>
          <a:pPr lvl="0" algn="l" defTabSz="400050">
            <a:lnSpc>
              <a:spcPct val="90000"/>
            </a:lnSpc>
            <a:spcBef>
              <a:spcPct val="0"/>
            </a:spcBef>
            <a:spcAft>
              <a:spcPct val="35000"/>
            </a:spcAft>
          </a:pPr>
          <a:r>
            <a:rPr lang="en-US" sz="900" b="1" kern="1200" dirty="0" smtClean="0">
              <a:latin typeface="Century Gothic" pitchFamily="34" charset="0"/>
              <a:cs typeface="Arial" charset="0"/>
            </a:rPr>
            <a:t>Scalability</a:t>
          </a:r>
          <a:br>
            <a:rPr lang="en-US" sz="900" b="1" kern="1200" dirty="0" smtClean="0">
              <a:latin typeface="Century Gothic" pitchFamily="34" charset="0"/>
              <a:cs typeface="Arial" charset="0"/>
            </a:rPr>
          </a:br>
          <a:r>
            <a:rPr lang="en-US" sz="900" kern="1200" dirty="0" smtClean="0">
              <a:latin typeface="Century Gothic" pitchFamily="34" charset="0"/>
              <a:cs typeface="Arial" charset="0"/>
            </a:rPr>
            <a:t>Perform massive volumes of transaction processing with high efficiency and linear scalability. Get qualities of service such as transactional integrity, high availability, and predictable response times. Scalability solutions include powerful caches, in-memory database processing space to manage application state, and more.</a:t>
          </a:r>
          <a:endParaRPr lang="en-US" sz="900" kern="1200" dirty="0">
            <a:latin typeface="Century Gothic" pitchFamily="34" charset="0"/>
          </a:endParaRPr>
        </a:p>
      </dsp:txBody>
      <dsp:txXfrm>
        <a:off x="2483132" y="2484486"/>
        <a:ext cx="3495279" cy="892787"/>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787AEE-DE64-4858-9D9B-C617BFE29B82}">
      <dsp:nvSpPr>
        <dsp:cNvPr id="0" name=""/>
        <dsp:cNvSpPr/>
      </dsp:nvSpPr>
      <dsp:spPr>
        <a:xfrm>
          <a:off x="76199" y="95"/>
          <a:ext cx="5943600" cy="1045368"/>
        </a:xfrm>
        <a:prstGeom prst="chevron">
          <a:avLst/>
        </a:prstGeom>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atMod val="105000"/>
            </a:schemeClr>
          </a:solidFill>
          <a:prstDash val="solid"/>
        </a:ln>
        <a:effectLst>
          <a:outerShdw blurRad="40000" dist="20000" dir="5400000" rotWithShape="0">
            <a:srgbClr val="000000">
              <a:alpha val="38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91440" tIns="6350" rIns="0" bIns="6350" numCol="1" spcCol="1270" anchor="ctr" anchorCtr="0">
          <a:noAutofit/>
        </a:bodyPr>
        <a:lstStyle/>
        <a:p>
          <a:pPr lvl="0" algn="l" defTabSz="444500">
            <a:lnSpc>
              <a:spcPct val="100000"/>
            </a:lnSpc>
            <a:spcBef>
              <a:spcPct val="0"/>
            </a:spcBef>
            <a:spcAft>
              <a:spcPct val="35000"/>
            </a:spcAft>
          </a:pPr>
          <a:r>
            <a:rPr lang="en-US" sz="1000" b="1" u="none" kern="1200" dirty="0" smtClean="0">
              <a:solidFill>
                <a:schemeClr val="tx1"/>
              </a:solidFill>
              <a:latin typeface="Century Gothic" pitchFamily="34" charset="0"/>
              <a:cs typeface="Arial" charset="0"/>
            </a:rPr>
            <a:t>Smooth Project Execution (Methodology and Governance)</a:t>
          </a:r>
        </a:p>
        <a:p>
          <a:pPr lvl="0" algn="l" defTabSz="444500">
            <a:lnSpc>
              <a:spcPct val="100000"/>
            </a:lnSpc>
            <a:spcBef>
              <a:spcPct val="0"/>
            </a:spcBef>
            <a:spcAft>
              <a:spcPct val="35000"/>
            </a:spcAft>
          </a:pPr>
          <a:r>
            <a:rPr lang="en-US" sz="1000" b="0" kern="1200" dirty="0" smtClean="0">
              <a:solidFill>
                <a:schemeClr val="tx1"/>
              </a:solidFill>
              <a:latin typeface="Century Gothic" pitchFamily="34" charset="0"/>
              <a:cs typeface="Arial" charset="0"/>
            </a:rPr>
            <a:t>Our solution - The right </a:t>
          </a:r>
          <a:r>
            <a:rPr lang="en-US" sz="1000" b="1" kern="1200" dirty="0" smtClean="0">
              <a:solidFill>
                <a:schemeClr val="tx1"/>
              </a:solidFill>
              <a:latin typeface="Century Gothic" pitchFamily="34" charset="0"/>
              <a:cs typeface="Arial" charset="0"/>
            </a:rPr>
            <a:t>skills</a:t>
          </a:r>
          <a:r>
            <a:rPr lang="en-US" sz="1000" b="0" kern="1200" dirty="0" smtClean="0">
              <a:solidFill>
                <a:schemeClr val="tx1"/>
              </a:solidFill>
              <a:latin typeface="Century Gothic" pitchFamily="34" charset="0"/>
              <a:cs typeface="Arial" charset="0"/>
            </a:rPr>
            <a:t>, </a:t>
          </a:r>
          <a:r>
            <a:rPr lang="en-US" sz="1000" b="1" kern="1200" dirty="0" smtClean="0">
              <a:solidFill>
                <a:schemeClr val="tx1"/>
              </a:solidFill>
              <a:latin typeface="Century Gothic" pitchFamily="34" charset="0"/>
              <a:cs typeface="Arial" charset="0"/>
            </a:rPr>
            <a:t>tooling</a:t>
          </a:r>
          <a:r>
            <a:rPr lang="en-US" sz="1000" kern="1200" dirty="0" smtClean="0">
              <a:solidFill>
                <a:schemeClr val="tx1"/>
              </a:solidFill>
              <a:latin typeface="Century Gothic" pitchFamily="34" charset="0"/>
              <a:cs typeface="Arial" charset="0"/>
            </a:rPr>
            <a:t> and </a:t>
          </a:r>
          <a:r>
            <a:rPr lang="en-US" sz="1000" b="1" kern="1200" dirty="0" smtClean="0">
              <a:solidFill>
                <a:schemeClr val="tx1"/>
              </a:solidFill>
              <a:latin typeface="Century Gothic" pitchFamily="34" charset="0"/>
              <a:cs typeface="Arial" charset="0"/>
            </a:rPr>
            <a:t>process</a:t>
          </a:r>
          <a:r>
            <a:rPr lang="en-US" sz="1000" kern="1200" dirty="0" smtClean="0">
              <a:solidFill>
                <a:schemeClr val="tx1"/>
              </a:solidFill>
              <a:latin typeface="Century Gothic" pitchFamily="34" charset="0"/>
              <a:cs typeface="Arial" charset="0"/>
            </a:rPr>
            <a:t> combination, optimized across the entire </a:t>
          </a:r>
          <a:r>
            <a:rPr lang="en-US" sz="1000" b="1" kern="1200" dirty="0" smtClean="0">
              <a:solidFill>
                <a:schemeClr val="tx1"/>
              </a:solidFill>
              <a:latin typeface="Century Gothic" pitchFamily="34" charset="0"/>
              <a:cs typeface="Arial" charset="0"/>
            </a:rPr>
            <a:t>project lifecycle </a:t>
          </a:r>
          <a:r>
            <a:rPr lang="en-US" sz="1000" kern="1200" dirty="0" smtClean="0">
              <a:solidFill>
                <a:schemeClr val="tx1"/>
              </a:solidFill>
              <a:latin typeface="Century Gothic" pitchFamily="34" charset="0"/>
              <a:cs typeface="Arial" charset="0"/>
            </a:rPr>
            <a:t>to deliver </a:t>
          </a:r>
          <a:r>
            <a:rPr lang="en-US" sz="1000" b="1" kern="1200" dirty="0" smtClean="0">
              <a:solidFill>
                <a:schemeClr val="tx1"/>
              </a:solidFill>
              <a:latin typeface="Century Gothic" pitchFamily="34" charset="0"/>
              <a:cs typeface="Arial" charset="0"/>
            </a:rPr>
            <a:t>quality</a:t>
          </a:r>
          <a:r>
            <a:rPr lang="en-US" sz="1000" kern="1200" dirty="0" smtClean="0">
              <a:solidFill>
                <a:schemeClr val="tx1"/>
              </a:solidFill>
              <a:latin typeface="Century Gothic" pitchFamily="34" charset="0"/>
              <a:cs typeface="Arial" charset="0"/>
            </a:rPr>
            <a:t> with </a:t>
          </a:r>
          <a:r>
            <a:rPr lang="en-US" sz="1000" b="1" kern="1200" dirty="0" smtClean="0">
              <a:solidFill>
                <a:schemeClr val="tx1"/>
              </a:solidFill>
              <a:latin typeface="Century Gothic" pitchFamily="34" charset="0"/>
              <a:cs typeface="Arial" charset="0"/>
            </a:rPr>
            <a:t>efficiency</a:t>
          </a:r>
          <a:r>
            <a:rPr lang="en-US" sz="1000" kern="1200" dirty="0" smtClean="0">
              <a:solidFill>
                <a:schemeClr val="tx1"/>
              </a:solidFill>
              <a:latin typeface="Century Gothic" pitchFamily="34" charset="0"/>
              <a:cs typeface="Arial" charset="0"/>
            </a:rPr>
            <a:t>. Ranging from design and construction to requirements and analysis to software configuration and release management.</a:t>
          </a:r>
          <a:endParaRPr lang="en-US" sz="1000" kern="1200" dirty="0">
            <a:solidFill>
              <a:schemeClr val="tx1"/>
            </a:solidFill>
            <a:latin typeface="Century Gothic" pitchFamily="34" charset="0"/>
          </a:endParaRPr>
        </a:p>
      </dsp:txBody>
      <dsp:txXfrm>
        <a:off x="598883" y="95"/>
        <a:ext cx="4898232" cy="1045368"/>
      </dsp:txXfrm>
    </dsp:sp>
    <dsp:sp modelId="{C9742A80-C8AC-422A-B3F7-EE5ADE709DBD}">
      <dsp:nvSpPr>
        <dsp:cNvPr id="0" name=""/>
        <dsp:cNvSpPr/>
      </dsp:nvSpPr>
      <dsp:spPr>
        <a:xfrm>
          <a:off x="76199" y="1191815"/>
          <a:ext cx="5943600" cy="1045368"/>
        </a:xfrm>
        <a:prstGeom prst="chevron">
          <a:avLst/>
        </a:prstGeom>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atMod val="105000"/>
            </a:schemeClr>
          </a:solidFill>
          <a:prstDash val="solid"/>
        </a:ln>
        <a:effectLst>
          <a:outerShdw blurRad="40000" dist="20000" dir="5400000" rotWithShape="0">
            <a:srgbClr val="000000">
              <a:alpha val="38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91440" tIns="6350" rIns="0" bIns="6350" numCol="1" spcCol="1270" anchor="ctr" anchorCtr="0">
          <a:noAutofit/>
        </a:bodyPr>
        <a:lstStyle/>
        <a:p>
          <a:pPr lvl="0" algn="l" defTabSz="444500">
            <a:lnSpc>
              <a:spcPct val="100000"/>
            </a:lnSpc>
            <a:spcBef>
              <a:spcPct val="0"/>
            </a:spcBef>
            <a:spcAft>
              <a:spcPct val="35000"/>
            </a:spcAft>
          </a:pPr>
          <a:r>
            <a:rPr lang="en-US" sz="1000" b="1" u="none" kern="1200" dirty="0" smtClean="0">
              <a:solidFill>
                <a:schemeClr val="tx1"/>
              </a:solidFill>
              <a:latin typeface="Century Gothic" pitchFamily="34" charset="0"/>
              <a:cs typeface="Arial" charset="0"/>
            </a:rPr>
            <a:t>Streamlined Delivery from Dev to Ops (Prolifics Build Conductor)</a:t>
          </a:r>
        </a:p>
        <a:p>
          <a:pPr lvl="0" algn="l" defTabSz="444500">
            <a:lnSpc>
              <a:spcPct val="100000"/>
            </a:lnSpc>
            <a:spcBef>
              <a:spcPct val="0"/>
            </a:spcBef>
            <a:spcAft>
              <a:spcPct val="35000"/>
            </a:spcAft>
          </a:pPr>
          <a:r>
            <a:rPr lang="en-US" sz="1000" kern="1200" dirty="0" smtClean="0">
              <a:solidFill>
                <a:schemeClr val="tx1"/>
              </a:solidFill>
              <a:latin typeface="Century Gothic" pitchFamily="34" charset="0"/>
              <a:cs typeface="Arial" charset="0"/>
            </a:rPr>
            <a:t>Achieve </a:t>
          </a:r>
          <a:r>
            <a:rPr lang="en-US" sz="1000" b="1" kern="1200" dirty="0" smtClean="0">
              <a:solidFill>
                <a:schemeClr val="tx1"/>
              </a:solidFill>
              <a:latin typeface="Century Gothic" pitchFamily="34" charset="0"/>
              <a:cs typeface="Arial" charset="0"/>
            </a:rPr>
            <a:t>continuous application delivery </a:t>
          </a:r>
          <a:r>
            <a:rPr lang="en-US" sz="1000" kern="1200" dirty="0" smtClean="0">
              <a:solidFill>
                <a:schemeClr val="tx1"/>
              </a:solidFill>
              <a:latin typeface="Century Gothic" pitchFamily="34" charset="0"/>
              <a:cs typeface="Arial" charset="0"/>
            </a:rPr>
            <a:t>of IBM WebSphere applications without the frictions of your current release process. Allows build engineers to </a:t>
          </a:r>
          <a:r>
            <a:rPr lang="en-US" sz="1000" b="1" kern="1200" dirty="0" smtClean="0">
              <a:solidFill>
                <a:schemeClr val="tx1"/>
              </a:solidFill>
              <a:latin typeface="Century Gothic" pitchFamily="34" charset="0"/>
              <a:cs typeface="Arial" charset="0"/>
            </a:rPr>
            <a:t>automate</a:t>
          </a:r>
          <a:r>
            <a:rPr lang="en-US" sz="1000" kern="1200" dirty="0" smtClean="0">
              <a:solidFill>
                <a:schemeClr val="tx1"/>
              </a:solidFill>
              <a:latin typeface="Century Gothic" pitchFamily="34" charset="0"/>
              <a:cs typeface="Arial" charset="0"/>
            </a:rPr>
            <a:t> </a:t>
          </a:r>
          <a:r>
            <a:rPr lang="en-US" sz="1000" b="1" kern="1200" dirty="0" smtClean="0">
              <a:solidFill>
                <a:schemeClr val="tx1"/>
              </a:solidFill>
              <a:latin typeface="Century Gothic" pitchFamily="34" charset="0"/>
              <a:cs typeface="Arial" charset="0"/>
            </a:rPr>
            <a:t>application assembly </a:t>
          </a:r>
          <a:r>
            <a:rPr lang="en-US" sz="1000" kern="1200" dirty="0" smtClean="0">
              <a:solidFill>
                <a:schemeClr val="tx1"/>
              </a:solidFill>
              <a:latin typeface="Century Gothic" pitchFamily="34" charset="0"/>
              <a:cs typeface="Arial" charset="0"/>
            </a:rPr>
            <a:t>and </a:t>
          </a:r>
          <a:r>
            <a:rPr lang="en-US" sz="1000" b="1" kern="1200" dirty="0" smtClean="0">
              <a:solidFill>
                <a:schemeClr val="tx1"/>
              </a:solidFill>
              <a:latin typeface="Century Gothic" pitchFamily="34" charset="0"/>
              <a:cs typeface="Arial" charset="0"/>
            </a:rPr>
            <a:t>deployment</a:t>
          </a:r>
          <a:r>
            <a:rPr lang="en-US" sz="1000" kern="1200" dirty="0" smtClean="0">
              <a:solidFill>
                <a:schemeClr val="tx1"/>
              </a:solidFill>
              <a:latin typeface="Century Gothic" pitchFamily="34" charset="0"/>
              <a:cs typeface="Arial" charset="0"/>
            </a:rPr>
            <a:t> with minimal effort: developers get their changes integrated sooner; testers get more regular releases to test; fixes are delivered quicker; and PM’s see improved velocity. </a:t>
          </a:r>
          <a:endParaRPr lang="en-US" sz="900" kern="1200" dirty="0">
            <a:solidFill>
              <a:schemeClr val="tx1"/>
            </a:solidFill>
            <a:latin typeface="Century Gothic" pitchFamily="34" charset="0"/>
          </a:endParaRPr>
        </a:p>
      </dsp:txBody>
      <dsp:txXfrm>
        <a:off x="598883" y="1191815"/>
        <a:ext cx="4898232" cy="1045368"/>
      </dsp:txXfrm>
    </dsp:sp>
    <dsp:sp modelId="{BC2053C8-F02D-47A8-AB8E-826D8C18016A}">
      <dsp:nvSpPr>
        <dsp:cNvPr id="0" name=""/>
        <dsp:cNvSpPr/>
      </dsp:nvSpPr>
      <dsp:spPr>
        <a:xfrm>
          <a:off x="76199" y="2383535"/>
          <a:ext cx="5943600" cy="1045368"/>
        </a:xfrm>
        <a:prstGeom prst="chevron">
          <a:avLst/>
        </a:prstGeom>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atMod val="105000"/>
            </a:schemeClr>
          </a:solidFill>
          <a:prstDash val="solid"/>
        </a:ln>
        <a:effectLst>
          <a:outerShdw blurRad="40000" dist="20000" dir="5400000" rotWithShape="0">
            <a:srgbClr val="000000">
              <a:alpha val="38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91440" tIns="6350" rIns="0" bIns="6350" numCol="1" spcCol="1270" anchor="ctr" anchorCtr="0">
          <a:noAutofit/>
        </a:bodyPr>
        <a:lstStyle/>
        <a:p>
          <a:pPr lvl="0" algn="l" defTabSz="444500">
            <a:lnSpc>
              <a:spcPct val="100000"/>
            </a:lnSpc>
            <a:spcBef>
              <a:spcPct val="0"/>
            </a:spcBef>
            <a:spcAft>
              <a:spcPct val="35000"/>
            </a:spcAft>
          </a:pPr>
          <a:r>
            <a:rPr lang="en-US" sz="1000" b="1" u="none" kern="1200" dirty="0" smtClean="0">
              <a:solidFill>
                <a:schemeClr val="tx1"/>
              </a:solidFill>
              <a:latin typeface="Century Gothic" pitchFamily="34" charset="0"/>
              <a:cs typeface="Arial" charset="0"/>
            </a:rPr>
            <a:t>Scale the Benefits of Your Agile Teams</a:t>
          </a:r>
        </a:p>
        <a:p>
          <a:pPr lvl="0" algn="l" defTabSz="444500">
            <a:lnSpc>
              <a:spcPct val="100000"/>
            </a:lnSpc>
            <a:spcBef>
              <a:spcPct val="0"/>
            </a:spcBef>
            <a:spcAft>
              <a:spcPct val="35000"/>
            </a:spcAft>
          </a:pPr>
          <a:r>
            <a:rPr lang="en-US" sz="1000" b="0" kern="1200" dirty="0" smtClean="0">
              <a:solidFill>
                <a:schemeClr val="tx1"/>
              </a:solidFill>
              <a:latin typeface="Century Gothic" pitchFamily="34" charset="0"/>
              <a:cs typeface="Arial" charset="0"/>
            </a:rPr>
            <a:t>Allow us to help you </a:t>
          </a:r>
          <a:r>
            <a:rPr lang="en-US" sz="1000" b="1" kern="1200" dirty="0" smtClean="0">
              <a:solidFill>
                <a:schemeClr val="tx1"/>
              </a:solidFill>
              <a:latin typeface="Century Gothic" pitchFamily="34" charset="0"/>
              <a:cs typeface="Arial" charset="0"/>
            </a:rPr>
            <a:t>scale</a:t>
          </a:r>
          <a:r>
            <a:rPr lang="en-US" sz="1000" b="0" kern="1200" dirty="0" smtClean="0">
              <a:solidFill>
                <a:schemeClr val="tx1"/>
              </a:solidFill>
              <a:latin typeface="Century Gothic" pitchFamily="34" charset="0"/>
              <a:cs typeface="Arial" charset="0"/>
            </a:rPr>
            <a:t> the </a:t>
          </a:r>
          <a:r>
            <a:rPr lang="en-US" sz="1000" b="1" kern="1200" dirty="0" smtClean="0">
              <a:solidFill>
                <a:schemeClr val="tx1"/>
              </a:solidFill>
              <a:latin typeface="Century Gothic" pitchFamily="34" charset="0"/>
              <a:cs typeface="Arial" charset="0"/>
            </a:rPr>
            <a:t>efficiencies</a:t>
          </a:r>
          <a:r>
            <a:rPr lang="en-US" sz="1000" b="0" kern="1200" dirty="0" smtClean="0">
              <a:solidFill>
                <a:schemeClr val="tx1"/>
              </a:solidFill>
              <a:latin typeface="Century Gothic" pitchFamily="34" charset="0"/>
              <a:cs typeface="Arial" charset="0"/>
            </a:rPr>
            <a:t> of your agile approach up to larger challenges: multiple projects streams; deliveries across multiple technology platforms; mixtures of onshore and offshore teams. Make use of the </a:t>
          </a:r>
          <a:r>
            <a:rPr lang="en-US" sz="1000" kern="1200" dirty="0" smtClean="0">
              <a:solidFill>
                <a:schemeClr val="tx1"/>
              </a:solidFill>
              <a:latin typeface="Century Gothic" pitchFamily="34" charset="0"/>
              <a:cs typeface="Arial" charset="0"/>
            </a:rPr>
            <a:t>winning methods that Prolifics uses to run successful software development projects.</a:t>
          </a:r>
          <a:endParaRPr lang="en-US" sz="1000" kern="1200" dirty="0">
            <a:solidFill>
              <a:schemeClr val="tx1"/>
            </a:solidFill>
            <a:latin typeface="Century Gothic" pitchFamily="34" charset="0"/>
          </a:endParaRPr>
        </a:p>
      </dsp:txBody>
      <dsp:txXfrm>
        <a:off x="598883" y="2383535"/>
        <a:ext cx="4898232" cy="104536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263E84-3C8D-429A-927D-B94DE32BA5AC}">
      <dsp:nvSpPr>
        <dsp:cNvPr id="0" name=""/>
        <dsp:cNvSpPr/>
      </dsp:nvSpPr>
      <dsp:spPr>
        <a:xfrm>
          <a:off x="902" y="244558"/>
          <a:ext cx="3518854" cy="1455454"/>
        </a:xfrm>
        <a:prstGeom prst="rect">
          <a:avLst/>
        </a:prstGeom>
        <a:solidFill>
          <a:schemeClr val="bg1"/>
        </a:solidFill>
        <a:ln w="9525" cap="flat" cmpd="sng" algn="ctr">
          <a:solidFill>
            <a:schemeClr val="accent6">
              <a:shade val="95000"/>
              <a:satMod val="105000"/>
            </a:schemeClr>
          </a:solidFill>
          <a:prstDash val="solid"/>
        </a:ln>
        <a:effectLst>
          <a:outerShdw blurRad="40000" dist="20000" dir="5400000" rotWithShape="0">
            <a:srgbClr val="000000">
              <a:alpha val="38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182880" tIns="182880" rIns="91440" bIns="38100" numCol="1" spcCol="1270" anchor="t" anchorCtr="0">
          <a:noAutofit/>
        </a:bodyPr>
        <a:lstStyle/>
        <a:p>
          <a:pPr lvl="0" algn="l" defTabSz="444500">
            <a:lnSpc>
              <a:spcPct val="90000"/>
            </a:lnSpc>
            <a:spcBef>
              <a:spcPct val="0"/>
            </a:spcBef>
            <a:spcAft>
              <a:spcPct val="35000"/>
            </a:spcAft>
          </a:pPr>
          <a:r>
            <a:rPr lang="en-US" sz="1000" b="1" kern="1200" dirty="0" smtClean="0">
              <a:latin typeface="Century Gothic" pitchFamily="34" charset="0"/>
              <a:cs typeface="Arial" charset="0"/>
            </a:rPr>
            <a:t>Test Advisory</a:t>
          </a:r>
          <a:r>
            <a:rPr lang="en-US" sz="900" b="1" kern="1200" dirty="0" smtClean="0">
              <a:latin typeface="Century Gothic" pitchFamily="34" charset="0"/>
              <a:cs typeface="Arial" charset="0"/>
            </a:rPr>
            <a:t/>
          </a:r>
          <a:br>
            <a:rPr lang="en-US" sz="900" b="1" kern="1200" dirty="0" smtClean="0">
              <a:latin typeface="Century Gothic" pitchFamily="34" charset="0"/>
              <a:cs typeface="Arial" charset="0"/>
            </a:rPr>
          </a:br>
          <a:r>
            <a:rPr lang="en-US" sz="900" kern="1200" dirty="0" smtClean="0">
              <a:latin typeface="Century Gothic" pitchFamily="34" charset="0"/>
              <a:cs typeface="Arial" charset="0"/>
            </a:rPr>
            <a:t>Helping clients identify transformation initiatives to improve organizational test processes and provide a clear vision of an organization’s testing maturity against industry best practices as well as a detailed roadmap for implementing the recommended transformation initiatives.</a:t>
          </a:r>
          <a:endParaRPr lang="en-US" sz="900" kern="1200" dirty="0">
            <a:latin typeface="Century Gothic" pitchFamily="34" charset="0"/>
          </a:endParaRPr>
        </a:p>
      </dsp:txBody>
      <dsp:txXfrm>
        <a:off x="902" y="244558"/>
        <a:ext cx="3518854" cy="1455454"/>
      </dsp:txXfrm>
    </dsp:sp>
    <dsp:sp modelId="{116E7C7A-9E4B-4CF1-9BF8-3FFA6E8B815F}">
      <dsp:nvSpPr>
        <dsp:cNvPr id="0" name=""/>
        <dsp:cNvSpPr/>
      </dsp:nvSpPr>
      <dsp:spPr>
        <a:xfrm>
          <a:off x="3871642" y="244558"/>
          <a:ext cx="3518854" cy="1455454"/>
        </a:xfrm>
        <a:prstGeom prst="rect">
          <a:avLst/>
        </a:prstGeom>
        <a:solidFill>
          <a:schemeClr val="bg1"/>
        </a:solidFill>
        <a:ln w="9525" cap="flat" cmpd="sng" algn="ctr">
          <a:solidFill>
            <a:schemeClr val="accent6">
              <a:shade val="95000"/>
              <a:satMod val="105000"/>
            </a:schemeClr>
          </a:solidFill>
          <a:prstDash val="solid"/>
        </a:ln>
        <a:effectLst>
          <a:outerShdw blurRad="40000" dist="20000" dir="5400000" rotWithShape="0">
            <a:srgbClr val="000000">
              <a:alpha val="38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182880" tIns="182880" rIns="91440" bIns="38100" numCol="1" spcCol="1270" anchor="t" anchorCtr="0">
          <a:noAutofit/>
        </a:bodyPr>
        <a:lstStyle/>
        <a:p>
          <a:pPr lvl="0" algn="l" defTabSz="444500">
            <a:lnSpc>
              <a:spcPct val="90000"/>
            </a:lnSpc>
            <a:spcBef>
              <a:spcPct val="0"/>
            </a:spcBef>
            <a:spcAft>
              <a:spcPct val="35000"/>
            </a:spcAft>
          </a:pPr>
          <a:r>
            <a:rPr lang="en-US" sz="1000" b="1" kern="1200" dirty="0" smtClean="0">
              <a:latin typeface="Century Gothic" pitchFamily="34" charset="0"/>
              <a:cs typeface="Arial" charset="0"/>
            </a:rPr>
            <a:t>Application Lifecycle Testing</a:t>
          </a:r>
          <a:r>
            <a:rPr lang="en-US" sz="900" b="1" kern="1200" dirty="0" smtClean="0">
              <a:latin typeface="Century Gothic" pitchFamily="34" charset="0"/>
              <a:cs typeface="Arial" charset="0"/>
            </a:rPr>
            <a:t/>
          </a:r>
          <a:br>
            <a:rPr lang="en-US" sz="900" b="1" kern="1200" dirty="0" smtClean="0">
              <a:latin typeface="Century Gothic" pitchFamily="34" charset="0"/>
              <a:cs typeface="Arial" charset="0"/>
            </a:rPr>
          </a:br>
          <a:r>
            <a:rPr lang="en-US" sz="900" kern="1200" dirty="0" smtClean="0">
              <a:latin typeface="Century Gothic" pitchFamily="34" charset="0"/>
              <a:cs typeface="Arial" charset="0"/>
            </a:rPr>
            <a:t>Helps to improve efficiency and productivity while reducing test cycles and cost. Services span the entire application development lifecycle, from business requirements to production, including the development and management of the test environment and test data. Through Functional, Regression and User Acceptance Testing, improve efficiency and productivity while reducing test cycles and cost.</a:t>
          </a:r>
          <a:endParaRPr lang="en-US" sz="900" kern="1200" dirty="0">
            <a:latin typeface="Century Gothic" pitchFamily="34" charset="0"/>
          </a:endParaRPr>
        </a:p>
      </dsp:txBody>
      <dsp:txXfrm>
        <a:off x="3871642" y="244558"/>
        <a:ext cx="3518854" cy="1455454"/>
      </dsp:txXfrm>
    </dsp:sp>
    <dsp:sp modelId="{4A1D47F9-6E9C-4BD5-8E4D-7F5354508CAC}">
      <dsp:nvSpPr>
        <dsp:cNvPr id="0" name=""/>
        <dsp:cNvSpPr/>
      </dsp:nvSpPr>
      <dsp:spPr>
        <a:xfrm>
          <a:off x="1936272" y="2051898"/>
          <a:ext cx="3518854" cy="1361142"/>
        </a:xfrm>
        <a:prstGeom prst="rect">
          <a:avLst/>
        </a:prstGeom>
        <a:solidFill>
          <a:schemeClr val="bg1"/>
        </a:solidFill>
        <a:ln w="9525" cap="flat" cmpd="sng" algn="ctr">
          <a:solidFill>
            <a:schemeClr val="accent6">
              <a:shade val="95000"/>
              <a:satMod val="105000"/>
            </a:schemeClr>
          </a:solidFill>
          <a:prstDash val="solid"/>
        </a:ln>
        <a:effectLst>
          <a:outerShdw blurRad="40000" dist="20000" dir="5400000" rotWithShape="0">
            <a:srgbClr val="000000">
              <a:alpha val="38000"/>
            </a:srgbClr>
          </a:outerShdw>
        </a:effectLst>
      </dsp:spPr>
      <dsp:style>
        <a:lnRef idx="1">
          <a:schemeClr val="accent6"/>
        </a:lnRef>
        <a:fillRef idx="2">
          <a:schemeClr val="accent6"/>
        </a:fillRef>
        <a:effectRef idx="1">
          <a:schemeClr val="accent6"/>
        </a:effectRef>
        <a:fontRef idx="minor">
          <a:schemeClr val="dk1"/>
        </a:fontRef>
      </dsp:style>
      <dsp:txBody>
        <a:bodyPr spcFirstLastPara="0" vert="horz" wrap="square" lIns="182880" tIns="182880" rIns="91440" bIns="38100" numCol="1" spcCol="1270" anchor="t" anchorCtr="0">
          <a:noAutofit/>
        </a:bodyPr>
        <a:lstStyle/>
        <a:p>
          <a:pPr lvl="0" algn="l" defTabSz="444500">
            <a:lnSpc>
              <a:spcPct val="90000"/>
            </a:lnSpc>
            <a:spcBef>
              <a:spcPct val="0"/>
            </a:spcBef>
            <a:spcAft>
              <a:spcPct val="35000"/>
            </a:spcAft>
          </a:pPr>
          <a:r>
            <a:rPr lang="en-US" sz="1000" b="1" kern="1200" dirty="0" smtClean="0">
              <a:latin typeface="Century Gothic" pitchFamily="34" charset="0"/>
              <a:cs typeface="Arial" charset="0"/>
            </a:rPr>
            <a:t>Test Automation</a:t>
          </a:r>
          <a:r>
            <a:rPr lang="en-US" sz="900" b="1" kern="1200" dirty="0" smtClean="0">
              <a:latin typeface="Century Gothic" pitchFamily="34" charset="0"/>
              <a:cs typeface="Arial" charset="0"/>
            </a:rPr>
            <a:t/>
          </a:r>
          <a:br>
            <a:rPr lang="en-US" sz="900" b="1" kern="1200" dirty="0" smtClean="0">
              <a:latin typeface="Century Gothic" pitchFamily="34" charset="0"/>
              <a:cs typeface="Arial" charset="0"/>
            </a:rPr>
          </a:br>
          <a:r>
            <a:rPr lang="en-US" sz="900" kern="1200" dirty="0" smtClean="0">
              <a:latin typeface="Century Gothic" pitchFamily="34" charset="0"/>
              <a:cs typeface="Arial" charset="0"/>
            </a:rPr>
            <a:t>Significantly reduce the manual, repetitive and labor‐intensive effort associated with application feature and regression testing, utilizing scripting tools such as IBM Rational Functional Tester and HP </a:t>
          </a:r>
          <a:r>
            <a:rPr lang="en-US" sz="900" kern="1200" dirty="0" err="1" smtClean="0">
              <a:latin typeface="Century Gothic" pitchFamily="34" charset="0"/>
              <a:cs typeface="Arial" charset="0"/>
            </a:rPr>
            <a:t>QuickTest</a:t>
          </a:r>
          <a:r>
            <a:rPr lang="en-US" sz="900" kern="1200" dirty="0" smtClean="0">
              <a:latin typeface="Century Gothic" pitchFamily="34" charset="0"/>
              <a:cs typeface="Arial" charset="0"/>
            </a:rPr>
            <a:t> Professional. Services and accelerators encompass test data extraction and creation, test execution, validation and reporting. </a:t>
          </a:r>
          <a:endParaRPr lang="en-US" sz="900" kern="1200" dirty="0">
            <a:latin typeface="Century Gothic" pitchFamily="34" charset="0"/>
          </a:endParaRPr>
        </a:p>
      </dsp:txBody>
      <dsp:txXfrm>
        <a:off x="1936272" y="2051898"/>
        <a:ext cx="3518854" cy="1361142"/>
      </dsp:txXfrm>
    </dsp:sp>
  </dsp:spTree>
</dsp:drawing>
</file>

<file path=ppt/diagrams/layout1.xml><?xml version="1.0" encoding="utf-8"?>
<dgm:layoutDef xmlns:dgm="http://schemas.openxmlformats.org/drawingml/2006/diagram" xmlns:a="http://schemas.openxmlformats.org/drawingml/2006/main" uniqueId="urn:microsoft.com/office/officeart/2005/8/layout/matrix3">
  <dgm:title val=""/>
  <dgm:desc val=""/>
  <dgm:catLst>
    <dgm:cat type="matrix" pri="1000"/>
    <dgm:cat type="convert" pri="18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0" destOrd="0"/>
        <dgm:cxn modelId="8" srcId="0" destId="4" srcOrd="1" destOrd="0"/>
      </dgm:cxnLst>
      <dgm:bg/>
      <dgm:whole/>
    </dgm:dataModel>
  </dgm:sampData>
  <dgm:styleData useDef="1">
    <dgm:dataModel>
      <dgm:ptLst/>
      <dgm:bg/>
      <dgm:whole/>
    </dgm:dataModel>
  </dgm:styleData>
  <dgm:clrData useDef="1">
    <dgm:dataModel>
      <dgm:ptLst/>
      <dgm:bg/>
      <dgm:whole/>
    </dgm:dataModel>
  </dgm:clrData>
  <dgm:layoutNode name="matrix">
    <dgm:varLst>
      <dgm:chMax val="1"/>
      <dgm:dir/>
      <dgm:resizeHandles val="exact"/>
    </dgm:varLst>
    <dgm:alg type="composite">
      <dgm:param type="ar" val="1"/>
    </dgm:alg>
    <dgm:shape xmlns:r="http://schemas.openxmlformats.org/officeDocument/2006/relationships" r:blip="">
      <dgm:adjLst/>
    </dgm:shape>
    <dgm:presOf/>
    <dgm:choose name="Name0">
      <dgm:if name="Name1" func="var" arg="dir" op="equ" val="norm">
        <dgm:constrLst>
          <dgm:constr type="w" for="ch" forName="diamond" refType="w"/>
          <dgm:constr type="h" for="ch" forName="diamond" refType="h"/>
          <dgm:constr type="w" for="ch" forName="quad1" refType="w" fact="0.39"/>
          <dgm:constr type="h" for="ch" forName="quad1" refType="h" fact="0.39"/>
          <dgm:constr type="ctrX" for="ch" forName="quad1" refType="w" fact="0.29"/>
          <dgm:constr type="ctrY" for="ch" forName="quad1" refType="h" fact="0.29"/>
          <dgm:constr type="w" for="ch" forName="quad2" refType="w" fact="0.39"/>
          <dgm:constr type="h" for="ch" forName="quad2" refType="h" fact="0.39"/>
          <dgm:constr type="ctrX" for="ch" forName="quad2" refType="w" fact="0.71"/>
          <dgm:constr type="ctrY" for="ch" forName="quad2" refType="h" fact="0.29"/>
          <dgm:constr type="w" for="ch" forName="quad3" refType="w" fact="0.39"/>
          <dgm:constr type="h" for="ch" forName="quad3" refType="h" fact="0.39"/>
          <dgm:constr type="ctrX" for="ch" forName="quad3" refType="w" fact="0.29"/>
          <dgm:constr type="ctrY" for="ch" forName="quad3" refType="h" fact="0.71"/>
          <dgm:constr type="w" for="ch" forName="quad4" refType="w" fact="0.39"/>
          <dgm:constr type="h" for="ch" forName="quad4" refType="h" fact="0.39"/>
          <dgm:constr type="ctrX" for="ch" forName="quad4" refType="w" fact="0.71"/>
          <dgm:constr type="ctrY" for="ch" forName="quad4" refType="h" fact="0.71"/>
          <dgm:constr type="primFontSz" for="des" ptType="node" op="equ" val="65"/>
        </dgm:constrLst>
      </dgm:if>
      <dgm:else name="Name2">
        <dgm:constrLst>
          <dgm:constr type="w" for="ch" forName="diamond" refType="w"/>
          <dgm:constr type="h" for="ch" forName="diamond" refType="h"/>
          <dgm:constr type="w" for="ch" forName="quad1" refType="w" fact="0.39"/>
          <dgm:constr type="h" for="ch" forName="quad1" refType="h" fact="0.39"/>
          <dgm:constr type="ctrX" for="ch" forName="quad1" refType="w" fact="0.71"/>
          <dgm:constr type="ctrY" for="ch" forName="quad1" refType="h" fact="0.29"/>
          <dgm:constr type="w" for="ch" forName="quad2" refType="w" fact="0.39"/>
          <dgm:constr type="h" for="ch" forName="quad2" refType="h" fact="0.39"/>
          <dgm:constr type="ctrX" for="ch" forName="quad2" refType="w" fact="0.29"/>
          <dgm:constr type="ctrY" for="ch" forName="quad2" refType="h" fact="0.29"/>
          <dgm:constr type="w" for="ch" forName="quad3" refType="w" fact="0.39"/>
          <dgm:constr type="h" for="ch" forName="quad3" refType="h" fact="0.39"/>
          <dgm:constr type="ctrX" for="ch" forName="quad3" refType="w" fact="0.71"/>
          <dgm:constr type="ctrY" for="ch" forName="quad3" refType="h" fact="0.71"/>
          <dgm:constr type="w" for="ch" forName="quad4" refType="w" fact="0.39"/>
          <dgm:constr type="h" for="ch" forName="quad4" refType="h" fact="0.39"/>
          <dgm:constr type="ctrX" for="ch" forName="quad4" refType="w" fact="0.29"/>
          <dgm:constr type="ctrY" for="ch" forName="quad4" refType="h" fact="0.71"/>
          <dgm:constr type="primFontSz" for="des" ptType="node" op="equ" val="65"/>
        </dgm:constrLst>
      </dgm:else>
    </dgm:choose>
    <dgm:ruleLst/>
    <dgm:choose name="Name3">
      <dgm:if name="Name4" axis="ch" ptType="node" func="cnt" op="gte" val="1">
        <dgm:layoutNode name="diamond" styleLbl="bgShp">
          <dgm:alg type="sp"/>
          <dgm:shape xmlns:r="http://schemas.openxmlformats.org/officeDocument/2006/relationships" type="diamond" r:blip="">
            <dgm:adjLst/>
          </dgm:shape>
          <dgm:presOf/>
          <dgm:constrLst>
            <dgm:constr type="w" refType="h" op="equ"/>
          </dgm:constrLst>
          <dgm:ruleLst/>
        </dgm:layoutNode>
        <dgm:layoutNode name="quad1">
          <dgm:varLst>
            <dgm:chMax val="0"/>
            <dgm:chPref val="0"/>
            <dgm:bulletEnabled val="1"/>
          </dgm:varLst>
          <dgm:alg type="tx"/>
          <dgm:shape xmlns:r="http://schemas.openxmlformats.org/officeDocument/2006/relationships" type="roundRect" r:blip="">
            <dgm:adjLst/>
          </dgm:shape>
          <dgm:presOf axis="ch desOrSelf" ptType="node node" st="1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2">
          <dgm:varLst>
            <dgm:chMax val="0"/>
            <dgm:chPref val="0"/>
            <dgm:bulletEnabled val="1"/>
          </dgm:varLst>
          <dgm:alg type="tx"/>
          <dgm:shape xmlns:r="http://schemas.openxmlformats.org/officeDocument/2006/relationships" type="roundRect" r:blip="">
            <dgm:adjLst/>
          </dgm:shape>
          <dgm:presOf axis="ch desOrSelf" ptType="node node" st="2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3">
          <dgm:varLst>
            <dgm:chMax val="0"/>
            <dgm:chPref val="0"/>
            <dgm:bulletEnabled val="1"/>
          </dgm:varLst>
          <dgm:alg type="tx"/>
          <dgm:shape xmlns:r="http://schemas.openxmlformats.org/officeDocument/2006/relationships" type="roundRect" r:blip="">
            <dgm:adjLst/>
          </dgm:shape>
          <dgm:presOf axis="ch desOrSelf" ptType="node node" st="3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quad4">
          <dgm:varLst>
            <dgm:chMax val="0"/>
            <dgm:chPref val="0"/>
            <dgm:bulletEnabled val="1"/>
          </dgm:varLst>
          <dgm:alg type="tx"/>
          <dgm:shape xmlns:r="http://schemas.openxmlformats.org/officeDocument/2006/relationships" type="roundRect" r:blip="">
            <dgm:adjLst/>
          </dgm:shape>
          <dgm:presOf axis="ch desOrSelf" ptType="node node" st="4 1" cnt="1 0"/>
          <dgm:constrLst>
            <dgm:constr type="w" refType="h" op="equ"/>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hList6">
  <dgm:title val=""/>
  <dgm:desc val=""/>
  <dgm:catLst>
    <dgm:cat type="list" pri="1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ptType="node" refType="h"/>
      <dgm:constr type="w" for="ch" ptType="node" refType="w"/>
      <dgm:constr type="primFontSz" for="ch" ptType="node" op="equ"/>
      <dgm:constr type="w" for="ch" forName="sibTrans" refType="w" fact="0.075"/>
    </dgm:constrLst>
    <dgm:ruleLst/>
    <dgm:forEach name="nodesForEach" axis="ch" ptType="node">
      <dgm:layoutNode name="node">
        <dgm:varLst>
          <dgm:bulletEnabled val="1"/>
        </dgm:varLst>
        <dgm:alg type="tx"/>
        <dgm:choose name="Name4">
          <dgm:if name="Name5" func="var" arg="dir" op="equ" val="norm">
            <dgm:shape xmlns:r="http://schemas.openxmlformats.org/officeDocument/2006/relationships" rot="-90" type="flowChartManualOperation" r:blip="">
              <dgm:adjLst/>
            </dgm:shape>
          </dgm:if>
          <dgm:else name="Name6">
            <dgm:shape xmlns:r="http://schemas.openxmlformats.org/officeDocument/2006/relationships" rot="90" type="flowChartManualOperation" r:blip="">
              <dgm:adjLst/>
            </dgm:shape>
          </dgm:else>
        </dgm:choose>
        <dgm:presOf axis="desOrSelf" ptType="node"/>
        <dgm:constrLst>
          <dgm:constr type="primFontSz" val="65"/>
          <dgm:constr type="tMarg"/>
          <dgm:constr type="bMarg"/>
          <dgm:constr type="lMarg" refType="primFontSz" fact="0.5"/>
          <dgm:constr type="rMarg" refType="lMarg"/>
        </dgm:constrLst>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3#1">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Process3">
  <dgm:title val=""/>
  <dgm:desc val=""/>
  <dgm:catLst>
    <dgm:cat type="process" pri="11000"/>
    <dgm:cat type="convert" pri="1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2"/>
      </dgm:ptLst>
      <dgm:cxnLst>
        <dgm:cxn modelId="4" srcId="0" destId="1" srcOrd="0" destOrd="0"/>
        <dgm:cxn modelId="5" srcId="1" destId="2"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51" srcId="1" destId="11" srcOrd="0" destOrd="0"/>
        <dgm:cxn modelId="61" srcId="2" destId="21" srcOrd="0" destOrd="0"/>
        <dgm:cxn modelId="71" srcId="3" destId="31" srcOrd="0" destOrd="0"/>
        <dgm:cxn modelId="81" srcId="4" destId="41" srcOrd="0" destOrd="0"/>
      </dgm:cxnLst>
      <dgm:bg/>
      <dgm:whole/>
    </dgm:dataModel>
  </dgm:clrData>
  <dgm:layoutNode name="Name0">
    <dgm:varLst>
      <dgm:chPref val="3"/>
      <dgm:dir/>
      <dgm:animLvl val="lvl"/>
      <dgm:resizeHandles/>
    </dgm:varLst>
    <dgm:choose name="Name1">
      <dgm:if name="Name2" func="var" arg="dir" op="equ" val="norm">
        <dgm:alg type="lin">
          <dgm:param type="linDir" val="fromT"/>
          <dgm:param type="vertAlign" val="mid"/>
          <dgm:param type="nodeHorzAlign" val="l"/>
          <dgm:param type="nodeVertAlign" val="t"/>
          <dgm:param type="fallback" val="2D"/>
        </dgm:alg>
      </dgm:if>
      <dgm:else name="Name3">
        <dgm:alg type="lin">
          <dgm:param type="linDir" val="fromT"/>
          <dgm:param type="vertAlign" val="mid"/>
          <dgm:param type="nodeHorzAlign" val="r"/>
          <dgm:param type="nodeVertAlign" val="t"/>
          <dgm:param type="fallback" val="2D"/>
        </dgm:alg>
      </dgm:else>
    </dgm:choose>
    <dgm:shape xmlns:r="http://schemas.openxmlformats.org/officeDocument/2006/relationships" r:blip="">
      <dgm:adjLst/>
    </dgm:shape>
    <dgm:presOf/>
    <dgm:constrLst>
      <dgm:constr type="w" for="des" forName="bigChev" refType="w"/>
      <dgm:constr type="h" for="des" forName="bigChev" refType="w" refFor="des" refForName="bigChev" op="equ" fact="0.4"/>
      <dgm:constr type="w" for="des" forName="node" refType="w" refFor="des" refForName="bigChev" fact="0.83"/>
      <dgm:constr type="h" for="des" forName="node" refType="w" refFor="des" refForName="node" op="equ" fact="0.4"/>
      <dgm:constr type="w" for="des" forName="parTrans" refType="w" refFor="des" refForName="bigChev" op="equ" fact="-0.13"/>
      <dgm:constr type="w" for="des" forName="sibTrans" refType="w" refFor="des" refForName="node" op="equ" fact="-0.14"/>
      <dgm:constr type="h" for="ch" forName="vSp" refType="h" refFor="des" refForName="bigChev" op="equ" fact="0.14"/>
      <dgm:constr type="primFontSz" for="des" forName="node" op="equ"/>
      <dgm:constr type="primFontSz" for="des" forName="bigChev" op="equ"/>
    </dgm:constrLst>
    <dgm:ruleLst/>
    <dgm:forEach name="Name4" axis="ch" ptType="node">
      <dgm:layoutNode name="horFlow">
        <dgm:choose name="Name5">
          <dgm:if name="Name6" func="var" arg="dir" op="equ" val="norm">
            <dgm:alg type="lin">
              <dgm:param type="linDir" val="fromL"/>
              <dgm:param type="nodeHorzAlign" val="l"/>
              <dgm:param type="nodeVertAlign" val="mid"/>
              <dgm:param type="fallback" val="2D"/>
            </dgm:alg>
          </dgm:if>
          <dgm:else name="Name7">
            <dgm:alg type="lin">
              <dgm:param type="linDir" val="fromR"/>
              <dgm:param type="nodeHorzAlign" val="r"/>
              <dgm:param type="nodeVertAlign" val="mid"/>
              <dgm:param type="fallback" val="2D"/>
            </dgm:alg>
          </dgm:else>
        </dgm:choose>
        <dgm:shape xmlns:r="http://schemas.openxmlformats.org/officeDocument/2006/relationships" r:blip="">
          <dgm:adjLst/>
        </dgm:shape>
        <dgm:presOf/>
        <dgm:constrLst/>
        <dgm:ruleLst/>
        <dgm:layoutNode name="bigChev" styleLbl="node1">
          <dgm:alg type="tx"/>
          <dgm:choose name="Name8">
            <dgm:if name="Name9" func="var" arg="dir" op="equ" val="norm">
              <dgm:shape xmlns:r="http://schemas.openxmlformats.org/officeDocument/2006/relationships" type="chevron" r:blip="">
                <dgm:adjLst/>
              </dgm:shape>
              <dgm:presOf axis="self"/>
              <dgm:constrLst>
                <dgm:constr type="primFontSz" val="65"/>
                <dgm:constr type="rMarg"/>
                <dgm:constr type="lMarg" refType="primFontSz" fact="0.1"/>
                <dgm:constr type="tMarg" refType="primFontSz" fact="0.05"/>
                <dgm:constr type="bMarg" refType="primFontSz" fact="0.05"/>
              </dgm:constrLst>
            </dgm:if>
            <dgm:else name="Name10">
              <dgm:shape xmlns:r="http://schemas.openxmlformats.org/officeDocument/2006/relationships" rot="180" type="chevron" r:blip="">
                <dgm:adjLst/>
              </dgm:shape>
              <dgm:presOf axis="self"/>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parTransForEach" axis="ch" ptType="parTrans" cnt="1">
          <dgm:layoutNode name="parTrans">
            <dgm:alg type="sp"/>
            <dgm:shape xmlns:r="http://schemas.openxmlformats.org/officeDocument/2006/relationships" r:blip="">
              <dgm:adjLst/>
            </dgm:shape>
            <dgm:presOf/>
            <dgm:constrLst/>
            <dgm:ruleLst/>
          </dgm:layoutNode>
        </dgm:forEach>
        <dgm:forEach name="Name11" axis="ch" ptType="node">
          <dgm:layoutNode name="node" styleLbl="alignAccFollowNode1">
            <dgm:varLst>
              <dgm:bulletEnabled val="1"/>
            </dgm:varLst>
            <dgm:alg type="tx"/>
            <dgm:choose name="Name12">
              <dgm:if name="Name13" func="var" arg="dir" op="equ" val="norm">
                <dgm:shape xmlns:r="http://schemas.openxmlformats.org/officeDocument/2006/relationships" type="chevron" r:blip="">
                  <dgm:adjLst/>
                </dgm:shape>
                <dgm:presOf axis="desOrSelf" ptType="node"/>
                <dgm:constrLst>
                  <dgm:constr type="primFontSz" val="65"/>
                  <dgm:constr type="rMarg"/>
                  <dgm:constr type="lMarg" refType="primFontSz" fact="0.1"/>
                  <dgm:constr type="tMarg" refType="primFontSz" fact="0.05"/>
                  <dgm:constr type="bMarg" refType="primFontSz" fact="0.05"/>
                </dgm:constrLst>
              </dgm:if>
              <dgm:else name="Name14">
                <dgm:shape xmlns:r="http://schemas.openxmlformats.org/officeDocument/2006/relationships" rot="180" type="chevron" r:blip="">
                  <dgm:adjLst/>
                </dgm:shape>
                <dgm:presOf axis="desOrSelf" ptType="node"/>
                <dgm:constrLst>
                  <dgm:constr type="primFontSz" val="65"/>
                  <dgm:constr type="lMarg"/>
                  <dgm:constr type="rMarg" refType="primFontSz" fact="0.1"/>
                  <dgm:constr type="tMarg" refType="primFontSz" fact="0.05"/>
                  <dgm:constr type="bMarg" refType="primFontSz" fact="0.05"/>
                </dgm:constrLst>
              </dgm:else>
            </dgm:choose>
            <dgm:ruleLst>
              <dgm:rule type="primFontSz" val="5" fact="NaN" max="NaN"/>
            </dgm:ruleLst>
          </dgm:layoutNode>
          <dgm:forEach name="sibTransForEach" axis="followSib" ptType="sibTrans" cnt="1">
            <dgm:layoutNode name="sibTrans">
              <dgm:alg type="sp"/>
              <dgm:shape xmlns:r="http://schemas.openxmlformats.org/officeDocument/2006/relationships" r:blip="">
                <dgm:adjLst/>
              </dgm:shape>
              <dgm:presOf/>
              <dgm:constrLst/>
              <dgm:ruleLst/>
            </dgm:layoutNode>
          </dgm:forEach>
        </dgm:forEach>
      </dgm:layoutNode>
      <dgm:choose name="Name15">
        <dgm:if name="Name16" axis="self" ptType="node" func="revPos" op="gte" val="2">
          <dgm:layoutNode name="vSp">
            <dgm:alg type="sp"/>
            <dgm:shape xmlns:r="http://schemas.openxmlformats.org/officeDocument/2006/relationships" r:blip="">
              <dgm:adjLst/>
            </dgm:shape>
            <dgm:presOf/>
            <dgm:constrLst/>
            <dgm:ruleLst/>
          </dgm:layoutNode>
        </dgm:if>
        <dgm:else name="Name17"/>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default#1">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2.vml.rels><?xml version="1.0" encoding="UTF-8" standalone="yes"?>
<Relationships xmlns="http://schemas.openxmlformats.org/package/2006/relationships"><Relationship Id="rId1" Type="http://schemas.openxmlformats.org/officeDocument/2006/relationships/image" Target="../media/image2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56354"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defRPr sz="1300">
                <a:latin typeface="Arial" charset="0"/>
                <a:cs typeface="Arial" charset="0"/>
              </a:defRPr>
            </a:lvl1pPr>
          </a:lstStyle>
          <a:p>
            <a:pPr>
              <a:defRPr/>
            </a:pPr>
            <a:endParaRPr lang="en-US"/>
          </a:p>
        </p:txBody>
      </p:sp>
      <p:sp>
        <p:nvSpPr>
          <p:cNvPr id="356355" name="Rectangle 3"/>
          <p:cNvSpPr>
            <a:spLocks noGrp="1" noChangeArrowheads="1"/>
          </p:cNvSpPr>
          <p:nvPr>
            <p:ph type="dt" sz="quarter" idx="1"/>
          </p:nvPr>
        </p:nvSpPr>
        <p:spPr bwMode="auto">
          <a:xfrm>
            <a:off x="4143375"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a:defRPr sz="1300">
                <a:latin typeface="Arial" charset="0"/>
                <a:cs typeface="Arial" charset="0"/>
              </a:defRPr>
            </a:lvl1pPr>
          </a:lstStyle>
          <a:p>
            <a:pPr>
              <a:defRPr/>
            </a:pPr>
            <a:endParaRPr lang="en-US"/>
          </a:p>
        </p:txBody>
      </p:sp>
      <p:sp>
        <p:nvSpPr>
          <p:cNvPr id="356356" name="Rectangle 4"/>
          <p:cNvSpPr>
            <a:spLocks noGrp="1" noChangeArrowheads="1"/>
          </p:cNvSpPr>
          <p:nvPr>
            <p:ph type="ftr" sz="quarter" idx="2"/>
          </p:nvPr>
        </p:nvSpPr>
        <p:spPr bwMode="auto">
          <a:xfrm>
            <a:off x="0"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defRPr sz="1300">
                <a:latin typeface="Arial" charset="0"/>
                <a:cs typeface="Arial" charset="0"/>
              </a:defRPr>
            </a:lvl1pPr>
          </a:lstStyle>
          <a:p>
            <a:pPr>
              <a:defRPr/>
            </a:pPr>
            <a:endParaRPr lang="en-US"/>
          </a:p>
        </p:txBody>
      </p:sp>
      <p:sp>
        <p:nvSpPr>
          <p:cNvPr id="356357" name="Rectangle 5"/>
          <p:cNvSpPr>
            <a:spLocks noGrp="1" noChangeArrowheads="1"/>
          </p:cNvSpPr>
          <p:nvPr>
            <p:ph type="sldNum" sz="quarter" idx="3"/>
          </p:nvPr>
        </p:nvSpPr>
        <p:spPr bwMode="auto">
          <a:xfrm>
            <a:off x="4143375"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a:defRPr sz="1300">
                <a:latin typeface="Arial" charset="0"/>
                <a:cs typeface="Arial" charset="0"/>
              </a:defRPr>
            </a:lvl1pPr>
          </a:lstStyle>
          <a:p>
            <a:pPr>
              <a:defRPr/>
            </a:pPr>
            <a:fld id="{08D4D450-570F-4AB2-A701-168A44AF17DA}" type="slidenum">
              <a:rPr lang="en-US"/>
              <a:pPr>
                <a:defRPr/>
              </a:pPr>
              <a:t>‹#›</a:t>
            </a:fld>
            <a:endParaRPr lang="en-US"/>
          </a:p>
        </p:txBody>
      </p:sp>
    </p:spTree>
    <p:extLst>
      <p:ext uri="{BB962C8B-B14F-4D97-AF65-F5344CB8AC3E}">
        <p14:creationId xmlns:p14="http://schemas.microsoft.com/office/powerpoint/2010/main" val="354476702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hdr" sz="quarter"/>
          </p:nvPr>
        </p:nvSpPr>
        <p:spPr bwMode="auto">
          <a:xfrm>
            <a:off x="0"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defRPr sz="1300">
                <a:latin typeface="Arial" charset="0"/>
                <a:cs typeface="Arial" charset="0"/>
              </a:defRPr>
            </a:lvl1pPr>
          </a:lstStyle>
          <a:p>
            <a:pPr>
              <a:defRPr/>
            </a:pPr>
            <a:endParaRPr lang="en-US"/>
          </a:p>
        </p:txBody>
      </p:sp>
      <p:sp>
        <p:nvSpPr>
          <p:cNvPr id="12291" name="Rectangle 3"/>
          <p:cNvSpPr>
            <a:spLocks noGrp="1" noChangeArrowheads="1"/>
          </p:cNvSpPr>
          <p:nvPr>
            <p:ph type="dt" idx="1"/>
          </p:nvPr>
        </p:nvSpPr>
        <p:spPr bwMode="auto">
          <a:xfrm>
            <a:off x="4143375" y="0"/>
            <a:ext cx="3170238" cy="479425"/>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lvl1pPr algn="r">
              <a:defRPr sz="1300">
                <a:latin typeface="Arial" charset="0"/>
                <a:cs typeface="Arial" charset="0"/>
              </a:defRPr>
            </a:lvl1pPr>
          </a:lstStyle>
          <a:p>
            <a:pPr>
              <a:defRPr/>
            </a:pPr>
            <a:endParaRPr lang="en-US"/>
          </a:p>
        </p:txBody>
      </p:sp>
      <p:sp>
        <p:nvSpPr>
          <p:cNvPr id="54276" name="Rectangle 4"/>
          <p:cNvSpPr>
            <a:spLocks noGrp="1" noRot="1" noChangeAspect="1" noChangeArrowheads="1" noTextEdit="1"/>
          </p:cNvSpPr>
          <p:nvPr>
            <p:ph type="sldImg" idx="2"/>
          </p:nvPr>
        </p:nvSpPr>
        <p:spPr bwMode="auto">
          <a:xfrm>
            <a:off x="457200" y="720725"/>
            <a:ext cx="6400800" cy="3600450"/>
          </a:xfrm>
          <a:prstGeom prst="rect">
            <a:avLst/>
          </a:prstGeom>
          <a:noFill/>
          <a:ln w="9525">
            <a:solidFill>
              <a:srgbClr val="000000"/>
            </a:solidFill>
            <a:miter lim="800000"/>
            <a:headEnd/>
            <a:tailEnd/>
          </a:ln>
        </p:spPr>
      </p:sp>
      <p:sp>
        <p:nvSpPr>
          <p:cNvPr id="12293" name="Rectangle 5"/>
          <p:cNvSpPr>
            <a:spLocks noGrp="1" noChangeArrowheads="1"/>
          </p:cNvSpPr>
          <p:nvPr>
            <p:ph type="body" sz="quarter" idx="3"/>
          </p:nvPr>
        </p:nvSpPr>
        <p:spPr bwMode="auto">
          <a:xfrm>
            <a:off x="731838" y="4560888"/>
            <a:ext cx="5851525" cy="4319587"/>
          </a:xfrm>
          <a:prstGeom prst="rect">
            <a:avLst/>
          </a:prstGeom>
          <a:noFill/>
          <a:ln w="9525">
            <a:noFill/>
            <a:miter lim="800000"/>
            <a:headEnd/>
            <a:tailEnd/>
          </a:ln>
          <a:effectLst/>
        </p:spPr>
        <p:txBody>
          <a:bodyPr vert="horz" wrap="square" lIns="96661" tIns="48331" rIns="96661" bIns="4833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2294" name="Rectangle 6"/>
          <p:cNvSpPr>
            <a:spLocks noGrp="1" noChangeArrowheads="1"/>
          </p:cNvSpPr>
          <p:nvPr>
            <p:ph type="ftr" sz="quarter" idx="4"/>
          </p:nvPr>
        </p:nvSpPr>
        <p:spPr bwMode="auto">
          <a:xfrm>
            <a:off x="0"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defRPr sz="1300">
                <a:latin typeface="Arial" charset="0"/>
                <a:cs typeface="Arial" charset="0"/>
              </a:defRPr>
            </a:lvl1pPr>
          </a:lstStyle>
          <a:p>
            <a:pPr>
              <a:defRPr/>
            </a:pPr>
            <a:endParaRPr lang="en-US"/>
          </a:p>
        </p:txBody>
      </p:sp>
      <p:sp>
        <p:nvSpPr>
          <p:cNvPr id="12295" name="Rectangle 7"/>
          <p:cNvSpPr>
            <a:spLocks noGrp="1" noChangeArrowheads="1"/>
          </p:cNvSpPr>
          <p:nvPr>
            <p:ph type="sldNum" sz="quarter" idx="5"/>
          </p:nvPr>
        </p:nvSpPr>
        <p:spPr bwMode="auto">
          <a:xfrm>
            <a:off x="4143375" y="9120188"/>
            <a:ext cx="3170238" cy="479425"/>
          </a:xfrm>
          <a:prstGeom prst="rect">
            <a:avLst/>
          </a:prstGeom>
          <a:noFill/>
          <a:ln w="9525">
            <a:noFill/>
            <a:miter lim="800000"/>
            <a:headEnd/>
            <a:tailEnd/>
          </a:ln>
          <a:effectLst/>
        </p:spPr>
        <p:txBody>
          <a:bodyPr vert="horz" wrap="square" lIns="96661" tIns="48331" rIns="96661" bIns="48331" numCol="1" anchor="b" anchorCtr="0" compatLnSpc="1">
            <a:prstTxWarp prst="textNoShape">
              <a:avLst/>
            </a:prstTxWarp>
          </a:bodyPr>
          <a:lstStyle>
            <a:lvl1pPr algn="r">
              <a:defRPr sz="1300">
                <a:latin typeface="Arial" charset="0"/>
                <a:cs typeface="Arial" charset="0"/>
              </a:defRPr>
            </a:lvl1pPr>
          </a:lstStyle>
          <a:p>
            <a:pPr>
              <a:defRPr/>
            </a:pPr>
            <a:fld id="{12FBD4AB-6BFC-452C-BDBD-4DB9DCCF3D55}" type="slidenum">
              <a:rPr lang="en-US"/>
              <a:pPr>
                <a:defRPr/>
              </a:pPr>
              <a:t>‹#›</a:t>
            </a:fld>
            <a:endParaRPr lang="en-US"/>
          </a:p>
        </p:txBody>
      </p:sp>
    </p:spTree>
    <p:extLst>
      <p:ext uri="{BB962C8B-B14F-4D97-AF65-F5344CB8AC3E}">
        <p14:creationId xmlns:p14="http://schemas.microsoft.com/office/powerpoint/2010/main" val="140748327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1pPr>
    <a:lvl2pPr marL="4572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MS PGothic"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pPr eaLnBrk="1" hangingPunct="1"/>
            <a:endParaRPr lang="en-US" smtClean="0">
              <a:latin typeface="Arial" pitchFamily="34" charset="0"/>
            </a:endParaRPr>
          </a:p>
        </p:txBody>
      </p:sp>
      <p:sp>
        <p:nvSpPr>
          <p:cNvPr id="55300" name="Slide Number Placeholder 3"/>
          <p:cNvSpPr>
            <a:spLocks noGrp="1"/>
          </p:cNvSpPr>
          <p:nvPr>
            <p:ph type="sldNum" sz="quarter" idx="5"/>
          </p:nvPr>
        </p:nvSpPr>
        <p:spPr>
          <a:noFill/>
        </p:spPr>
        <p:txBody>
          <a:bodyPr/>
          <a:lstStyle/>
          <a:p>
            <a:fld id="{4E8F913D-D0F5-4FC5-B857-3F3C47C87D87}" type="slidenum">
              <a:rPr lang="en-US" smtClean="0">
                <a:latin typeface="Arial" pitchFamily="34" charset="0"/>
                <a:cs typeface="Arial" pitchFamily="34" charset="0"/>
              </a:rPr>
              <a:pPr/>
              <a:t>1</a:t>
            </a:fld>
            <a:endParaRPr lang="en-US" smtClean="0">
              <a:latin typeface="Arial" pitchFamily="34" charset="0"/>
              <a:cs typeface="Arial" pitchFamily="34" charset="0"/>
            </a:endParaRPr>
          </a:p>
        </p:txBody>
      </p:sp>
    </p:spTree>
    <p:extLst>
      <p:ext uri="{BB962C8B-B14F-4D97-AF65-F5344CB8AC3E}">
        <p14:creationId xmlns:p14="http://schemas.microsoft.com/office/powerpoint/2010/main" val="24133736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endParaRPr lang="en-US" smtClean="0">
              <a:latin typeface="Arial" pitchFamily="34" charset="0"/>
            </a:endParaRPr>
          </a:p>
        </p:txBody>
      </p:sp>
      <p:sp>
        <p:nvSpPr>
          <p:cNvPr id="65540" name="Slide Number Placeholder 3"/>
          <p:cNvSpPr>
            <a:spLocks noGrp="1"/>
          </p:cNvSpPr>
          <p:nvPr>
            <p:ph type="sldNum" sz="quarter" idx="5"/>
          </p:nvPr>
        </p:nvSpPr>
        <p:spPr>
          <a:noFill/>
        </p:spPr>
        <p:txBody>
          <a:bodyPr/>
          <a:lstStyle/>
          <a:p>
            <a:fld id="{7BB6561B-C04E-40E6-AFEE-5B84DDF51175}" type="slidenum">
              <a:rPr lang="en-US" smtClean="0">
                <a:latin typeface="Arial" pitchFamily="34" charset="0"/>
                <a:cs typeface="Arial" pitchFamily="34" charset="0"/>
              </a:rPr>
              <a:pPr/>
              <a:t>18</a:t>
            </a:fld>
            <a:endParaRPr lang="en-US" smtClean="0">
              <a:latin typeface="Arial" pitchFamily="34" charset="0"/>
              <a:cs typeface="Arial" pitchFamily="34" charset="0"/>
            </a:endParaRPr>
          </a:p>
        </p:txBody>
      </p:sp>
    </p:spTree>
    <p:extLst>
      <p:ext uri="{BB962C8B-B14F-4D97-AF65-F5344CB8AC3E}">
        <p14:creationId xmlns:p14="http://schemas.microsoft.com/office/powerpoint/2010/main" val="67291063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endParaRPr lang="en-US" smtClean="0">
              <a:latin typeface="Arial" pitchFamily="34" charset="0"/>
            </a:endParaRPr>
          </a:p>
        </p:txBody>
      </p:sp>
      <p:sp>
        <p:nvSpPr>
          <p:cNvPr id="66564" name="Slide Number Placeholder 3"/>
          <p:cNvSpPr>
            <a:spLocks noGrp="1"/>
          </p:cNvSpPr>
          <p:nvPr>
            <p:ph type="sldNum" sz="quarter" idx="5"/>
          </p:nvPr>
        </p:nvSpPr>
        <p:spPr>
          <a:noFill/>
        </p:spPr>
        <p:txBody>
          <a:bodyPr/>
          <a:lstStyle/>
          <a:p>
            <a:fld id="{9284C489-E4C4-461B-B5A0-5FB34DEBB3FD}" type="slidenum">
              <a:rPr lang="en-US" smtClean="0">
                <a:latin typeface="Arial" pitchFamily="34" charset="0"/>
                <a:cs typeface="Arial" pitchFamily="34" charset="0"/>
              </a:rPr>
              <a:pPr/>
              <a:t>19</a:t>
            </a:fld>
            <a:endParaRPr lang="en-US" smtClean="0">
              <a:latin typeface="Arial" pitchFamily="34" charset="0"/>
              <a:cs typeface="Arial" pitchFamily="34" charset="0"/>
            </a:endParaRPr>
          </a:p>
        </p:txBody>
      </p:sp>
    </p:spTree>
    <p:extLst>
      <p:ext uri="{BB962C8B-B14F-4D97-AF65-F5344CB8AC3E}">
        <p14:creationId xmlns:p14="http://schemas.microsoft.com/office/powerpoint/2010/main" val="2959560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p:spPr>
        <p:txBody>
          <a:bodyPr/>
          <a:lstStyle/>
          <a:p>
            <a:endParaRPr lang="en-US" smtClean="0">
              <a:latin typeface="Arial" pitchFamily="34" charset="0"/>
            </a:endParaRPr>
          </a:p>
        </p:txBody>
      </p:sp>
      <p:sp>
        <p:nvSpPr>
          <p:cNvPr id="67588" name="Slide Number Placeholder 3"/>
          <p:cNvSpPr>
            <a:spLocks noGrp="1"/>
          </p:cNvSpPr>
          <p:nvPr>
            <p:ph type="sldNum" sz="quarter" idx="5"/>
          </p:nvPr>
        </p:nvSpPr>
        <p:spPr>
          <a:noFill/>
        </p:spPr>
        <p:txBody>
          <a:bodyPr/>
          <a:lstStyle/>
          <a:p>
            <a:fld id="{DF46B94B-67D8-4CC4-A4DC-55C1E7C2484E}" type="slidenum">
              <a:rPr lang="en-US" smtClean="0">
                <a:latin typeface="Arial" pitchFamily="34" charset="0"/>
                <a:cs typeface="Arial" pitchFamily="34" charset="0"/>
              </a:rPr>
              <a:pPr/>
              <a:t>20</a:t>
            </a:fld>
            <a:endParaRPr lang="en-US" smtClean="0">
              <a:latin typeface="Arial" pitchFamily="34" charset="0"/>
              <a:cs typeface="Arial" pitchFamily="34" charset="0"/>
            </a:endParaRPr>
          </a:p>
        </p:txBody>
      </p:sp>
    </p:spTree>
    <p:extLst>
      <p:ext uri="{BB962C8B-B14F-4D97-AF65-F5344CB8AC3E}">
        <p14:creationId xmlns:p14="http://schemas.microsoft.com/office/powerpoint/2010/main" val="10987957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p:spPr>
        <p:txBody>
          <a:bodyPr/>
          <a:lstStyle/>
          <a:p>
            <a:endParaRPr lang="en-US" smtClean="0">
              <a:latin typeface="Arial" pitchFamily="34" charset="0"/>
            </a:endParaRPr>
          </a:p>
        </p:txBody>
      </p:sp>
      <p:sp>
        <p:nvSpPr>
          <p:cNvPr id="68612" name="Slide Number Placeholder 3"/>
          <p:cNvSpPr>
            <a:spLocks noGrp="1"/>
          </p:cNvSpPr>
          <p:nvPr>
            <p:ph type="sldNum" sz="quarter" idx="5"/>
          </p:nvPr>
        </p:nvSpPr>
        <p:spPr>
          <a:noFill/>
        </p:spPr>
        <p:txBody>
          <a:bodyPr/>
          <a:lstStyle/>
          <a:p>
            <a:fld id="{3B97E3D4-487A-4743-99C5-A6FFED383881}" type="slidenum">
              <a:rPr lang="en-US" smtClean="0">
                <a:latin typeface="Arial" pitchFamily="34" charset="0"/>
                <a:cs typeface="Arial" pitchFamily="34" charset="0"/>
              </a:rPr>
              <a:pPr/>
              <a:t>21</a:t>
            </a:fld>
            <a:endParaRPr lang="en-US" smtClean="0">
              <a:latin typeface="Arial" pitchFamily="34" charset="0"/>
              <a:cs typeface="Arial" pitchFamily="34" charset="0"/>
            </a:endParaRPr>
          </a:p>
        </p:txBody>
      </p:sp>
    </p:spTree>
    <p:extLst>
      <p:ext uri="{BB962C8B-B14F-4D97-AF65-F5344CB8AC3E}">
        <p14:creationId xmlns:p14="http://schemas.microsoft.com/office/powerpoint/2010/main" val="4948531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endParaRPr lang="en-US" smtClean="0">
              <a:latin typeface="Arial" pitchFamily="34" charset="0"/>
            </a:endParaRPr>
          </a:p>
        </p:txBody>
      </p:sp>
      <p:sp>
        <p:nvSpPr>
          <p:cNvPr id="69636" name="Slide Number Placeholder 3"/>
          <p:cNvSpPr>
            <a:spLocks noGrp="1"/>
          </p:cNvSpPr>
          <p:nvPr>
            <p:ph type="sldNum" sz="quarter" idx="5"/>
          </p:nvPr>
        </p:nvSpPr>
        <p:spPr>
          <a:noFill/>
        </p:spPr>
        <p:txBody>
          <a:bodyPr/>
          <a:lstStyle/>
          <a:p>
            <a:fld id="{D1EEA6D6-099B-4AE6-B1C6-C08992DACDF1}" type="slidenum">
              <a:rPr lang="en-US" smtClean="0">
                <a:latin typeface="Arial" pitchFamily="34" charset="0"/>
                <a:cs typeface="Arial" pitchFamily="34" charset="0"/>
              </a:rPr>
              <a:pPr/>
              <a:t>22</a:t>
            </a:fld>
            <a:endParaRPr lang="en-US" smtClean="0">
              <a:latin typeface="Arial" pitchFamily="34" charset="0"/>
              <a:cs typeface="Arial" pitchFamily="34" charset="0"/>
            </a:endParaRPr>
          </a:p>
        </p:txBody>
      </p:sp>
    </p:spTree>
    <p:extLst>
      <p:ext uri="{BB962C8B-B14F-4D97-AF65-F5344CB8AC3E}">
        <p14:creationId xmlns:p14="http://schemas.microsoft.com/office/powerpoint/2010/main" val="31242930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p:spPr>
        <p:txBody>
          <a:bodyPr/>
          <a:lstStyle/>
          <a:p>
            <a:endParaRPr lang="en-US" smtClean="0">
              <a:latin typeface="Arial" pitchFamily="34" charset="0"/>
            </a:endParaRPr>
          </a:p>
        </p:txBody>
      </p:sp>
      <p:sp>
        <p:nvSpPr>
          <p:cNvPr id="70660" name="Slide Number Placeholder 3"/>
          <p:cNvSpPr>
            <a:spLocks noGrp="1"/>
          </p:cNvSpPr>
          <p:nvPr>
            <p:ph type="sldNum" sz="quarter" idx="5"/>
          </p:nvPr>
        </p:nvSpPr>
        <p:spPr>
          <a:noFill/>
        </p:spPr>
        <p:txBody>
          <a:bodyPr/>
          <a:lstStyle/>
          <a:p>
            <a:fld id="{13997AA6-62D7-46EA-8066-DC2951B51AE1}" type="slidenum">
              <a:rPr lang="en-US" smtClean="0">
                <a:latin typeface="Arial" pitchFamily="34" charset="0"/>
                <a:cs typeface="Arial" pitchFamily="34" charset="0"/>
              </a:rPr>
              <a:pPr/>
              <a:t>23</a:t>
            </a:fld>
            <a:endParaRPr lang="en-US" smtClean="0">
              <a:latin typeface="Arial" pitchFamily="34" charset="0"/>
              <a:cs typeface="Arial" pitchFamily="34" charset="0"/>
            </a:endParaRPr>
          </a:p>
        </p:txBody>
      </p:sp>
    </p:spTree>
    <p:extLst>
      <p:ext uri="{BB962C8B-B14F-4D97-AF65-F5344CB8AC3E}">
        <p14:creationId xmlns:p14="http://schemas.microsoft.com/office/powerpoint/2010/main" val="42642179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endParaRPr lang="en-US" smtClean="0">
              <a:latin typeface="Arial" pitchFamily="34" charset="0"/>
            </a:endParaRPr>
          </a:p>
        </p:txBody>
      </p:sp>
      <p:sp>
        <p:nvSpPr>
          <p:cNvPr id="71684" name="Slide Number Placeholder 3"/>
          <p:cNvSpPr>
            <a:spLocks noGrp="1"/>
          </p:cNvSpPr>
          <p:nvPr>
            <p:ph type="sldNum" sz="quarter" idx="5"/>
          </p:nvPr>
        </p:nvSpPr>
        <p:spPr>
          <a:noFill/>
        </p:spPr>
        <p:txBody>
          <a:bodyPr/>
          <a:lstStyle/>
          <a:p>
            <a:fld id="{B441E0F6-3A56-4339-9B6C-6C8788E806BA}" type="slidenum">
              <a:rPr lang="en-US" smtClean="0">
                <a:latin typeface="Arial" pitchFamily="34" charset="0"/>
                <a:cs typeface="Arial" pitchFamily="34" charset="0"/>
              </a:rPr>
              <a:pPr/>
              <a:t>26</a:t>
            </a:fld>
            <a:endParaRPr lang="en-US" smtClean="0">
              <a:latin typeface="Arial" pitchFamily="34" charset="0"/>
              <a:cs typeface="Arial" pitchFamily="34" charset="0"/>
            </a:endParaRPr>
          </a:p>
        </p:txBody>
      </p:sp>
    </p:spTree>
    <p:extLst>
      <p:ext uri="{BB962C8B-B14F-4D97-AF65-F5344CB8AC3E}">
        <p14:creationId xmlns:p14="http://schemas.microsoft.com/office/powerpoint/2010/main" val="1810914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p:spPr>
        <p:txBody>
          <a:bodyPr/>
          <a:lstStyle/>
          <a:p>
            <a:endParaRPr lang="en-US" smtClean="0">
              <a:latin typeface="Arial" pitchFamily="34" charset="0"/>
            </a:endParaRPr>
          </a:p>
        </p:txBody>
      </p:sp>
      <p:sp>
        <p:nvSpPr>
          <p:cNvPr id="72708" name="Slide Number Placeholder 3"/>
          <p:cNvSpPr>
            <a:spLocks noGrp="1"/>
          </p:cNvSpPr>
          <p:nvPr>
            <p:ph type="sldNum" sz="quarter" idx="5"/>
          </p:nvPr>
        </p:nvSpPr>
        <p:spPr>
          <a:noFill/>
        </p:spPr>
        <p:txBody>
          <a:bodyPr/>
          <a:lstStyle/>
          <a:p>
            <a:fld id="{043AEED0-53E7-48B7-A43E-11DB80AF4C87}" type="slidenum">
              <a:rPr lang="en-US" smtClean="0">
                <a:latin typeface="Arial" pitchFamily="34" charset="0"/>
                <a:cs typeface="Arial" pitchFamily="34" charset="0"/>
              </a:rPr>
              <a:pPr/>
              <a:t>27</a:t>
            </a:fld>
            <a:endParaRPr lang="en-US" smtClean="0">
              <a:latin typeface="Arial" pitchFamily="34" charset="0"/>
              <a:cs typeface="Arial" pitchFamily="34" charset="0"/>
            </a:endParaRPr>
          </a:p>
        </p:txBody>
      </p:sp>
    </p:spTree>
    <p:extLst>
      <p:ext uri="{BB962C8B-B14F-4D97-AF65-F5344CB8AC3E}">
        <p14:creationId xmlns:p14="http://schemas.microsoft.com/office/powerpoint/2010/main" val="18979108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7"/>
          <p:cNvSpPr>
            <a:spLocks noGrp="1" noChangeArrowheads="1"/>
          </p:cNvSpPr>
          <p:nvPr>
            <p:ph type="sldNum" sz="quarter" idx="5"/>
          </p:nvPr>
        </p:nvSpPr>
        <p:spPr>
          <a:noFill/>
        </p:spPr>
        <p:txBody>
          <a:bodyPr/>
          <a:lstStyle/>
          <a:p>
            <a:fld id="{3B432A74-952E-4EEF-8DEA-15EF88BBB444}" type="slidenum">
              <a:rPr lang="en-US" smtClean="0">
                <a:latin typeface="Arial" pitchFamily="34" charset="0"/>
                <a:cs typeface="Arial" pitchFamily="34" charset="0"/>
              </a:rPr>
              <a:pPr/>
              <a:t>30</a:t>
            </a:fld>
            <a:endParaRPr lang="en-US" smtClean="0">
              <a:latin typeface="Arial" pitchFamily="34" charset="0"/>
              <a:cs typeface="Arial" pitchFamily="34" charset="0"/>
            </a:endParaRPr>
          </a:p>
        </p:txBody>
      </p:sp>
      <p:sp>
        <p:nvSpPr>
          <p:cNvPr id="73731" name="Rectangle 2"/>
          <p:cNvSpPr>
            <a:spLocks noGrp="1" noRot="1" noChangeAspect="1" noChangeArrowheads="1" noTextEdit="1"/>
          </p:cNvSpPr>
          <p:nvPr>
            <p:ph type="sldImg"/>
          </p:nvPr>
        </p:nvSpPr>
        <p:spPr>
          <a:ln/>
        </p:spPr>
      </p:sp>
      <p:sp>
        <p:nvSpPr>
          <p:cNvPr id="73732"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extLst>
      <p:ext uri="{BB962C8B-B14F-4D97-AF65-F5344CB8AC3E}">
        <p14:creationId xmlns:p14="http://schemas.microsoft.com/office/powerpoint/2010/main" val="20376605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7"/>
          <p:cNvSpPr>
            <a:spLocks noGrp="1" noChangeArrowheads="1"/>
          </p:cNvSpPr>
          <p:nvPr>
            <p:ph type="sldNum" sz="quarter" idx="5"/>
          </p:nvPr>
        </p:nvSpPr>
        <p:spPr>
          <a:noFill/>
        </p:spPr>
        <p:txBody>
          <a:bodyPr/>
          <a:lstStyle/>
          <a:p>
            <a:fld id="{35EC793F-2648-455A-BE7B-964F628A88A9}" type="slidenum">
              <a:rPr lang="en-US" smtClean="0">
                <a:latin typeface="Arial" pitchFamily="34" charset="0"/>
                <a:cs typeface="Arial" pitchFamily="34" charset="0"/>
              </a:rPr>
              <a:pPr/>
              <a:t>31</a:t>
            </a:fld>
            <a:endParaRPr lang="en-US" smtClean="0">
              <a:latin typeface="Arial" pitchFamily="34" charset="0"/>
              <a:cs typeface="Arial" pitchFamily="34" charset="0"/>
            </a:endParaRPr>
          </a:p>
        </p:txBody>
      </p:sp>
      <p:sp>
        <p:nvSpPr>
          <p:cNvPr id="74755" name="Rectangle 2"/>
          <p:cNvSpPr>
            <a:spLocks noGrp="1" noRot="1" noChangeAspect="1" noChangeArrowheads="1" noTextEdit="1"/>
          </p:cNvSpPr>
          <p:nvPr>
            <p:ph type="sldImg"/>
          </p:nvPr>
        </p:nvSpPr>
        <p:spPr>
          <a:ln/>
        </p:spPr>
      </p:sp>
      <p:sp>
        <p:nvSpPr>
          <p:cNvPr id="74756"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extLst>
      <p:ext uri="{BB962C8B-B14F-4D97-AF65-F5344CB8AC3E}">
        <p14:creationId xmlns:p14="http://schemas.microsoft.com/office/powerpoint/2010/main" val="26998410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pPr eaLnBrk="1" hangingPunct="1">
              <a:spcBef>
                <a:spcPct val="0"/>
              </a:spcBef>
            </a:pPr>
            <a:endParaRPr lang="en-US" smtClean="0">
              <a:latin typeface="Arial" pitchFamily="34" charset="0"/>
            </a:endParaRPr>
          </a:p>
        </p:txBody>
      </p:sp>
      <p:sp>
        <p:nvSpPr>
          <p:cNvPr id="57348" name="Slide Number Placeholder 3"/>
          <p:cNvSpPr>
            <a:spLocks noGrp="1"/>
          </p:cNvSpPr>
          <p:nvPr>
            <p:ph type="sldNum" sz="quarter" idx="5"/>
          </p:nvPr>
        </p:nvSpPr>
        <p:spPr>
          <a:noFill/>
        </p:spPr>
        <p:txBody>
          <a:bodyPr/>
          <a:lstStyle/>
          <a:p>
            <a:fld id="{7C5B1DD9-B20B-44A0-AC96-CD08066CCB07}" type="slidenum">
              <a:rPr lang="en-US" smtClean="0">
                <a:solidFill>
                  <a:srgbClr val="000000"/>
                </a:solidFill>
                <a:latin typeface="Arial" pitchFamily="34" charset="0"/>
                <a:ea typeface="Arial Unicode MS" pitchFamily="34" charset="-128"/>
                <a:cs typeface="Arial Unicode MS" pitchFamily="34" charset="-128"/>
              </a:rPr>
              <a:pPr/>
              <a:t>6</a:t>
            </a:fld>
            <a:endParaRPr lang="en-US" smtClean="0">
              <a:solidFill>
                <a:srgbClr val="000000"/>
              </a:solidFill>
              <a:latin typeface="Arial" pitchFamily="34" charset="0"/>
              <a:ea typeface="Arial Unicode MS" pitchFamily="34" charset="-128"/>
              <a:cs typeface="Arial Unicode MS" pitchFamily="34" charset="-128"/>
            </a:endParaRPr>
          </a:p>
        </p:txBody>
      </p:sp>
    </p:spTree>
    <p:extLst>
      <p:ext uri="{BB962C8B-B14F-4D97-AF65-F5344CB8AC3E}">
        <p14:creationId xmlns:p14="http://schemas.microsoft.com/office/powerpoint/2010/main" val="40303916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5ED682AD-B016-4A19-960F-A20650AB6A5E}" type="slidenum">
              <a:rPr lang="en-US" smtClean="0">
                <a:latin typeface="Arial" pitchFamily="34" charset="0"/>
                <a:cs typeface="Arial" pitchFamily="34" charset="0"/>
              </a:rPr>
              <a:pPr/>
              <a:t>33</a:t>
            </a:fld>
            <a:endParaRPr lang="en-US" smtClean="0">
              <a:latin typeface="Arial" pitchFamily="34" charset="0"/>
              <a:cs typeface="Arial" pitchFamily="34" charset="0"/>
            </a:endParaRPr>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extLst>
      <p:ext uri="{BB962C8B-B14F-4D97-AF65-F5344CB8AC3E}">
        <p14:creationId xmlns:p14="http://schemas.microsoft.com/office/powerpoint/2010/main" val="27369399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p>
            <a:fld id="{8D9D08E5-DF0E-4D36-813F-F80FDC27B29B}" type="slidenum">
              <a:rPr lang="en-US" smtClean="0">
                <a:latin typeface="Arial" pitchFamily="34" charset="0"/>
                <a:cs typeface="Arial" pitchFamily="34" charset="0"/>
              </a:rPr>
              <a:pPr/>
              <a:t>34</a:t>
            </a:fld>
            <a:endParaRPr lang="en-US" smtClean="0">
              <a:latin typeface="Arial" pitchFamily="34" charset="0"/>
              <a:cs typeface="Arial" pitchFamily="34" charset="0"/>
            </a:endParaRPr>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extLst>
      <p:ext uri="{BB962C8B-B14F-4D97-AF65-F5344CB8AC3E}">
        <p14:creationId xmlns:p14="http://schemas.microsoft.com/office/powerpoint/2010/main" val="41315364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7"/>
          <p:cNvSpPr>
            <a:spLocks noGrp="1" noChangeArrowheads="1"/>
          </p:cNvSpPr>
          <p:nvPr>
            <p:ph type="sldNum" sz="quarter" idx="5"/>
          </p:nvPr>
        </p:nvSpPr>
        <p:spPr>
          <a:noFill/>
        </p:spPr>
        <p:txBody>
          <a:bodyPr/>
          <a:lstStyle/>
          <a:p>
            <a:fld id="{8D01CFAC-E244-4597-851F-2B9C9A3B13D8}" type="slidenum">
              <a:rPr lang="en-US" smtClean="0">
                <a:latin typeface="Arial" pitchFamily="34" charset="0"/>
                <a:cs typeface="Arial" pitchFamily="34" charset="0"/>
              </a:rPr>
              <a:pPr/>
              <a:t>35</a:t>
            </a:fld>
            <a:endParaRPr lang="en-US" smtClean="0">
              <a:latin typeface="Arial" pitchFamily="34" charset="0"/>
              <a:cs typeface="Arial" pitchFamily="34" charset="0"/>
            </a:endParaRPr>
          </a:p>
        </p:txBody>
      </p:sp>
      <p:sp>
        <p:nvSpPr>
          <p:cNvPr id="77827" name="Rectangle 2"/>
          <p:cNvSpPr>
            <a:spLocks noGrp="1" noRot="1" noChangeAspect="1" noChangeArrowheads="1" noTextEdit="1"/>
          </p:cNvSpPr>
          <p:nvPr>
            <p:ph type="sldImg"/>
          </p:nvPr>
        </p:nvSpPr>
        <p:spPr>
          <a:ln/>
        </p:spPr>
      </p:sp>
      <p:sp>
        <p:nvSpPr>
          <p:cNvPr id="77828"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extLst>
      <p:ext uri="{BB962C8B-B14F-4D97-AF65-F5344CB8AC3E}">
        <p14:creationId xmlns:p14="http://schemas.microsoft.com/office/powerpoint/2010/main" val="46908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7"/>
          <p:cNvSpPr>
            <a:spLocks noGrp="1" noChangeArrowheads="1"/>
          </p:cNvSpPr>
          <p:nvPr>
            <p:ph type="sldNum" sz="quarter" idx="5"/>
          </p:nvPr>
        </p:nvSpPr>
        <p:spPr>
          <a:noFill/>
        </p:spPr>
        <p:txBody>
          <a:bodyPr/>
          <a:lstStyle/>
          <a:p>
            <a:fld id="{166C140F-C6B0-4034-8A92-342F5A09B239}" type="slidenum">
              <a:rPr lang="en-US" smtClean="0">
                <a:latin typeface="Arial" pitchFamily="34" charset="0"/>
                <a:cs typeface="Arial" pitchFamily="34" charset="0"/>
              </a:rPr>
              <a:pPr/>
              <a:t>36</a:t>
            </a:fld>
            <a:endParaRPr lang="en-US" smtClean="0">
              <a:latin typeface="Arial" pitchFamily="34" charset="0"/>
              <a:cs typeface="Arial" pitchFamily="34" charset="0"/>
            </a:endParaRPr>
          </a:p>
        </p:txBody>
      </p:sp>
      <p:sp>
        <p:nvSpPr>
          <p:cNvPr id="78851" name="Rectangle 2"/>
          <p:cNvSpPr>
            <a:spLocks noGrp="1" noRot="1" noChangeAspect="1" noChangeArrowheads="1" noTextEdit="1"/>
          </p:cNvSpPr>
          <p:nvPr>
            <p:ph type="sldImg"/>
          </p:nvPr>
        </p:nvSpPr>
        <p:spPr>
          <a:xfrm>
            <a:off x="460375" y="720725"/>
            <a:ext cx="6399213" cy="3600450"/>
          </a:xfrm>
          <a:ln/>
        </p:spPr>
      </p:sp>
      <p:sp>
        <p:nvSpPr>
          <p:cNvPr id="78852" name="Rectangle 3"/>
          <p:cNvSpPr>
            <a:spLocks noGrp="1" noChangeArrowheads="1"/>
          </p:cNvSpPr>
          <p:nvPr>
            <p:ph type="body" idx="1"/>
          </p:nvPr>
        </p:nvSpPr>
        <p:spPr>
          <a:xfrm>
            <a:off x="730250" y="4560888"/>
            <a:ext cx="5854700" cy="4319587"/>
          </a:xfrm>
          <a:noFill/>
          <a:ln/>
        </p:spPr>
        <p:txBody>
          <a:bodyPr/>
          <a:lstStyle/>
          <a:p>
            <a:pPr eaLnBrk="1" hangingPunct="1"/>
            <a:endParaRPr lang="en-US" smtClean="0">
              <a:latin typeface="Arial" pitchFamily="34" charset="0"/>
            </a:endParaRPr>
          </a:p>
        </p:txBody>
      </p:sp>
    </p:spTree>
    <p:extLst>
      <p:ext uri="{BB962C8B-B14F-4D97-AF65-F5344CB8AC3E}">
        <p14:creationId xmlns:p14="http://schemas.microsoft.com/office/powerpoint/2010/main" val="34203516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A4C6E030-1FBC-4946-A7BE-78B26FCFF308}" type="slidenum">
              <a:rPr lang="en-US" smtClean="0">
                <a:latin typeface="Arial" pitchFamily="34" charset="0"/>
                <a:cs typeface="Arial" pitchFamily="34" charset="0"/>
              </a:rPr>
              <a:pPr/>
              <a:t>37</a:t>
            </a:fld>
            <a:endParaRPr lang="en-US" smtClean="0">
              <a:latin typeface="Arial" pitchFamily="34" charset="0"/>
              <a:cs typeface="Arial" pitchFamily="34" charset="0"/>
            </a:endParaRPr>
          </a:p>
        </p:txBody>
      </p:sp>
      <p:sp>
        <p:nvSpPr>
          <p:cNvPr id="79875" name="Rectangle 2"/>
          <p:cNvSpPr>
            <a:spLocks noGrp="1" noRot="1" noChangeAspect="1" noChangeArrowheads="1" noTextEdit="1"/>
          </p:cNvSpPr>
          <p:nvPr>
            <p:ph type="sldImg"/>
          </p:nvPr>
        </p:nvSpPr>
        <p:spPr>
          <a:xfrm>
            <a:off x="460375" y="720725"/>
            <a:ext cx="6399213" cy="3600450"/>
          </a:xfrm>
          <a:ln/>
        </p:spPr>
      </p:sp>
      <p:sp>
        <p:nvSpPr>
          <p:cNvPr id="79876" name="Rectangle 3"/>
          <p:cNvSpPr>
            <a:spLocks noGrp="1" noChangeArrowheads="1"/>
          </p:cNvSpPr>
          <p:nvPr>
            <p:ph type="body" idx="1"/>
          </p:nvPr>
        </p:nvSpPr>
        <p:spPr>
          <a:xfrm>
            <a:off x="730250" y="4560888"/>
            <a:ext cx="5854700" cy="4319587"/>
          </a:xfrm>
          <a:noFill/>
          <a:ln/>
        </p:spPr>
        <p:txBody>
          <a:bodyPr/>
          <a:lstStyle/>
          <a:p>
            <a:pPr lvl="1" eaLnBrk="1" hangingPunct="1"/>
            <a:endParaRPr lang="en-US" smtClean="0">
              <a:latin typeface="Arial" pitchFamily="34" charset="0"/>
            </a:endParaRPr>
          </a:p>
        </p:txBody>
      </p:sp>
    </p:spTree>
    <p:extLst>
      <p:ext uri="{BB962C8B-B14F-4D97-AF65-F5344CB8AC3E}">
        <p14:creationId xmlns:p14="http://schemas.microsoft.com/office/powerpoint/2010/main" val="376047512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3FB93E40-03AF-46A9-AE07-7E54AFA72860}" type="slidenum">
              <a:rPr lang="en-US" smtClean="0">
                <a:latin typeface="Arial" pitchFamily="34" charset="0"/>
                <a:cs typeface="Arial" pitchFamily="34" charset="0"/>
              </a:rPr>
              <a:pPr/>
              <a:t>38</a:t>
            </a:fld>
            <a:endParaRPr lang="en-US" smtClean="0">
              <a:latin typeface="Arial" pitchFamily="34" charset="0"/>
              <a:cs typeface="Arial" pitchFamily="34" charset="0"/>
            </a:endParaRPr>
          </a:p>
        </p:txBody>
      </p:sp>
      <p:sp>
        <p:nvSpPr>
          <p:cNvPr id="80899" name="Rectangle 2"/>
          <p:cNvSpPr>
            <a:spLocks noGrp="1" noRot="1" noChangeAspect="1" noChangeArrowheads="1" noTextEdit="1"/>
          </p:cNvSpPr>
          <p:nvPr>
            <p:ph type="sldImg"/>
          </p:nvPr>
        </p:nvSpPr>
        <p:spPr>
          <a:xfrm>
            <a:off x="460375" y="720725"/>
            <a:ext cx="6396038" cy="3598863"/>
          </a:xfrm>
          <a:ln/>
        </p:spPr>
      </p:sp>
      <p:sp>
        <p:nvSpPr>
          <p:cNvPr id="80900" name="Rectangle 3"/>
          <p:cNvSpPr>
            <a:spLocks noGrp="1" noChangeArrowheads="1"/>
          </p:cNvSpPr>
          <p:nvPr>
            <p:ph type="body" idx="1"/>
          </p:nvPr>
        </p:nvSpPr>
        <p:spPr>
          <a:xfrm>
            <a:off x="733425" y="4560888"/>
            <a:ext cx="5848350" cy="4319587"/>
          </a:xfrm>
          <a:noFill/>
          <a:ln/>
        </p:spPr>
        <p:txBody>
          <a:bodyPr/>
          <a:lstStyle/>
          <a:p>
            <a:pPr eaLnBrk="1" hangingPunct="1"/>
            <a:endParaRPr lang="en-US" smtClean="0">
              <a:latin typeface="Arial" pitchFamily="34" charset="0"/>
            </a:endParaRPr>
          </a:p>
        </p:txBody>
      </p:sp>
    </p:spTree>
    <p:extLst>
      <p:ext uri="{BB962C8B-B14F-4D97-AF65-F5344CB8AC3E}">
        <p14:creationId xmlns:p14="http://schemas.microsoft.com/office/powerpoint/2010/main" val="297025460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p>
            <a:fld id="{77149BF1-83BB-4B10-95DE-222107252B5C}" type="slidenum">
              <a:rPr lang="en-US" smtClean="0">
                <a:latin typeface="Arial" pitchFamily="34" charset="0"/>
                <a:cs typeface="Arial" pitchFamily="34" charset="0"/>
              </a:rPr>
              <a:pPr/>
              <a:t>39</a:t>
            </a:fld>
            <a:endParaRPr lang="en-US" smtClean="0">
              <a:latin typeface="Arial" pitchFamily="34" charset="0"/>
              <a:cs typeface="Arial" pitchFamily="34" charset="0"/>
            </a:endParaRPr>
          </a:p>
        </p:txBody>
      </p:sp>
      <p:sp>
        <p:nvSpPr>
          <p:cNvPr id="81923" name="Rectangle 2"/>
          <p:cNvSpPr>
            <a:spLocks noGrp="1" noRot="1" noChangeAspect="1" noChangeArrowheads="1" noTextEdit="1"/>
          </p:cNvSpPr>
          <p:nvPr>
            <p:ph type="sldImg"/>
          </p:nvPr>
        </p:nvSpPr>
        <p:spPr>
          <a:xfrm>
            <a:off x="460375" y="720725"/>
            <a:ext cx="6399213" cy="3600450"/>
          </a:xfrm>
          <a:ln/>
        </p:spPr>
      </p:sp>
      <p:sp>
        <p:nvSpPr>
          <p:cNvPr id="81924"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extLst>
      <p:ext uri="{BB962C8B-B14F-4D97-AF65-F5344CB8AC3E}">
        <p14:creationId xmlns:p14="http://schemas.microsoft.com/office/powerpoint/2010/main" val="3766952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endParaRPr lang="en-US" smtClean="0">
              <a:latin typeface="Arial" pitchFamily="34" charset="0"/>
            </a:endParaRPr>
          </a:p>
        </p:txBody>
      </p:sp>
      <p:sp>
        <p:nvSpPr>
          <p:cNvPr id="58372" name="Slide Number Placeholder 3"/>
          <p:cNvSpPr>
            <a:spLocks noGrp="1"/>
          </p:cNvSpPr>
          <p:nvPr>
            <p:ph type="sldNum" sz="quarter" idx="5"/>
          </p:nvPr>
        </p:nvSpPr>
        <p:spPr>
          <a:noFill/>
        </p:spPr>
        <p:txBody>
          <a:bodyPr/>
          <a:lstStyle/>
          <a:p>
            <a:fld id="{0F629A48-A933-4C77-98E6-2A4D87D35269}" type="slidenum">
              <a:rPr lang="en-US" smtClean="0">
                <a:latin typeface="Arial" pitchFamily="34" charset="0"/>
                <a:cs typeface="Arial" pitchFamily="34" charset="0"/>
              </a:rPr>
              <a:pPr/>
              <a:t>7</a:t>
            </a:fld>
            <a:endParaRPr lang="en-US" smtClean="0">
              <a:latin typeface="Arial" pitchFamily="34" charset="0"/>
              <a:cs typeface="Arial" pitchFamily="34" charset="0"/>
            </a:endParaRPr>
          </a:p>
        </p:txBody>
      </p:sp>
    </p:spTree>
    <p:extLst>
      <p:ext uri="{BB962C8B-B14F-4D97-AF65-F5344CB8AC3E}">
        <p14:creationId xmlns:p14="http://schemas.microsoft.com/office/powerpoint/2010/main" val="15801443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7"/>
          <p:cNvSpPr>
            <a:spLocks noGrp="1" noChangeArrowheads="1"/>
          </p:cNvSpPr>
          <p:nvPr>
            <p:ph type="sldNum" sz="quarter" idx="5"/>
          </p:nvPr>
        </p:nvSpPr>
        <p:spPr>
          <a:noFill/>
        </p:spPr>
        <p:txBody>
          <a:bodyPr/>
          <a:lstStyle/>
          <a:p>
            <a:fld id="{C2EE7FFC-C53A-4637-BCF5-66C00F379537}" type="slidenum">
              <a:rPr lang="en-US" smtClean="0">
                <a:latin typeface="Arial" pitchFamily="34" charset="0"/>
                <a:cs typeface="Arial" pitchFamily="34" charset="0"/>
              </a:rPr>
              <a:pPr/>
              <a:t>8</a:t>
            </a:fld>
            <a:endParaRPr lang="en-US" smtClean="0">
              <a:latin typeface="Arial" pitchFamily="34" charset="0"/>
              <a:cs typeface="Arial" pitchFamily="34" charset="0"/>
            </a:endParaRPr>
          </a:p>
        </p:txBody>
      </p:sp>
      <p:sp>
        <p:nvSpPr>
          <p:cNvPr id="59395" name="Rectangle 2"/>
          <p:cNvSpPr>
            <a:spLocks noGrp="1" noRot="1" noChangeAspect="1" noChangeArrowheads="1" noTextEdit="1"/>
          </p:cNvSpPr>
          <p:nvPr>
            <p:ph type="sldImg"/>
          </p:nvPr>
        </p:nvSpPr>
        <p:spPr>
          <a:xfrm>
            <a:off x="460375" y="720725"/>
            <a:ext cx="6399213" cy="3600450"/>
          </a:xfrm>
          <a:ln/>
        </p:spPr>
      </p:sp>
      <p:sp>
        <p:nvSpPr>
          <p:cNvPr id="59396" name="Rectangle 3"/>
          <p:cNvSpPr>
            <a:spLocks noGrp="1" noChangeArrowheads="1"/>
          </p:cNvSpPr>
          <p:nvPr>
            <p:ph type="body" idx="1"/>
          </p:nvPr>
        </p:nvSpPr>
        <p:spPr>
          <a:noFill/>
          <a:ln/>
        </p:spPr>
        <p:txBody>
          <a:bodyPr/>
          <a:lstStyle/>
          <a:p>
            <a:pPr eaLnBrk="1" hangingPunct="1"/>
            <a:endParaRPr lang="en-US" smtClean="0">
              <a:latin typeface="Arial" pitchFamily="34" charset="0"/>
            </a:endParaRPr>
          </a:p>
        </p:txBody>
      </p:sp>
    </p:spTree>
    <p:extLst>
      <p:ext uri="{BB962C8B-B14F-4D97-AF65-F5344CB8AC3E}">
        <p14:creationId xmlns:p14="http://schemas.microsoft.com/office/powerpoint/2010/main" val="3106940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p:spPr>
        <p:txBody>
          <a:bodyPr/>
          <a:lstStyle/>
          <a:p>
            <a:fld id="{A20CAB41-15BA-4E00-82E2-2997D9586E9D}" type="slidenum">
              <a:rPr lang="en-US" smtClean="0">
                <a:latin typeface="Arial" pitchFamily="34" charset="0"/>
                <a:cs typeface="Arial" pitchFamily="34" charset="0"/>
              </a:rPr>
              <a:pPr/>
              <a:t>9</a:t>
            </a:fld>
            <a:endParaRPr lang="en-US" smtClean="0">
              <a:latin typeface="Arial" pitchFamily="34" charset="0"/>
              <a:cs typeface="Arial" pitchFamily="34" charset="0"/>
            </a:endParaRPr>
          </a:p>
        </p:txBody>
      </p:sp>
      <p:sp>
        <p:nvSpPr>
          <p:cNvPr id="60419" name="Rectangle 7"/>
          <p:cNvSpPr txBox="1">
            <a:spLocks noGrp="1" noChangeArrowheads="1"/>
          </p:cNvSpPr>
          <p:nvPr/>
        </p:nvSpPr>
        <p:spPr bwMode="auto">
          <a:xfrm>
            <a:off x="4143375" y="9120188"/>
            <a:ext cx="3170238" cy="479425"/>
          </a:xfrm>
          <a:prstGeom prst="rect">
            <a:avLst/>
          </a:prstGeom>
          <a:noFill/>
          <a:ln w="9525">
            <a:noFill/>
            <a:miter lim="800000"/>
            <a:headEnd/>
            <a:tailEnd/>
          </a:ln>
        </p:spPr>
        <p:txBody>
          <a:bodyPr lIns="91434" tIns="45717" rIns="91434" bIns="45717" anchor="b"/>
          <a:lstStyle/>
          <a:p>
            <a:pPr algn="r" defTabSz="904875"/>
            <a:fld id="{9A7F3B65-4057-4D01-AEF8-BDF879ECCF04}" type="slidenum">
              <a:rPr lang="en-US"/>
              <a:pPr algn="r" defTabSz="904875"/>
              <a:t>9</a:t>
            </a:fld>
            <a:endParaRPr lang="en-US"/>
          </a:p>
        </p:txBody>
      </p:sp>
      <p:sp>
        <p:nvSpPr>
          <p:cNvPr id="60420" name="Rectangle 2"/>
          <p:cNvSpPr>
            <a:spLocks noGrp="1" noRot="1" noChangeAspect="1" noChangeArrowheads="1" noTextEdit="1"/>
          </p:cNvSpPr>
          <p:nvPr>
            <p:ph type="sldImg"/>
          </p:nvPr>
        </p:nvSpPr>
        <p:spPr>
          <a:xfrm>
            <a:off x="461963" y="722313"/>
            <a:ext cx="6396037" cy="3598862"/>
          </a:xfrm>
          <a:ln/>
        </p:spPr>
      </p:sp>
      <p:sp>
        <p:nvSpPr>
          <p:cNvPr id="60421" name="Rectangle 3"/>
          <p:cNvSpPr>
            <a:spLocks noGrp="1" noChangeArrowheads="1"/>
          </p:cNvSpPr>
          <p:nvPr>
            <p:ph type="body" idx="1"/>
          </p:nvPr>
        </p:nvSpPr>
        <p:spPr>
          <a:noFill/>
          <a:ln/>
        </p:spPr>
        <p:txBody>
          <a:bodyPr lIns="91434" tIns="45717" rIns="91434" bIns="45717"/>
          <a:lstStyle/>
          <a:p>
            <a:pPr eaLnBrk="1" hangingPunct="1"/>
            <a:r>
              <a:rPr lang="en-US" smtClean="0">
                <a:solidFill>
                  <a:schemeClr val="bg1"/>
                </a:solidFill>
                <a:latin typeface="Arial" pitchFamily="34" charset="0"/>
              </a:rPr>
              <a:t>Prolifics provides strategic guidance on how to structure the optimal development team and development processes. We can recommend tooling for the full project lifecycle from requirements gathering to automated deployment management, as well as application monitoring software and services to optimize performance and identify bottlenecks. We specialize in migration assistance to support multiple application servers with a single code base –reaching a wide customer audience.</a:t>
            </a:r>
          </a:p>
          <a:p>
            <a:pPr eaLnBrk="1" hangingPunct="1"/>
            <a:endParaRPr lang="en-US" smtClean="0">
              <a:latin typeface="Arial" pitchFamily="34" charset="0"/>
            </a:endParaRPr>
          </a:p>
        </p:txBody>
      </p:sp>
    </p:spTree>
    <p:extLst>
      <p:ext uri="{BB962C8B-B14F-4D97-AF65-F5344CB8AC3E}">
        <p14:creationId xmlns:p14="http://schemas.microsoft.com/office/powerpoint/2010/main" val="15794557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p:spPr>
        <p:txBody>
          <a:bodyPr/>
          <a:lstStyle/>
          <a:p>
            <a:endParaRPr lang="en-US" smtClean="0">
              <a:latin typeface="Arial" pitchFamily="34" charset="0"/>
            </a:endParaRPr>
          </a:p>
        </p:txBody>
      </p:sp>
      <p:sp>
        <p:nvSpPr>
          <p:cNvPr id="61444" name="Slide Number Placeholder 3"/>
          <p:cNvSpPr>
            <a:spLocks noGrp="1"/>
          </p:cNvSpPr>
          <p:nvPr>
            <p:ph type="sldNum" sz="quarter" idx="5"/>
          </p:nvPr>
        </p:nvSpPr>
        <p:spPr>
          <a:noFill/>
        </p:spPr>
        <p:txBody>
          <a:bodyPr/>
          <a:lstStyle/>
          <a:p>
            <a:fld id="{C59E3D3B-C20B-4D6D-89ED-77C92A101DBB}" type="slidenum">
              <a:rPr lang="en-US" smtClean="0">
                <a:latin typeface="Arial" pitchFamily="34" charset="0"/>
                <a:cs typeface="Arial" pitchFamily="34" charset="0"/>
              </a:rPr>
              <a:pPr/>
              <a:t>10</a:t>
            </a:fld>
            <a:endParaRPr lang="en-US" smtClean="0">
              <a:latin typeface="Arial" pitchFamily="34" charset="0"/>
              <a:cs typeface="Arial" pitchFamily="34" charset="0"/>
            </a:endParaRPr>
          </a:p>
        </p:txBody>
      </p:sp>
    </p:spTree>
    <p:extLst>
      <p:ext uri="{BB962C8B-B14F-4D97-AF65-F5344CB8AC3E}">
        <p14:creationId xmlns:p14="http://schemas.microsoft.com/office/powerpoint/2010/main" val="38899341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p:spPr>
        <p:txBody>
          <a:bodyPr/>
          <a:lstStyle/>
          <a:p>
            <a:endParaRPr lang="en-US" smtClean="0">
              <a:latin typeface="Arial" pitchFamily="34" charset="0"/>
            </a:endParaRPr>
          </a:p>
        </p:txBody>
      </p:sp>
      <p:sp>
        <p:nvSpPr>
          <p:cNvPr id="62468" name="Slide Number Placeholder 3"/>
          <p:cNvSpPr>
            <a:spLocks noGrp="1"/>
          </p:cNvSpPr>
          <p:nvPr>
            <p:ph type="sldNum" sz="quarter" idx="5"/>
          </p:nvPr>
        </p:nvSpPr>
        <p:spPr>
          <a:noFill/>
        </p:spPr>
        <p:txBody>
          <a:bodyPr/>
          <a:lstStyle/>
          <a:p>
            <a:fld id="{077A2041-E899-4CBA-81D3-15CDE675697A}" type="slidenum">
              <a:rPr lang="en-US" smtClean="0">
                <a:latin typeface="Arial" pitchFamily="34" charset="0"/>
                <a:cs typeface="Arial" pitchFamily="34" charset="0"/>
              </a:rPr>
              <a:pPr/>
              <a:t>12</a:t>
            </a:fld>
            <a:endParaRPr lang="en-US" smtClean="0">
              <a:latin typeface="Arial" pitchFamily="34" charset="0"/>
              <a:cs typeface="Arial" pitchFamily="34" charset="0"/>
            </a:endParaRPr>
          </a:p>
        </p:txBody>
      </p:sp>
    </p:spTree>
    <p:extLst>
      <p:ext uri="{BB962C8B-B14F-4D97-AF65-F5344CB8AC3E}">
        <p14:creationId xmlns:p14="http://schemas.microsoft.com/office/powerpoint/2010/main" val="26551855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endParaRPr lang="en-US" smtClean="0">
              <a:latin typeface="Arial" pitchFamily="34" charset="0"/>
            </a:endParaRPr>
          </a:p>
        </p:txBody>
      </p:sp>
      <p:sp>
        <p:nvSpPr>
          <p:cNvPr id="63492" name="Slide Number Placeholder 3"/>
          <p:cNvSpPr>
            <a:spLocks noGrp="1"/>
          </p:cNvSpPr>
          <p:nvPr>
            <p:ph type="sldNum" sz="quarter" idx="5"/>
          </p:nvPr>
        </p:nvSpPr>
        <p:spPr>
          <a:noFill/>
        </p:spPr>
        <p:txBody>
          <a:bodyPr/>
          <a:lstStyle/>
          <a:p>
            <a:fld id="{E208481E-1FF6-41F5-8913-419F06AC54E0}" type="slidenum">
              <a:rPr lang="en-US" smtClean="0">
                <a:latin typeface="Arial" pitchFamily="34" charset="0"/>
                <a:cs typeface="Arial" pitchFamily="34" charset="0"/>
              </a:rPr>
              <a:pPr/>
              <a:t>16</a:t>
            </a:fld>
            <a:endParaRPr lang="en-US" smtClean="0">
              <a:latin typeface="Arial" pitchFamily="34" charset="0"/>
              <a:cs typeface="Arial" pitchFamily="34" charset="0"/>
            </a:endParaRPr>
          </a:p>
        </p:txBody>
      </p:sp>
    </p:spTree>
    <p:extLst>
      <p:ext uri="{BB962C8B-B14F-4D97-AF65-F5344CB8AC3E}">
        <p14:creationId xmlns:p14="http://schemas.microsoft.com/office/powerpoint/2010/main" val="3576171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p:spPr>
        <p:txBody>
          <a:bodyPr/>
          <a:lstStyle/>
          <a:p>
            <a:endParaRPr lang="en-US" smtClean="0">
              <a:latin typeface="Arial" pitchFamily="34" charset="0"/>
            </a:endParaRPr>
          </a:p>
        </p:txBody>
      </p:sp>
      <p:sp>
        <p:nvSpPr>
          <p:cNvPr id="64516" name="Slide Number Placeholder 3"/>
          <p:cNvSpPr>
            <a:spLocks noGrp="1"/>
          </p:cNvSpPr>
          <p:nvPr>
            <p:ph type="sldNum" sz="quarter" idx="5"/>
          </p:nvPr>
        </p:nvSpPr>
        <p:spPr>
          <a:noFill/>
        </p:spPr>
        <p:txBody>
          <a:bodyPr/>
          <a:lstStyle/>
          <a:p>
            <a:fld id="{19CE74FF-962C-4E60-89E3-3393E53248E1}" type="slidenum">
              <a:rPr lang="en-US" smtClean="0">
                <a:latin typeface="Arial" pitchFamily="34" charset="0"/>
                <a:cs typeface="Arial" pitchFamily="34" charset="0"/>
              </a:rPr>
              <a:pPr/>
              <a:t>17</a:t>
            </a:fld>
            <a:endParaRPr lang="en-US" smtClean="0">
              <a:latin typeface="Arial" pitchFamily="34" charset="0"/>
              <a:cs typeface="Arial" pitchFamily="34" charset="0"/>
            </a:endParaRPr>
          </a:p>
        </p:txBody>
      </p:sp>
    </p:spTree>
    <p:extLst>
      <p:ext uri="{BB962C8B-B14F-4D97-AF65-F5344CB8AC3E}">
        <p14:creationId xmlns:p14="http://schemas.microsoft.com/office/powerpoint/2010/main" val="257481473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0">
          <a:blip r:embed="rId2"/>
          <a:srcRect/>
          <a:stretch>
            <a:fillRect/>
          </a:stretch>
        </a:blipFill>
        <a:effectLst/>
      </p:bgPr>
    </p:bg>
    <p:spTree>
      <p:nvGrpSpPr>
        <p:cNvPr id="1" name=""/>
        <p:cNvGrpSpPr/>
        <p:nvPr/>
      </p:nvGrpSpPr>
      <p:grpSpPr>
        <a:xfrm>
          <a:off x="0" y="0"/>
          <a:ext cx="0" cy="0"/>
          <a:chOff x="0" y="0"/>
          <a:chExt cx="0" cy="0"/>
        </a:xfrm>
      </p:grpSpPr>
      <p:pic>
        <p:nvPicPr>
          <p:cNvPr id="4" name="Picture 5" descr="Prolifics_logo_white_print_transparent_907x219.png"/>
          <p:cNvPicPr>
            <a:picLocks noChangeAspect="1"/>
          </p:cNvPicPr>
          <p:nvPr userDrawn="1"/>
        </p:nvPicPr>
        <p:blipFill rotWithShape="1">
          <a:blip r:embed="rId3"/>
          <a:srcRect t="-1" b="30482"/>
          <a:stretch/>
        </p:blipFill>
        <p:spPr bwMode="auto">
          <a:xfrm>
            <a:off x="6934200" y="133350"/>
            <a:ext cx="1905000" cy="320040"/>
          </a:xfrm>
          <a:prstGeom prst="rect">
            <a:avLst/>
          </a:prstGeom>
          <a:noFill/>
          <a:ln w="9525">
            <a:noFill/>
            <a:miter lim="800000"/>
            <a:headEnd/>
            <a:tailEnd/>
          </a:ln>
        </p:spPr>
      </p:pic>
      <p:sp>
        <p:nvSpPr>
          <p:cNvPr id="2" name="Title 1"/>
          <p:cNvSpPr>
            <a:spLocks noGrp="1"/>
          </p:cNvSpPr>
          <p:nvPr>
            <p:ph type="ctrTitle"/>
          </p:nvPr>
        </p:nvSpPr>
        <p:spPr>
          <a:xfrm>
            <a:off x="3505200" y="2269334"/>
            <a:ext cx="5257800" cy="645319"/>
          </a:xfrm>
        </p:spPr>
        <p:txBody>
          <a:bodyPr/>
          <a:lstStyle>
            <a:lvl1pPr>
              <a:defRPr sz="2800" b="1">
                <a:solidFill>
                  <a:srgbClr val="000066"/>
                </a:solidFill>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3505200" y="3371850"/>
            <a:ext cx="5334000" cy="1028700"/>
          </a:xfrm>
        </p:spPr>
        <p:txBody>
          <a:bodyPr/>
          <a:lstStyle>
            <a:lvl1pPr marL="0" indent="0" algn="l">
              <a:buNone/>
              <a:defRPr sz="1800"/>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Tree>
  </p:cSld>
  <p:clrMapOvr>
    <a:masterClrMapping/>
  </p:clrMapOvr>
  <p:transition>
    <p:wipe dir="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pic>
        <p:nvPicPr>
          <p:cNvPr id="4" name="Picture 5" descr="Prolifics_logo_white_print_transparent_907x219.png"/>
          <p:cNvPicPr>
            <a:picLocks noChangeAspect="1"/>
          </p:cNvPicPr>
          <p:nvPr userDrawn="1"/>
        </p:nvPicPr>
        <p:blipFill>
          <a:blip r:embed="rId2"/>
          <a:srcRect/>
          <a:stretch>
            <a:fillRect/>
          </a:stretch>
        </p:blipFill>
        <p:spPr bwMode="auto">
          <a:xfrm>
            <a:off x="8213725" y="4938713"/>
            <a:ext cx="811213" cy="195262"/>
          </a:xfrm>
          <a:prstGeom prst="rect">
            <a:avLst/>
          </a:prstGeom>
          <a:noFill/>
          <a:ln w="9525">
            <a:noFill/>
            <a:miter lim="800000"/>
            <a:headEnd/>
            <a:tailEnd/>
          </a:ln>
        </p:spPr>
      </p:pic>
      <p:sp>
        <p:nvSpPr>
          <p:cNvPr id="2" name="Title 1"/>
          <p:cNvSpPr>
            <a:spLocks noGrp="1"/>
          </p:cNvSpPr>
          <p:nvPr>
            <p:ph type="title"/>
          </p:nvPr>
        </p:nvSpPr>
        <p:spPr>
          <a:xfrm>
            <a:off x="457200" y="514351"/>
            <a:ext cx="8077200" cy="426992"/>
          </a:xfrm>
        </p:spPr>
        <p:txBody>
          <a:bodyPr/>
          <a:lstStyle>
            <a:lvl1pPr>
              <a:defRPr sz="2800">
                <a:solidFill>
                  <a:srgbClr val="000066"/>
                </a:solidFill>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457200" y="1006078"/>
            <a:ext cx="8229600" cy="3623072"/>
          </a:xfrm>
        </p:spPr>
        <p:txBody>
          <a:bodyPr vert="eaVert"/>
          <a:lstStyle>
            <a:lvl1pPr>
              <a:buFont typeface="Wingdings" pitchFamily="2" charset="2"/>
              <a:buChar char="Ø"/>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4"/>
          <p:cNvSpPr>
            <a:spLocks noGrp="1" noChangeArrowheads="1"/>
          </p:cNvSpPr>
          <p:nvPr>
            <p:ph type="sldNum" sz="quarter" idx="10"/>
          </p:nvPr>
        </p:nvSpPr>
        <p:spPr/>
        <p:txBody>
          <a:bodyPr/>
          <a:lstStyle>
            <a:lvl1pPr>
              <a:defRPr/>
            </a:lvl1pPr>
          </a:lstStyle>
          <a:p>
            <a:pPr>
              <a:defRPr/>
            </a:pPr>
            <a:fld id="{E1F5CDFB-D00D-4BBC-AA61-5F1BF5341BED}" type="slidenum">
              <a:rPr lang="en-US"/>
              <a:pPr>
                <a:defRPr/>
              </a:pPr>
              <a:t>‹#›</a:t>
            </a:fld>
            <a:endParaRPr lang="en-US"/>
          </a:p>
        </p:txBody>
      </p:sp>
    </p:spTree>
  </p:cSld>
  <p:clrMapOvr>
    <a:masterClrMapping/>
  </p:clrMapOvr>
  <p:transition>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pic>
        <p:nvPicPr>
          <p:cNvPr id="4" name="Picture 5" descr="Prolifics_logo_white_print_transparent_907x219.png"/>
          <p:cNvPicPr>
            <a:picLocks noChangeAspect="1"/>
          </p:cNvPicPr>
          <p:nvPr userDrawn="1"/>
        </p:nvPicPr>
        <p:blipFill>
          <a:blip r:embed="rId2"/>
          <a:srcRect/>
          <a:stretch>
            <a:fillRect/>
          </a:stretch>
        </p:blipFill>
        <p:spPr bwMode="auto">
          <a:xfrm>
            <a:off x="8213725" y="4938713"/>
            <a:ext cx="811213" cy="195262"/>
          </a:xfrm>
          <a:prstGeom prst="rect">
            <a:avLst/>
          </a:prstGeom>
          <a:noFill/>
          <a:ln w="9525">
            <a:noFill/>
            <a:miter lim="800000"/>
            <a:headEnd/>
            <a:tailEnd/>
          </a:ln>
        </p:spPr>
      </p:pic>
      <p:sp>
        <p:nvSpPr>
          <p:cNvPr id="2" name="Vertical Title 1"/>
          <p:cNvSpPr>
            <a:spLocks noGrp="1"/>
          </p:cNvSpPr>
          <p:nvPr>
            <p:ph type="title" orient="vert"/>
          </p:nvPr>
        </p:nvSpPr>
        <p:spPr>
          <a:xfrm>
            <a:off x="6629400" y="606028"/>
            <a:ext cx="2057400" cy="3965972"/>
          </a:xfrm>
        </p:spPr>
        <p:txBody>
          <a:bodyPr vert="eaVert"/>
          <a:lstStyle>
            <a:lvl1pPr>
              <a:defRPr sz="2800">
                <a:solidFill>
                  <a:srgbClr val="000066"/>
                </a:solidFill>
              </a:defRPr>
            </a:lvl1pPr>
          </a:lstStyle>
          <a:p>
            <a:r>
              <a:rPr lang="en-US" dirty="0" smtClean="0"/>
              <a:t>Click to edit Master title style</a:t>
            </a:r>
            <a:endParaRPr lang="en-US" dirty="0"/>
          </a:p>
        </p:txBody>
      </p:sp>
      <p:sp>
        <p:nvSpPr>
          <p:cNvPr id="3" name="Vertical Text Placeholder 2"/>
          <p:cNvSpPr>
            <a:spLocks noGrp="1"/>
          </p:cNvSpPr>
          <p:nvPr>
            <p:ph type="body" orient="vert" idx="1"/>
          </p:nvPr>
        </p:nvSpPr>
        <p:spPr>
          <a:xfrm>
            <a:off x="457200" y="606028"/>
            <a:ext cx="6019800" cy="3965972"/>
          </a:xfrm>
        </p:spPr>
        <p:txBody>
          <a:bodyPr vert="eaVert"/>
          <a:lstStyle>
            <a:lvl1pPr>
              <a:buFont typeface="Wingdings" pitchFamily="2" charset="2"/>
              <a:buChar char="Ø"/>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4"/>
          <p:cNvSpPr>
            <a:spLocks noGrp="1" noChangeArrowheads="1"/>
          </p:cNvSpPr>
          <p:nvPr>
            <p:ph type="sldNum" sz="quarter" idx="10"/>
          </p:nvPr>
        </p:nvSpPr>
        <p:spPr/>
        <p:txBody>
          <a:bodyPr/>
          <a:lstStyle>
            <a:lvl1pPr>
              <a:defRPr/>
            </a:lvl1pPr>
          </a:lstStyle>
          <a:p>
            <a:pPr>
              <a:defRPr/>
            </a:pPr>
            <a:fld id="{6DC10788-5C41-4CC8-A79F-F0D32B8023DD}" type="slidenum">
              <a:rPr lang="en-US"/>
              <a:pPr>
                <a:defRPr/>
              </a:pPr>
              <a:t>‹#›</a:t>
            </a:fld>
            <a:endParaRPr lang="en-US"/>
          </a:p>
        </p:txBody>
      </p:sp>
    </p:spTree>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pic>
        <p:nvPicPr>
          <p:cNvPr id="4" name="Picture 5" descr="Prolifics_logo_white_print_transparent_907x219.png"/>
          <p:cNvPicPr>
            <a:picLocks noChangeAspect="1"/>
          </p:cNvPicPr>
          <p:nvPr userDrawn="1"/>
        </p:nvPicPr>
        <p:blipFill>
          <a:blip r:embed="rId2"/>
          <a:srcRect/>
          <a:stretch>
            <a:fillRect/>
          </a:stretch>
        </p:blipFill>
        <p:spPr bwMode="auto">
          <a:xfrm>
            <a:off x="8213725" y="4938713"/>
            <a:ext cx="811213" cy="195262"/>
          </a:xfrm>
          <a:prstGeom prst="rect">
            <a:avLst/>
          </a:prstGeom>
          <a:noFill/>
          <a:ln w="9525">
            <a:noFill/>
            <a:miter lim="800000"/>
            <a:headEnd/>
            <a:tailEnd/>
          </a:ln>
        </p:spPr>
      </p:pic>
      <p:sp>
        <p:nvSpPr>
          <p:cNvPr id="2" name="Title 1"/>
          <p:cNvSpPr>
            <a:spLocks noGrp="1"/>
          </p:cNvSpPr>
          <p:nvPr>
            <p:ph type="title"/>
          </p:nvPr>
        </p:nvSpPr>
        <p:spPr>
          <a:xfrm>
            <a:off x="609600" y="514350"/>
            <a:ext cx="8077200" cy="400050"/>
          </a:xfrm>
        </p:spPr>
        <p:txBody>
          <a:bodyPr/>
          <a:lstStyle>
            <a:lvl1pPr>
              <a:defRPr sz="2800">
                <a:solidFill>
                  <a:srgbClr val="000066"/>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609600" y="1063228"/>
            <a:ext cx="8077200" cy="3623072"/>
          </a:xfrm>
        </p:spPr>
        <p:txBody>
          <a:bodyPr/>
          <a:lstStyle>
            <a:lvl1pPr>
              <a:buFont typeface="Wingdings" pitchFamily="2" charset="2"/>
              <a:buChar char="Ø"/>
              <a:defRPr sz="2000"/>
            </a:lvl1pPr>
            <a:lvl2pPr>
              <a:defRPr sz="1800"/>
            </a:lvl2pPr>
            <a:lvl3pPr>
              <a:defRPr sz="1600"/>
            </a:lvl3pPr>
            <a:lvl4pPr>
              <a:defRPr sz="1400"/>
            </a:lvl4pPr>
            <a:lvl5pPr>
              <a:defRPr sz="12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4"/>
          <p:cNvSpPr>
            <a:spLocks noGrp="1" noChangeArrowheads="1"/>
          </p:cNvSpPr>
          <p:nvPr>
            <p:ph type="sldNum" sz="quarter" idx="10"/>
          </p:nvPr>
        </p:nvSpPr>
        <p:spPr/>
        <p:txBody>
          <a:bodyPr/>
          <a:lstStyle>
            <a:lvl1pPr>
              <a:defRPr/>
            </a:lvl1pPr>
          </a:lstStyle>
          <a:p>
            <a:pPr>
              <a:defRPr/>
            </a:pPr>
            <a:fld id="{57B4E710-A5C8-433D-8A76-EF65385065F7}" type="slidenum">
              <a:rPr lang="en-US"/>
              <a:pPr>
                <a:defRPr/>
              </a:pPr>
              <a:t>‹#›</a:t>
            </a:fld>
            <a:endParaRPr lang="en-US"/>
          </a:p>
        </p:txBody>
      </p:sp>
    </p:spTree>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pic>
        <p:nvPicPr>
          <p:cNvPr id="4" name="Picture 5" descr="Prolifics_logo_white_print_transparent_907x219.png"/>
          <p:cNvPicPr>
            <a:picLocks noChangeAspect="1"/>
          </p:cNvPicPr>
          <p:nvPr userDrawn="1"/>
        </p:nvPicPr>
        <p:blipFill>
          <a:blip r:embed="rId2"/>
          <a:srcRect/>
          <a:stretch>
            <a:fillRect/>
          </a:stretch>
        </p:blipFill>
        <p:spPr bwMode="auto">
          <a:xfrm>
            <a:off x="8213725" y="4938713"/>
            <a:ext cx="811213" cy="195262"/>
          </a:xfrm>
          <a:prstGeom prst="rect">
            <a:avLst/>
          </a:prstGeom>
          <a:noFill/>
          <a:ln w="9525">
            <a:noFill/>
            <a:miter lim="800000"/>
            <a:headEnd/>
            <a:tailEnd/>
          </a:ln>
        </p:spPr>
      </p:pic>
      <p:sp>
        <p:nvSpPr>
          <p:cNvPr id="2" name="Title 1"/>
          <p:cNvSpPr>
            <a:spLocks noGrp="1"/>
          </p:cNvSpPr>
          <p:nvPr>
            <p:ph type="title"/>
          </p:nvPr>
        </p:nvSpPr>
        <p:spPr>
          <a:xfrm>
            <a:off x="722313" y="3305176"/>
            <a:ext cx="7772400" cy="1021556"/>
          </a:xfrm>
        </p:spPr>
        <p:txBody>
          <a:bodyPr anchor="t"/>
          <a:lstStyle>
            <a:lvl1pPr algn="l">
              <a:defRPr sz="4000" b="1" cap="all">
                <a:solidFill>
                  <a:srgbClr val="000066"/>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5" name="Rectangle 4"/>
          <p:cNvSpPr>
            <a:spLocks noGrp="1" noChangeArrowheads="1"/>
          </p:cNvSpPr>
          <p:nvPr>
            <p:ph type="sldNum" sz="quarter" idx="10"/>
          </p:nvPr>
        </p:nvSpPr>
        <p:spPr/>
        <p:txBody>
          <a:bodyPr/>
          <a:lstStyle>
            <a:lvl1pPr>
              <a:defRPr/>
            </a:lvl1pPr>
          </a:lstStyle>
          <a:p>
            <a:pPr>
              <a:defRPr/>
            </a:pPr>
            <a:fld id="{BEB0A6C0-3C03-4F94-BED8-7C41477C34A1}" type="slidenum">
              <a:rPr lang="en-US"/>
              <a:pPr>
                <a:defRPr/>
              </a:pPr>
              <a:t>‹#›</a:t>
            </a:fld>
            <a:endParaRPr lang="en-US"/>
          </a:p>
        </p:txBody>
      </p:sp>
    </p:spTree>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pic>
        <p:nvPicPr>
          <p:cNvPr id="5" name="Picture 5" descr="Prolifics_logo_white_print_transparent_907x219.png"/>
          <p:cNvPicPr>
            <a:picLocks noChangeAspect="1"/>
          </p:cNvPicPr>
          <p:nvPr userDrawn="1"/>
        </p:nvPicPr>
        <p:blipFill>
          <a:blip r:embed="rId2"/>
          <a:srcRect/>
          <a:stretch>
            <a:fillRect/>
          </a:stretch>
        </p:blipFill>
        <p:spPr bwMode="auto">
          <a:xfrm>
            <a:off x="8213725" y="4938713"/>
            <a:ext cx="811213" cy="195262"/>
          </a:xfrm>
          <a:prstGeom prst="rect">
            <a:avLst/>
          </a:prstGeom>
          <a:noFill/>
          <a:ln w="9525">
            <a:noFill/>
            <a:miter lim="800000"/>
            <a:headEnd/>
            <a:tailEnd/>
          </a:ln>
        </p:spPr>
      </p:pic>
      <p:sp>
        <p:nvSpPr>
          <p:cNvPr id="2" name="Title 1"/>
          <p:cNvSpPr>
            <a:spLocks noGrp="1"/>
          </p:cNvSpPr>
          <p:nvPr>
            <p:ph type="title"/>
          </p:nvPr>
        </p:nvSpPr>
        <p:spPr>
          <a:xfrm>
            <a:off x="457200" y="514350"/>
            <a:ext cx="8077200" cy="400050"/>
          </a:xfrm>
        </p:spPr>
        <p:txBody>
          <a:bodyPr/>
          <a:lstStyle>
            <a:lvl1pPr>
              <a:defRPr sz="2800">
                <a:solidFill>
                  <a:srgbClr val="000066"/>
                </a:solidFill>
              </a:defRPr>
            </a:lvl1pPr>
          </a:lstStyle>
          <a:p>
            <a:r>
              <a:rPr lang="en-US" dirty="0" smtClean="0"/>
              <a:t>Click to edit Master title style</a:t>
            </a:r>
            <a:endParaRPr lang="en-US" dirty="0"/>
          </a:p>
        </p:txBody>
      </p:sp>
      <p:sp>
        <p:nvSpPr>
          <p:cNvPr id="3" name="Content Placeholder 2"/>
          <p:cNvSpPr>
            <a:spLocks noGrp="1"/>
          </p:cNvSpPr>
          <p:nvPr>
            <p:ph sz="half" idx="1"/>
          </p:nvPr>
        </p:nvSpPr>
        <p:spPr>
          <a:xfrm>
            <a:off x="457200" y="1028700"/>
            <a:ext cx="4038600" cy="3600450"/>
          </a:xfrm>
        </p:spPr>
        <p:txBody>
          <a:bodyPr/>
          <a:lstStyle>
            <a:lvl1pPr>
              <a:buFont typeface="Wingdings" pitchFamily="2" charset="2"/>
              <a:buChar char="Ø"/>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028700"/>
            <a:ext cx="4038600" cy="3600450"/>
          </a:xfrm>
        </p:spPr>
        <p:txBody>
          <a:bodyPr/>
          <a:lstStyle>
            <a:lvl1pPr>
              <a:buFont typeface="Wingdings" pitchFamily="2" charset="2"/>
              <a:buChar char="Ø"/>
              <a:defRPr sz="2400"/>
            </a:lvl1pPr>
            <a:lvl2pPr>
              <a:defRPr sz="2000"/>
            </a:lvl2pPr>
            <a:lvl3pPr>
              <a:defRPr sz="1800"/>
            </a:lvl3pPr>
            <a:lvl4pPr>
              <a:defRPr sz="1600"/>
            </a:lvl4pPr>
            <a:lvl5pPr>
              <a:defRPr sz="16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Rectangle 5"/>
          <p:cNvSpPr>
            <a:spLocks noGrp="1" noChangeArrowheads="1"/>
          </p:cNvSpPr>
          <p:nvPr>
            <p:ph type="sldNum" sz="quarter" idx="10"/>
          </p:nvPr>
        </p:nvSpPr>
        <p:spPr/>
        <p:txBody>
          <a:bodyPr/>
          <a:lstStyle>
            <a:lvl1pPr>
              <a:defRPr/>
            </a:lvl1pPr>
          </a:lstStyle>
          <a:p>
            <a:pPr>
              <a:defRPr/>
            </a:pPr>
            <a:fld id="{A4DE2ED9-790C-436B-9ADA-73E30489915E}" type="slidenum">
              <a:rPr lang="en-US"/>
              <a:pPr>
                <a:defRPr/>
              </a:pPr>
              <a:t>‹#›</a:t>
            </a:fld>
            <a:endParaRPr lang="en-US"/>
          </a:p>
        </p:txBody>
      </p:sp>
    </p:spTree>
  </p:cSld>
  <p:clrMapOvr>
    <a:masterClrMapping/>
  </p:clrMapOvr>
  <p:transition>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7" name="Picture 5" descr="Prolifics_logo_white_print_transparent_907x219.png"/>
          <p:cNvPicPr>
            <a:picLocks noChangeAspect="1"/>
          </p:cNvPicPr>
          <p:nvPr userDrawn="1"/>
        </p:nvPicPr>
        <p:blipFill>
          <a:blip r:embed="rId2"/>
          <a:srcRect/>
          <a:stretch>
            <a:fillRect/>
          </a:stretch>
        </p:blipFill>
        <p:spPr bwMode="auto">
          <a:xfrm>
            <a:off x="8213725" y="4938713"/>
            <a:ext cx="811213" cy="195262"/>
          </a:xfrm>
          <a:prstGeom prst="rect">
            <a:avLst/>
          </a:prstGeom>
          <a:noFill/>
          <a:ln w="9525">
            <a:noFill/>
            <a:miter lim="800000"/>
            <a:headEnd/>
            <a:tailEnd/>
          </a:ln>
        </p:spPr>
      </p:pic>
      <p:sp>
        <p:nvSpPr>
          <p:cNvPr id="2" name="Title 1"/>
          <p:cNvSpPr>
            <a:spLocks noGrp="1"/>
          </p:cNvSpPr>
          <p:nvPr>
            <p:ph type="title"/>
          </p:nvPr>
        </p:nvSpPr>
        <p:spPr>
          <a:xfrm>
            <a:off x="457200" y="491728"/>
            <a:ext cx="8229600" cy="479822"/>
          </a:xfrm>
        </p:spPr>
        <p:txBody>
          <a:bodyPr/>
          <a:lstStyle>
            <a:lvl1pPr>
              <a:defRPr sz="2800">
                <a:solidFill>
                  <a:srgbClr val="000066"/>
                </a:solidFill>
              </a:defRPr>
            </a:lvl1pPr>
          </a:lstStyle>
          <a:p>
            <a:r>
              <a:rPr lang="en-US" dirty="0" smtClean="0"/>
              <a:t>Click to edit Master title style</a:t>
            </a:r>
            <a:endParaRPr lang="en-US" dirty="0"/>
          </a:p>
        </p:txBody>
      </p:sp>
      <p:sp>
        <p:nvSpPr>
          <p:cNvPr id="3" name="Text Placeholder 2"/>
          <p:cNvSpPr>
            <a:spLocks noGrp="1"/>
          </p:cNvSpPr>
          <p:nvPr>
            <p:ph type="body" idx="1"/>
          </p:nvPr>
        </p:nvSpPr>
        <p:spPr>
          <a:xfrm>
            <a:off x="457200" y="1085851"/>
            <a:ext cx="4040188" cy="50526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1565673"/>
            <a:ext cx="4040188" cy="3120629"/>
          </a:xfrm>
        </p:spPr>
        <p:txBody>
          <a:bodyPr/>
          <a:lstStyle>
            <a:lvl1pPr>
              <a:buFont typeface="Wingdings" pitchFamily="2" charset="2"/>
              <a:buChar char="Ø"/>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30" y="1085851"/>
            <a:ext cx="4041775" cy="50526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30" y="1565673"/>
            <a:ext cx="4041775" cy="3120629"/>
          </a:xfrm>
        </p:spPr>
        <p:txBody>
          <a:bodyPr/>
          <a:lstStyle>
            <a:lvl1pPr>
              <a:buFont typeface="Wingdings" pitchFamily="2" charset="2"/>
              <a:buChar char="Ø"/>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Rectangle 7"/>
          <p:cNvSpPr>
            <a:spLocks noGrp="1" noChangeArrowheads="1"/>
          </p:cNvSpPr>
          <p:nvPr>
            <p:ph type="sldNum" sz="quarter" idx="10"/>
          </p:nvPr>
        </p:nvSpPr>
        <p:spPr/>
        <p:txBody>
          <a:bodyPr/>
          <a:lstStyle>
            <a:lvl1pPr>
              <a:defRPr/>
            </a:lvl1pPr>
          </a:lstStyle>
          <a:p>
            <a:pPr>
              <a:defRPr/>
            </a:pPr>
            <a:fld id="{F2D836E4-6B0D-4F0E-9DAB-CD2625C0EA97}" type="slidenum">
              <a:rPr lang="en-US"/>
              <a:pPr>
                <a:defRPr/>
              </a:pPr>
              <a:t>‹#›</a:t>
            </a:fld>
            <a:endParaRPr lang="en-US"/>
          </a:p>
        </p:txBody>
      </p:sp>
    </p:spTree>
  </p:cSld>
  <p:clrMapOvr>
    <a:masterClrMapping/>
  </p:clrMapOvr>
  <p:transition>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pic>
        <p:nvPicPr>
          <p:cNvPr id="3" name="Picture 4" descr="Prolifics_logo_white_print_transparent_907x219.png"/>
          <p:cNvPicPr>
            <a:picLocks noChangeAspect="1"/>
          </p:cNvPicPr>
          <p:nvPr userDrawn="1"/>
        </p:nvPicPr>
        <p:blipFill>
          <a:blip r:embed="rId2"/>
          <a:srcRect/>
          <a:stretch>
            <a:fillRect/>
          </a:stretch>
        </p:blipFill>
        <p:spPr bwMode="auto">
          <a:xfrm>
            <a:off x="8213725" y="4938713"/>
            <a:ext cx="811213" cy="195262"/>
          </a:xfrm>
          <a:prstGeom prst="rect">
            <a:avLst/>
          </a:prstGeom>
          <a:noFill/>
          <a:ln w="9525">
            <a:noFill/>
            <a:miter lim="800000"/>
            <a:headEnd/>
            <a:tailEnd/>
          </a:ln>
        </p:spPr>
      </p:pic>
      <p:sp>
        <p:nvSpPr>
          <p:cNvPr id="2" name="Title 1"/>
          <p:cNvSpPr>
            <a:spLocks noGrp="1"/>
          </p:cNvSpPr>
          <p:nvPr>
            <p:ph type="title"/>
          </p:nvPr>
        </p:nvSpPr>
        <p:spPr>
          <a:xfrm>
            <a:off x="457200" y="514350"/>
            <a:ext cx="8077200" cy="400050"/>
          </a:xfrm>
        </p:spPr>
        <p:txBody>
          <a:bodyPr/>
          <a:lstStyle>
            <a:lvl1pPr>
              <a:defRPr sz="2800">
                <a:solidFill>
                  <a:srgbClr val="000066"/>
                </a:solidFill>
              </a:defRPr>
            </a:lvl1pPr>
          </a:lstStyle>
          <a:p>
            <a:r>
              <a:rPr lang="en-US" dirty="0" smtClean="0"/>
              <a:t>Click to edit Master title style</a:t>
            </a:r>
            <a:endParaRPr lang="en-US" dirty="0"/>
          </a:p>
        </p:txBody>
      </p:sp>
      <p:sp>
        <p:nvSpPr>
          <p:cNvPr id="4" name="Rectangle 3"/>
          <p:cNvSpPr>
            <a:spLocks noGrp="1" noChangeArrowheads="1"/>
          </p:cNvSpPr>
          <p:nvPr>
            <p:ph type="sldNum" sz="quarter" idx="10"/>
          </p:nvPr>
        </p:nvSpPr>
        <p:spPr/>
        <p:txBody>
          <a:bodyPr/>
          <a:lstStyle>
            <a:lvl1pPr>
              <a:defRPr/>
            </a:lvl1pPr>
          </a:lstStyle>
          <a:p>
            <a:pPr>
              <a:defRPr/>
            </a:pPr>
            <a:fld id="{2D4C5972-040B-4F9F-B980-BFF9DFEF5378}" type="slidenum">
              <a:rPr lang="en-US"/>
              <a:pPr>
                <a:defRPr/>
              </a:pPr>
              <a:t>‹#›</a:t>
            </a:fld>
            <a:endParaRPr lang="en-US"/>
          </a:p>
        </p:txBody>
      </p:sp>
    </p:spTree>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pic>
        <p:nvPicPr>
          <p:cNvPr id="2" name="Picture 5" descr="Prolifics_logo_white_print_transparent_907x219.png"/>
          <p:cNvPicPr>
            <a:picLocks noChangeAspect="1"/>
          </p:cNvPicPr>
          <p:nvPr userDrawn="1"/>
        </p:nvPicPr>
        <p:blipFill>
          <a:blip r:embed="rId2"/>
          <a:srcRect/>
          <a:stretch>
            <a:fillRect/>
          </a:stretch>
        </p:blipFill>
        <p:spPr bwMode="auto">
          <a:xfrm>
            <a:off x="8213725" y="4938713"/>
            <a:ext cx="811213" cy="195262"/>
          </a:xfrm>
          <a:prstGeom prst="rect">
            <a:avLst/>
          </a:prstGeom>
          <a:noFill/>
          <a:ln w="9525">
            <a:noFill/>
            <a:miter lim="800000"/>
            <a:headEnd/>
            <a:tailEnd/>
          </a:ln>
        </p:spPr>
      </p:pic>
      <p:sp>
        <p:nvSpPr>
          <p:cNvPr id="3" name="Rectangle 2"/>
          <p:cNvSpPr>
            <a:spLocks noGrp="1" noChangeArrowheads="1"/>
          </p:cNvSpPr>
          <p:nvPr>
            <p:ph type="sldNum" sz="quarter" idx="10"/>
          </p:nvPr>
        </p:nvSpPr>
        <p:spPr/>
        <p:txBody>
          <a:bodyPr/>
          <a:lstStyle>
            <a:lvl1pPr>
              <a:defRPr/>
            </a:lvl1pPr>
          </a:lstStyle>
          <a:p>
            <a:pPr>
              <a:defRPr/>
            </a:pPr>
            <a:fld id="{AD3C0EE0-C2F5-48A0-B144-9B46E2DDD4E5}" type="slidenum">
              <a:rPr lang="en-US"/>
              <a:pPr>
                <a:defRPr/>
              </a:pPr>
              <a:t>‹#›</a:t>
            </a:fld>
            <a:endParaRPr lang="en-US"/>
          </a:p>
        </p:txBody>
      </p:sp>
    </p:spTree>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pic>
        <p:nvPicPr>
          <p:cNvPr id="5" name="Picture 5" descr="Prolifics_logo_white_print_transparent_907x219.png"/>
          <p:cNvPicPr>
            <a:picLocks noChangeAspect="1"/>
          </p:cNvPicPr>
          <p:nvPr userDrawn="1"/>
        </p:nvPicPr>
        <p:blipFill>
          <a:blip r:embed="rId2"/>
          <a:srcRect/>
          <a:stretch>
            <a:fillRect/>
          </a:stretch>
        </p:blipFill>
        <p:spPr bwMode="auto">
          <a:xfrm>
            <a:off x="8213725" y="4938713"/>
            <a:ext cx="811213" cy="195262"/>
          </a:xfrm>
          <a:prstGeom prst="rect">
            <a:avLst/>
          </a:prstGeom>
          <a:noFill/>
          <a:ln w="9525">
            <a:noFill/>
            <a:miter lim="800000"/>
            <a:headEnd/>
            <a:tailEnd/>
          </a:ln>
        </p:spPr>
      </p:pic>
      <p:sp>
        <p:nvSpPr>
          <p:cNvPr id="2" name="Title 1"/>
          <p:cNvSpPr>
            <a:spLocks noGrp="1"/>
          </p:cNvSpPr>
          <p:nvPr>
            <p:ph type="title"/>
          </p:nvPr>
        </p:nvSpPr>
        <p:spPr>
          <a:xfrm>
            <a:off x="457205" y="548879"/>
            <a:ext cx="3008313" cy="619125"/>
          </a:xfrm>
        </p:spPr>
        <p:txBody>
          <a:bodyPr anchor="b"/>
          <a:lstStyle>
            <a:lvl1pPr algn="l">
              <a:defRPr sz="2800" b="1">
                <a:solidFill>
                  <a:srgbClr val="000066"/>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3575050" y="548878"/>
            <a:ext cx="5111750" cy="4137422"/>
          </a:xfrm>
        </p:spPr>
        <p:txBody>
          <a:bodyPr/>
          <a:lstStyle>
            <a:lvl1pPr>
              <a:buFont typeface="Wingdings" pitchFamily="2" charset="2"/>
              <a:buChar char="Ø"/>
              <a:defRPr sz="2800"/>
            </a:lvl1pPr>
            <a:lvl2pPr>
              <a:defRPr sz="2400"/>
            </a:lvl2pPr>
            <a:lvl3pPr>
              <a:defRPr sz="2000"/>
            </a:lvl3pPr>
            <a:lvl4pPr>
              <a:defRPr sz="1800"/>
            </a:lvl4pPr>
            <a:lvl5pPr>
              <a:defRPr sz="1800"/>
            </a:lvl5pPr>
            <a:lvl6pPr>
              <a:defRPr sz="2000"/>
            </a:lvl6pPr>
            <a:lvl7pPr>
              <a:defRPr sz="2000"/>
            </a:lvl7pPr>
            <a:lvl8pPr>
              <a:defRPr sz="2000"/>
            </a:lvl8pPr>
            <a:lvl9pPr>
              <a:defRPr sz="20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3"/>
          <p:cNvSpPr>
            <a:spLocks noGrp="1"/>
          </p:cNvSpPr>
          <p:nvPr>
            <p:ph type="body" sz="half" idx="2"/>
          </p:nvPr>
        </p:nvSpPr>
        <p:spPr>
          <a:xfrm>
            <a:off x="457205" y="1168005"/>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Rectangle 5"/>
          <p:cNvSpPr>
            <a:spLocks noGrp="1" noChangeArrowheads="1"/>
          </p:cNvSpPr>
          <p:nvPr>
            <p:ph type="sldNum" sz="quarter" idx="10"/>
          </p:nvPr>
        </p:nvSpPr>
        <p:spPr/>
        <p:txBody>
          <a:bodyPr/>
          <a:lstStyle>
            <a:lvl1pPr>
              <a:defRPr/>
            </a:lvl1pPr>
          </a:lstStyle>
          <a:p>
            <a:pPr>
              <a:defRPr/>
            </a:pPr>
            <a:fld id="{867E3B6E-7A33-45FB-96BF-B9501ADF3E19}" type="slidenum">
              <a:rPr lang="en-US"/>
              <a:pPr>
                <a:defRPr/>
              </a:pPr>
              <a:t>‹#›</a:t>
            </a:fld>
            <a:endParaRPr lang="en-US"/>
          </a:p>
        </p:txBody>
      </p:sp>
    </p:spTree>
  </p:cSld>
  <p:clrMapOvr>
    <a:masterClrMapping/>
  </p:clrMapOvr>
  <p:transition>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pic>
        <p:nvPicPr>
          <p:cNvPr id="5" name="Picture 5" descr="Prolifics_logo_white_print_transparent_907x219.png"/>
          <p:cNvPicPr>
            <a:picLocks noChangeAspect="1"/>
          </p:cNvPicPr>
          <p:nvPr userDrawn="1"/>
        </p:nvPicPr>
        <p:blipFill>
          <a:blip r:embed="rId2"/>
          <a:srcRect/>
          <a:stretch>
            <a:fillRect/>
          </a:stretch>
        </p:blipFill>
        <p:spPr bwMode="auto">
          <a:xfrm>
            <a:off x="8213725" y="4938713"/>
            <a:ext cx="811213" cy="195262"/>
          </a:xfrm>
          <a:prstGeom prst="rect">
            <a:avLst/>
          </a:prstGeom>
          <a:noFill/>
          <a:ln w="9525">
            <a:noFill/>
            <a:miter lim="800000"/>
            <a:headEnd/>
            <a:tailEnd/>
          </a:ln>
        </p:spPr>
      </p:pic>
      <p:sp>
        <p:nvSpPr>
          <p:cNvPr id="2" name="Title 1"/>
          <p:cNvSpPr>
            <a:spLocks noGrp="1"/>
          </p:cNvSpPr>
          <p:nvPr>
            <p:ph type="title"/>
          </p:nvPr>
        </p:nvSpPr>
        <p:spPr>
          <a:xfrm>
            <a:off x="1792288" y="3714751"/>
            <a:ext cx="5486400" cy="425054"/>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5738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41398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6" name="Rectangle 5"/>
          <p:cNvSpPr>
            <a:spLocks noGrp="1" noChangeArrowheads="1"/>
          </p:cNvSpPr>
          <p:nvPr>
            <p:ph type="sldNum" sz="quarter" idx="10"/>
          </p:nvPr>
        </p:nvSpPr>
        <p:spPr/>
        <p:txBody>
          <a:bodyPr/>
          <a:lstStyle>
            <a:lvl1pPr>
              <a:defRPr/>
            </a:lvl1pPr>
          </a:lstStyle>
          <a:p>
            <a:pPr>
              <a:defRPr/>
            </a:pPr>
            <a:fld id="{1CE23360-C43F-45A9-98F5-5760DD872BDE}" type="slidenum">
              <a:rPr lang="en-US"/>
              <a:pPr>
                <a:defRPr/>
              </a:pPr>
              <a:t>‹#›</a:t>
            </a:fld>
            <a:endParaRPr lang="en-US"/>
          </a:p>
        </p:txBody>
      </p:sp>
    </p:spTree>
  </p:cSld>
  <p:clrMapOvr>
    <a:masterClrMapping/>
  </p:clrMapOvr>
  <p:transition>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609600" y="514350"/>
            <a:ext cx="8001000" cy="4000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Rectangle 3"/>
          <p:cNvSpPr>
            <a:spLocks noGrp="1" noChangeArrowheads="1"/>
          </p:cNvSpPr>
          <p:nvPr>
            <p:ph type="body" idx="1"/>
          </p:nvPr>
        </p:nvSpPr>
        <p:spPr bwMode="auto">
          <a:xfrm>
            <a:off x="609600" y="1028700"/>
            <a:ext cx="8077200" cy="37147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27717" name="Rectangle 5"/>
          <p:cNvSpPr>
            <a:spLocks noGrp="1" noChangeArrowheads="1"/>
          </p:cNvSpPr>
          <p:nvPr>
            <p:ph type="sldNum" sz="quarter" idx="4"/>
          </p:nvPr>
        </p:nvSpPr>
        <p:spPr bwMode="auto">
          <a:xfrm>
            <a:off x="76200" y="4914900"/>
            <a:ext cx="2133600" cy="2286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solidFill>
                  <a:srgbClr val="D9D9D9"/>
                </a:solidFill>
                <a:latin typeface="Century Gothic" charset="0"/>
                <a:cs typeface="Arial" charset="0"/>
              </a:defRPr>
            </a:lvl1pPr>
          </a:lstStyle>
          <a:p>
            <a:pPr>
              <a:defRPr/>
            </a:pPr>
            <a:fld id="{701ADB25-46CD-4EDB-A79B-705F41828FBF}"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417" r:id="rId1"/>
    <p:sldLayoutId id="2147484418" r:id="rId2"/>
    <p:sldLayoutId id="2147484419" r:id="rId3"/>
    <p:sldLayoutId id="2147484420" r:id="rId4"/>
    <p:sldLayoutId id="2147484421" r:id="rId5"/>
    <p:sldLayoutId id="2147484422" r:id="rId6"/>
    <p:sldLayoutId id="2147484423" r:id="rId7"/>
    <p:sldLayoutId id="2147484424" r:id="rId8"/>
    <p:sldLayoutId id="2147484425" r:id="rId9"/>
    <p:sldLayoutId id="2147484426" r:id="rId10"/>
    <p:sldLayoutId id="2147484427" r:id="rId11"/>
  </p:sldLayoutIdLst>
  <p:transition>
    <p:wipe dir="r"/>
  </p:transition>
  <p:hf hdr="0" ftr="0" dt="0"/>
  <p:txStyles>
    <p:titleStyle>
      <a:lvl1pPr algn="l" rtl="0" eaLnBrk="0" fontAlgn="base" hangingPunct="0">
        <a:spcBef>
          <a:spcPct val="0"/>
        </a:spcBef>
        <a:spcAft>
          <a:spcPct val="0"/>
        </a:spcAft>
        <a:defRPr sz="2800">
          <a:solidFill>
            <a:srgbClr val="000066"/>
          </a:solidFill>
          <a:latin typeface="Century Gothic" pitchFamily="34" charset="0"/>
          <a:ea typeface="MS PGothic" pitchFamily="34" charset="-128"/>
          <a:cs typeface="+mj-cs"/>
        </a:defRPr>
      </a:lvl1pPr>
      <a:lvl2pPr algn="l" rtl="0" eaLnBrk="0" fontAlgn="base" hangingPunct="0">
        <a:spcBef>
          <a:spcPct val="0"/>
        </a:spcBef>
        <a:spcAft>
          <a:spcPct val="0"/>
        </a:spcAft>
        <a:defRPr sz="2800">
          <a:solidFill>
            <a:srgbClr val="000066"/>
          </a:solidFill>
          <a:effectLst>
            <a:outerShdw blurRad="38100" dist="38100" dir="2700000" algn="tl">
              <a:srgbClr val="C0C0C0"/>
            </a:outerShdw>
          </a:effectLst>
          <a:latin typeface="Century Gothic" pitchFamily="34" charset="0"/>
          <a:ea typeface="MS PGothic" pitchFamily="34" charset="-128"/>
        </a:defRPr>
      </a:lvl2pPr>
      <a:lvl3pPr algn="l" rtl="0" eaLnBrk="0" fontAlgn="base" hangingPunct="0">
        <a:spcBef>
          <a:spcPct val="0"/>
        </a:spcBef>
        <a:spcAft>
          <a:spcPct val="0"/>
        </a:spcAft>
        <a:defRPr sz="2800">
          <a:solidFill>
            <a:srgbClr val="000066"/>
          </a:solidFill>
          <a:effectLst>
            <a:outerShdw blurRad="38100" dist="38100" dir="2700000" algn="tl">
              <a:srgbClr val="C0C0C0"/>
            </a:outerShdw>
          </a:effectLst>
          <a:latin typeface="Century Gothic" pitchFamily="34" charset="0"/>
          <a:ea typeface="MS PGothic" pitchFamily="34" charset="-128"/>
        </a:defRPr>
      </a:lvl3pPr>
      <a:lvl4pPr algn="l" rtl="0" eaLnBrk="0" fontAlgn="base" hangingPunct="0">
        <a:spcBef>
          <a:spcPct val="0"/>
        </a:spcBef>
        <a:spcAft>
          <a:spcPct val="0"/>
        </a:spcAft>
        <a:defRPr sz="2800">
          <a:solidFill>
            <a:srgbClr val="000066"/>
          </a:solidFill>
          <a:effectLst>
            <a:outerShdw blurRad="38100" dist="38100" dir="2700000" algn="tl">
              <a:srgbClr val="C0C0C0"/>
            </a:outerShdw>
          </a:effectLst>
          <a:latin typeface="Century Gothic" pitchFamily="34" charset="0"/>
          <a:ea typeface="MS PGothic" pitchFamily="34" charset="-128"/>
        </a:defRPr>
      </a:lvl4pPr>
      <a:lvl5pPr algn="l" rtl="0" eaLnBrk="0" fontAlgn="base" hangingPunct="0">
        <a:spcBef>
          <a:spcPct val="0"/>
        </a:spcBef>
        <a:spcAft>
          <a:spcPct val="0"/>
        </a:spcAft>
        <a:defRPr sz="2800">
          <a:solidFill>
            <a:srgbClr val="000066"/>
          </a:solidFill>
          <a:effectLst>
            <a:outerShdw blurRad="38100" dist="38100" dir="2700000" algn="tl">
              <a:srgbClr val="C0C0C0"/>
            </a:outerShdw>
          </a:effectLst>
          <a:latin typeface="Century Gothic" pitchFamily="34" charset="0"/>
          <a:ea typeface="MS PGothic" pitchFamily="34" charset="-128"/>
        </a:defRPr>
      </a:lvl5pPr>
      <a:lvl6pPr marL="457200" algn="ctr" rtl="0" fontAlgn="base">
        <a:spcBef>
          <a:spcPct val="0"/>
        </a:spcBef>
        <a:spcAft>
          <a:spcPct val="0"/>
        </a:spcAft>
        <a:defRPr sz="2400" b="1">
          <a:solidFill>
            <a:srgbClr val="006699"/>
          </a:solidFill>
          <a:effectLst>
            <a:outerShdw blurRad="38100" dist="38100" dir="2700000" algn="tl">
              <a:srgbClr val="C0C0C0"/>
            </a:outerShdw>
          </a:effectLst>
          <a:latin typeface="Arial" charset="0"/>
        </a:defRPr>
      </a:lvl6pPr>
      <a:lvl7pPr marL="914400" algn="ctr" rtl="0" fontAlgn="base">
        <a:spcBef>
          <a:spcPct val="0"/>
        </a:spcBef>
        <a:spcAft>
          <a:spcPct val="0"/>
        </a:spcAft>
        <a:defRPr sz="2400" b="1">
          <a:solidFill>
            <a:srgbClr val="006699"/>
          </a:solidFill>
          <a:effectLst>
            <a:outerShdw blurRad="38100" dist="38100" dir="2700000" algn="tl">
              <a:srgbClr val="C0C0C0"/>
            </a:outerShdw>
          </a:effectLst>
          <a:latin typeface="Arial" charset="0"/>
        </a:defRPr>
      </a:lvl7pPr>
      <a:lvl8pPr marL="1371600" algn="ctr" rtl="0" fontAlgn="base">
        <a:spcBef>
          <a:spcPct val="0"/>
        </a:spcBef>
        <a:spcAft>
          <a:spcPct val="0"/>
        </a:spcAft>
        <a:defRPr sz="2400" b="1">
          <a:solidFill>
            <a:srgbClr val="006699"/>
          </a:solidFill>
          <a:effectLst>
            <a:outerShdw blurRad="38100" dist="38100" dir="2700000" algn="tl">
              <a:srgbClr val="C0C0C0"/>
            </a:outerShdw>
          </a:effectLst>
          <a:latin typeface="Arial" charset="0"/>
        </a:defRPr>
      </a:lvl8pPr>
      <a:lvl9pPr marL="1828800" algn="ctr" rtl="0" fontAlgn="base">
        <a:spcBef>
          <a:spcPct val="0"/>
        </a:spcBef>
        <a:spcAft>
          <a:spcPct val="0"/>
        </a:spcAft>
        <a:defRPr sz="2400" b="1">
          <a:solidFill>
            <a:srgbClr val="006699"/>
          </a:solidFill>
          <a:effectLst>
            <a:outerShdw blurRad="38100" dist="38100" dir="2700000" algn="tl">
              <a:srgbClr val="C0C0C0"/>
            </a:outerShdw>
          </a:effectLst>
          <a:latin typeface="Arial" charset="0"/>
        </a:defRPr>
      </a:lvl9pPr>
    </p:titleStyle>
    <p:bodyStyle>
      <a:lvl1pPr marL="342900" indent="-342900" algn="l" rtl="0" eaLnBrk="0" fontAlgn="base" hangingPunct="0">
        <a:spcBef>
          <a:spcPct val="20000"/>
        </a:spcBef>
        <a:spcAft>
          <a:spcPct val="0"/>
        </a:spcAft>
        <a:buClr>
          <a:srgbClr val="000066"/>
        </a:buClr>
        <a:buFont typeface="Wingdings" pitchFamily="2" charset="2"/>
        <a:buChar char="Ø"/>
        <a:defRPr sz="2000">
          <a:solidFill>
            <a:schemeClr val="tx1"/>
          </a:solidFill>
          <a:latin typeface="Century Gothic" pitchFamily="34" charset="0"/>
          <a:ea typeface="Arial" charset="0"/>
          <a:cs typeface="Arial" pitchFamily="34" charset="0"/>
        </a:defRPr>
      </a:lvl1pPr>
      <a:lvl2pPr marL="742950" indent="-285750" algn="l" rtl="0" eaLnBrk="0" fontAlgn="base" hangingPunct="0">
        <a:spcBef>
          <a:spcPct val="20000"/>
        </a:spcBef>
        <a:spcAft>
          <a:spcPct val="0"/>
        </a:spcAft>
        <a:buClr>
          <a:srgbClr val="000066"/>
        </a:buClr>
        <a:buSzPct val="85000"/>
        <a:buFont typeface="Wingdings" pitchFamily="2" charset="2"/>
        <a:buChar char="q"/>
        <a:defRPr sz="2800">
          <a:solidFill>
            <a:schemeClr val="tx1"/>
          </a:solidFill>
          <a:latin typeface="Century Gothic" pitchFamily="34" charset="0"/>
          <a:ea typeface="Arial" charset="0"/>
          <a:cs typeface="Arial" pitchFamily="34" charset="0"/>
        </a:defRPr>
      </a:lvl2pPr>
      <a:lvl3pPr marL="1143000" indent="-228600" algn="l" rtl="0" eaLnBrk="0" fontAlgn="base" hangingPunct="0">
        <a:spcBef>
          <a:spcPct val="20000"/>
        </a:spcBef>
        <a:spcAft>
          <a:spcPct val="0"/>
        </a:spcAft>
        <a:buChar char="•"/>
        <a:defRPr sz="1600">
          <a:solidFill>
            <a:schemeClr val="tx1"/>
          </a:solidFill>
          <a:latin typeface="Century Gothic" pitchFamily="34" charset="0"/>
          <a:ea typeface="Arial" charset="0"/>
          <a:cs typeface="Arial" pitchFamily="34" charset="0"/>
        </a:defRPr>
      </a:lvl3pPr>
      <a:lvl4pPr marL="1600200" indent="-228600" algn="l" rtl="0" eaLnBrk="0" fontAlgn="base" hangingPunct="0">
        <a:spcBef>
          <a:spcPct val="20000"/>
        </a:spcBef>
        <a:spcAft>
          <a:spcPct val="0"/>
        </a:spcAft>
        <a:buChar char="–"/>
        <a:defRPr sz="1400">
          <a:solidFill>
            <a:schemeClr val="tx1"/>
          </a:solidFill>
          <a:latin typeface="Century Gothic" pitchFamily="34" charset="0"/>
          <a:ea typeface="Arial" charset="0"/>
          <a:cs typeface="Arial" pitchFamily="34" charset="0"/>
        </a:defRPr>
      </a:lvl4pPr>
      <a:lvl5pPr marL="2057400" indent="-228600" algn="l" rtl="0" eaLnBrk="0" fontAlgn="base" hangingPunct="0">
        <a:spcBef>
          <a:spcPct val="20000"/>
        </a:spcBef>
        <a:spcAft>
          <a:spcPct val="0"/>
        </a:spcAft>
        <a:buChar char="»"/>
        <a:defRPr sz="1200">
          <a:solidFill>
            <a:schemeClr val="tx1"/>
          </a:solidFill>
          <a:latin typeface="Century Gothic" pitchFamily="34" charset="0"/>
          <a:ea typeface="Arial" charset="0"/>
          <a:cs typeface="Arial" pitchFamily="34" charset="0"/>
        </a:defRPr>
      </a:lvl5pPr>
      <a:lvl6pPr marL="2514600" indent="-228600" algn="l" rtl="0" fontAlgn="base">
        <a:spcBef>
          <a:spcPct val="20000"/>
        </a:spcBef>
        <a:spcAft>
          <a:spcPct val="0"/>
        </a:spcAft>
        <a:buChar char="»"/>
        <a:defRPr sz="1400">
          <a:solidFill>
            <a:schemeClr val="tx1"/>
          </a:solidFill>
          <a:latin typeface="+mn-lt"/>
        </a:defRPr>
      </a:lvl6pPr>
      <a:lvl7pPr marL="2971800" indent="-228600" algn="l" rtl="0" fontAlgn="base">
        <a:spcBef>
          <a:spcPct val="20000"/>
        </a:spcBef>
        <a:spcAft>
          <a:spcPct val="0"/>
        </a:spcAft>
        <a:buChar char="»"/>
        <a:defRPr sz="1400">
          <a:solidFill>
            <a:schemeClr val="tx1"/>
          </a:solidFill>
          <a:latin typeface="+mn-lt"/>
        </a:defRPr>
      </a:lvl7pPr>
      <a:lvl8pPr marL="3429000" indent="-228600" algn="l" rtl="0" fontAlgn="base">
        <a:spcBef>
          <a:spcPct val="20000"/>
        </a:spcBef>
        <a:spcAft>
          <a:spcPct val="0"/>
        </a:spcAft>
        <a:buChar char="»"/>
        <a:defRPr sz="1400">
          <a:solidFill>
            <a:schemeClr val="tx1"/>
          </a:solidFill>
          <a:latin typeface="+mn-lt"/>
        </a:defRPr>
      </a:lvl8pPr>
      <a:lvl9pPr marL="3886200" indent="-228600" algn="l" rtl="0" fontAlgn="base">
        <a:spcBef>
          <a:spcPct val="20000"/>
        </a:spcBef>
        <a:spcAft>
          <a:spcPct val="0"/>
        </a:spcAft>
        <a:buChar char="»"/>
        <a:defRPr sz="14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69.png"/></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71.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77.jpeg"/><Relationship Id="rId7" Type="http://schemas.openxmlformats.org/officeDocument/2006/relationships/image" Target="../media/image81.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80.png"/><Relationship Id="rId5" Type="http://schemas.openxmlformats.org/officeDocument/2006/relationships/image" Target="../media/image79.png"/><Relationship Id="rId4" Type="http://schemas.openxmlformats.org/officeDocument/2006/relationships/image" Target="../media/image78.png"/></Relationships>
</file>

<file path=ppt/slides/_rels/slide18.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83.png"/><Relationship Id="rId7" Type="http://schemas.openxmlformats.org/officeDocument/2006/relationships/diagramColors" Target="../diagrams/colors4.xml"/><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_rels/slide2.xml.rels><?xml version="1.0" encoding="UTF-8" standalone="yes"?>
<Relationships xmlns="http://schemas.openxmlformats.org/package/2006/relationships"><Relationship Id="rId8" Type="http://schemas.openxmlformats.org/officeDocument/2006/relationships/image" Target="../media/image10.jpeg"/><Relationship Id="rId3" Type="http://schemas.openxmlformats.org/officeDocument/2006/relationships/image" Target="../media/image6.png"/><Relationship Id="rId7"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8.jpeg"/><Relationship Id="rId5" Type="http://schemas.openxmlformats.org/officeDocument/2006/relationships/image" Target="../media/image7.jpeg"/><Relationship Id="rId4" Type="http://schemas.microsoft.com/office/2007/relationships/hdphoto" Target="../media/hdphoto1.wdp"/><Relationship Id="rId9" Type="http://schemas.openxmlformats.org/officeDocument/2006/relationships/image" Target="../media/image11.jpeg"/></Relationships>
</file>

<file path=ppt/slides/_rels/slide20.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86.png"/><Relationship Id="rId7" Type="http://schemas.openxmlformats.org/officeDocument/2006/relationships/image" Target="../media/image90.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89.png"/><Relationship Id="rId5" Type="http://schemas.openxmlformats.org/officeDocument/2006/relationships/image" Target="../media/image88.png"/><Relationship Id="rId4" Type="http://schemas.openxmlformats.org/officeDocument/2006/relationships/image" Target="../media/image87.png"/></Relationships>
</file>

<file path=ppt/slides/_rels/slide23.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94.jpeg"/><Relationship Id="rId7" Type="http://schemas.openxmlformats.org/officeDocument/2006/relationships/diagramColors" Target="../diagrams/colors6.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s>
</file>

<file path=ppt/slides/_rels/slide27.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8" Type="http://schemas.openxmlformats.org/officeDocument/2006/relationships/image" Target="../media/image102.png"/><Relationship Id="rId13" Type="http://schemas.openxmlformats.org/officeDocument/2006/relationships/image" Target="../media/image107.png"/><Relationship Id="rId18" Type="http://schemas.openxmlformats.org/officeDocument/2006/relationships/image" Target="../media/image112.png"/><Relationship Id="rId3" Type="http://schemas.openxmlformats.org/officeDocument/2006/relationships/image" Target="../media/image97.png"/><Relationship Id="rId21" Type="http://schemas.openxmlformats.org/officeDocument/2006/relationships/image" Target="../media/image115.png"/><Relationship Id="rId7" Type="http://schemas.openxmlformats.org/officeDocument/2006/relationships/image" Target="../media/image101.png"/><Relationship Id="rId12" Type="http://schemas.openxmlformats.org/officeDocument/2006/relationships/image" Target="../media/image106.png"/><Relationship Id="rId17" Type="http://schemas.openxmlformats.org/officeDocument/2006/relationships/image" Target="../media/image111.png"/><Relationship Id="rId25" Type="http://schemas.openxmlformats.org/officeDocument/2006/relationships/image" Target="../media/image119.png"/><Relationship Id="rId2" Type="http://schemas.openxmlformats.org/officeDocument/2006/relationships/image" Target="../media/image96.png"/><Relationship Id="rId16" Type="http://schemas.openxmlformats.org/officeDocument/2006/relationships/image" Target="../media/image110.png"/><Relationship Id="rId20" Type="http://schemas.openxmlformats.org/officeDocument/2006/relationships/image" Target="../media/image114.png"/><Relationship Id="rId1" Type="http://schemas.openxmlformats.org/officeDocument/2006/relationships/slideLayout" Target="../slideLayouts/slideLayout2.xml"/><Relationship Id="rId6" Type="http://schemas.openxmlformats.org/officeDocument/2006/relationships/image" Target="../media/image100.png"/><Relationship Id="rId11" Type="http://schemas.openxmlformats.org/officeDocument/2006/relationships/image" Target="../media/image105.png"/><Relationship Id="rId24" Type="http://schemas.openxmlformats.org/officeDocument/2006/relationships/image" Target="../media/image118.png"/><Relationship Id="rId5" Type="http://schemas.openxmlformats.org/officeDocument/2006/relationships/image" Target="../media/image99.png"/><Relationship Id="rId15" Type="http://schemas.openxmlformats.org/officeDocument/2006/relationships/image" Target="../media/image109.png"/><Relationship Id="rId23" Type="http://schemas.openxmlformats.org/officeDocument/2006/relationships/image" Target="../media/image117.png"/><Relationship Id="rId10" Type="http://schemas.openxmlformats.org/officeDocument/2006/relationships/image" Target="../media/image104.png"/><Relationship Id="rId19" Type="http://schemas.openxmlformats.org/officeDocument/2006/relationships/image" Target="../media/image113.png"/><Relationship Id="rId4" Type="http://schemas.openxmlformats.org/officeDocument/2006/relationships/image" Target="../media/image98.png"/><Relationship Id="rId9" Type="http://schemas.openxmlformats.org/officeDocument/2006/relationships/image" Target="../media/image103.png"/><Relationship Id="rId14" Type="http://schemas.openxmlformats.org/officeDocument/2006/relationships/image" Target="../media/image108.jpeg"/><Relationship Id="rId22" Type="http://schemas.openxmlformats.org/officeDocument/2006/relationships/image" Target="../media/image116.png"/></Relationships>
</file>

<file path=ppt/slides/_rels/slide29.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23.jpe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26.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slideLayout" Target="../slideLayouts/slideLayout7.xml"/><Relationship Id="rId1" Type="http://schemas.openxmlformats.org/officeDocument/2006/relationships/vmlDrawing" Target="../drawings/vmlDrawing1.v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jpeg"/><Relationship Id="rId10" Type="http://schemas.openxmlformats.org/officeDocument/2006/relationships/image" Target="../media/image20.png"/><Relationship Id="rId4" Type="http://schemas.openxmlformats.org/officeDocument/2006/relationships/image" Target="../media/image3.png"/><Relationship Id="rId9" Type="http://schemas.openxmlformats.org/officeDocument/2006/relationships/image" Target="../media/image19.png"/></Relationships>
</file>

<file path=ppt/slides/_rels/slide8.xml.rels><?xml version="1.0" encoding="UTF-8" standalone="yes"?>
<Relationships xmlns="http://schemas.openxmlformats.org/package/2006/relationships"><Relationship Id="rId13" Type="http://schemas.openxmlformats.org/officeDocument/2006/relationships/image" Target="../media/image30.png"/><Relationship Id="rId18" Type="http://schemas.openxmlformats.org/officeDocument/2006/relationships/oleObject" Target="../embeddings/oleObject1.bin"/><Relationship Id="rId26" Type="http://schemas.openxmlformats.org/officeDocument/2006/relationships/image" Target="../media/image41.jpeg"/><Relationship Id="rId39" Type="http://schemas.openxmlformats.org/officeDocument/2006/relationships/image" Target="../media/image52.png"/><Relationship Id="rId3" Type="http://schemas.openxmlformats.org/officeDocument/2006/relationships/notesSlide" Target="../notesSlides/notesSlide4.xml"/><Relationship Id="rId21" Type="http://schemas.openxmlformats.org/officeDocument/2006/relationships/image" Target="../media/image36.jpeg"/><Relationship Id="rId34" Type="http://schemas.openxmlformats.org/officeDocument/2006/relationships/image" Target="../media/image47.jpeg"/><Relationship Id="rId42" Type="http://schemas.openxmlformats.org/officeDocument/2006/relationships/image" Target="../media/image55.png"/><Relationship Id="rId47" Type="http://schemas.openxmlformats.org/officeDocument/2006/relationships/image" Target="../media/image60.jpeg"/><Relationship Id="rId7" Type="http://schemas.openxmlformats.org/officeDocument/2006/relationships/image" Target="../media/image24.png"/><Relationship Id="rId12" Type="http://schemas.openxmlformats.org/officeDocument/2006/relationships/image" Target="../media/image29.png"/><Relationship Id="rId17" Type="http://schemas.openxmlformats.org/officeDocument/2006/relationships/image" Target="../media/image34.png"/><Relationship Id="rId25" Type="http://schemas.openxmlformats.org/officeDocument/2006/relationships/image" Target="../media/image40.jpeg"/><Relationship Id="rId33" Type="http://schemas.openxmlformats.org/officeDocument/2006/relationships/image" Target="../media/image46.png"/><Relationship Id="rId38" Type="http://schemas.openxmlformats.org/officeDocument/2006/relationships/image" Target="../media/image51.png"/><Relationship Id="rId46" Type="http://schemas.openxmlformats.org/officeDocument/2006/relationships/image" Target="../media/image59.png"/><Relationship Id="rId2" Type="http://schemas.openxmlformats.org/officeDocument/2006/relationships/slideLayout" Target="../slideLayouts/slideLayout6.xml"/><Relationship Id="rId16" Type="http://schemas.openxmlformats.org/officeDocument/2006/relationships/image" Target="../media/image33.png"/><Relationship Id="rId20" Type="http://schemas.openxmlformats.org/officeDocument/2006/relationships/image" Target="../media/image35.png"/><Relationship Id="rId29" Type="http://schemas.openxmlformats.org/officeDocument/2006/relationships/image" Target="../media/image43.jpeg"/><Relationship Id="rId41" Type="http://schemas.openxmlformats.org/officeDocument/2006/relationships/image" Target="../media/image54.png"/><Relationship Id="rId1" Type="http://schemas.openxmlformats.org/officeDocument/2006/relationships/vmlDrawing" Target="../drawings/vmlDrawing2.vml"/><Relationship Id="rId6" Type="http://schemas.openxmlformats.org/officeDocument/2006/relationships/hyperlink" Target="http://www.schwab.com/public/schwab/home/index.html?cmsid=P-979213&amp;pg=P-1023548&amp;lvl1=home&amp;" TargetMode="External"/><Relationship Id="rId11" Type="http://schemas.openxmlformats.org/officeDocument/2006/relationships/image" Target="../media/image28.jpeg"/><Relationship Id="rId24" Type="http://schemas.openxmlformats.org/officeDocument/2006/relationships/image" Target="../media/image39.png"/><Relationship Id="rId32" Type="http://schemas.openxmlformats.org/officeDocument/2006/relationships/image" Target="../media/image45.png"/><Relationship Id="rId37" Type="http://schemas.openxmlformats.org/officeDocument/2006/relationships/image" Target="../media/image50.png"/><Relationship Id="rId40" Type="http://schemas.openxmlformats.org/officeDocument/2006/relationships/image" Target="../media/image53.png"/><Relationship Id="rId45" Type="http://schemas.openxmlformats.org/officeDocument/2006/relationships/image" Target="../media/image58.png"/><Relationship Id="rId5" Type="http://schemas.openxmlformats.org/officeDocument/2006/relationships/image" Target="../media/image23.png"/><Relationship Id="rId15" Type="http://schemas.openxmlformats.org/officeDocument/2006/relationships/image" Target="../media/image32.png"/><Relationship Id="rId23" Type="http://schemas.openxmlformats.org/officeDocument/2006/relationships/image" Target="../media/image38.png"/><Relationship Id="rId28" Type="http://schemas.openxmlformats.org/officeDocument/2006/relationships/hyperlink" Target="http://www.emdeon.com/index.php" TargetMode="External"/><Relationship Id="rId36" Type="http://schemas.openxmlformats.org/officeDocument/2006/relationships/image" Target="../media/image49.png"/><Relationship Id="rId49" Type="http://schemas.openxmlformats.org/officeDocument/2006/relationships/image" Target="../media/image62.png"/><Relationship Id="rId10" Type="http://schemas.openxmlformats.org/officeDocument/2006/relationships/image" Target="../media/image27.png"/><Relationship Id="rId19" Type="http://schemas.openxmlformats.org/officeDocument/2006/relationships/image" Target="../media/image21.png"/><Relationship Id="rId31" Type="http://schemas.openxmlformats.org/officeDocument/2006/relationships/hyperlink" Target="http://www.ibx.com/" TargetMode="External"/><Relationship Id="rId44" Type="http://schemas.openxmlformats.org/officeDocument/2006/relationships/image" Target="../media/image57.png"/><Relationship Id="rId4" Type="http://schemas.openxmlformats.org/officeDocument/2006/relationships/image" Target="../media/image22.jpeg"/><Relationship Id="rId9" Type="http://schemas.openxmlformats.org/officeDocument/2006/relationships/image" Target="../media/image26.png"/><Relationship Id="rId14" Type="http://schemas.openxmlformats.org/officeDocument/2006/relationships/image" Target="../media/image31.png"/><Relationship Id="rId22" Type="http://schemas.openxmlformats.org/officeDocument/2006/relationships/image" Target="../media/image37.jpeg"/><Relationship Id="rId27" Type="http://schemas.openxmlformats.org/officeDocument/2006/relationships/image" Target="../media/image42.png"/><Relationship Id="rId30" Type="http://schemas.openxmlformats.org/officeDocument/2006/relationships/image" Target="../media/image44.png"/><Relationship Id="rId35" Type="http://schemas.openxmlformats.org/officeDocument/2006/relationships/image" Target="../media/image48.jpeg"/><Relationship Id="rId43" Type="http://schemas.openxmlformats.org/officeDocument/2006/relationships/image" Target="../media/image56.jpeg"/><Relationship Id="rId48" Type="http://schemas.openxmlformats.org/officeDocument/2006/relationships/image" Target="../media/image61.png"/><Relationship Id="rId8" Type="http://schemas.openxmlformats.org/officeDocument/2006/relationships/image" Target="../media/image25.png"/></Relationships>
</file>

<file path=ppt/slides/_rels/slide9.xml.rels><?xml version="1.0" encoding="UTF-8" standalone="yes"?>
<Relationships xmlns="http://schemas.openxmlformats.org/package/2006/relationships"><Relationship Id="rId3" Type="http://schemas.openxmlformats.org/officeDocument/2006/relationships/image" Target="../media/image63.png"/><Relationship Id="rId7" Type="http://schemas.openxmlformats.org/officeDocument/2006/relationships/image" Target="../media/image67.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66.jpeg"/><Relationship Id="rId5" Type="http://schemas.openxmlformats.org/officeDocument/2006/relationships/image" Target="../media/image65.jpeg"/><Relationship Id="rId4" Type="http://schemas.openxmlformats.org/officeDocument/2006/relationships/image" Target="../media/image6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ctrTitle"/>
          </p:nvPr>
        </p:nvSpPr>
        <p:spPr>
          <a:xfrm>
            <a:off x="3505200" y="2057400"/>
            <a:ext cx="5638800" cy="1314450"/>
          </a:xfrm>
        </p:spPr>
        <p:txBody>
          <a:bodyPr/>
          <a:lstStyle/>
          <a:p>
            <a:pPr eaLnBrk="1" hangingPunct="1"/>
            <a:r>
              <a:rPr lang="en-US" b="0" dirty="0" smtClean="0"/>
              <a:t>Prolifics</a:t>
            </a:r>
            <a:r>
              <a:rPr lang="en-US" b="0" dirty="0" smtClean="0"/>
              <a:t/>
            </a:r>
            <a:br>
              <a:rPr lang="en-US" b="0" dirty="0" smtClean="0"/>
            </a:br>
            <a:r>
              <a:rPr lang="en-US" sz="2000" b="0" dirty="0" smtClean="0"/>
              <a:t>IT: Customized To Your Advantage</a:t>
            </a:r>
            <a:endParaRPr lang="en-US" sz="2000" b="0" dirty="0" smtClean="0"/>
          </a:p>
        </p:txBody>
      </p:sp>
      <p:sp>
        <p:nvSpPr>
          <p:cNvPr id="14339" name="Rectangle 3"/>
          <p:cNvSpPr>
            <a:spLocks noGrp="1" noChangeArrowheads="1"/>
          </p:cNvSpPr>
          <p:nvPr>
            <p:ph type="subTitle" idx="1"/>
          </p:nvPr>
        </p:nvSpPr>
        <p:spPr/>
        <p:txBody>
          <a:bodyPr/>
          <a:lstStyle/>
          <a:p>
            <a:pPr eaLnBrk="1" hangingPunct="1"/>
            <a:endParaRPr lang="en-US" smtClean="0"/>
          </a:p>
        </p:txBody>
      </p:sp>
    </p:spTree>
  </p:cSld>
  <p:clrMapOvr>
    <a:masterClrMapping/>
  </p:clrMapOvr>
  <p:transition>
    <p:wipe dir="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14" descr="post-it-note.png"/>
          <p:cNvPicPr>
            <a:picLocks noChangeAspect="1"/>
          </p:cNvPicPr>
          <p:nvPr/>
        </p:nvPicPr>
        <p:blipFill>
          <a:blip r:embed="rId3"/>
          <a:srcRect/>
          <a:stretch>
            <a:fillRect/>
          </a:stretch>
        </p:blipFill>
        <p:spPr bwMode="auto">
          <a:xfrm>
            <a:off x="5638800" y="819150"/>
            <a:ext cx="3200400" cy="3886200"/>
          </a:xfrm>
          <a:prstGeom prst="rect">
            <a:avLst/>
          </a:prstGeom>
          <a:noFill/>
          <a:ln w="9525">
            <a:noFill/>
            <a:miter lim="800000"/>
            <a:headEnd/>
            <a:tailEnd/>
          </a:ln>
        </p:spPr>
      </p:pic>
      <p:pic>
        <p:nvPicPr>
          <p:cNvPr id="21507" name="Picture 9" descr="trophy.png"/>
          <p:cNvPicPr>
            <a:picLocks noChangeAspect="1"/>
          </p:cNvPicPr>
          <p:nvPr/>
        </p:nvPicPr>
        <p:blipFill>
          <a:blip r:embed="rId4"/>
          <a:srcRect/>
          <a:stretch>
            <a:fillRect/>
          </a:stretch>
        </p:blipFill>
        <p:spPr bwMode="auto">
          <a:xfrm rot="150429">
            <a:off x="5810696" y="1674747"/>
            <a:ext cx="2743200" cy="2652522"/>
          </a:xfrm>
          <a:prstGeom prst="rect">
            <a:avLst/>
          </a:prstGeom>
          <a:noFill/>
          <a:ln w="9525">
            <a:noFill/>
            <a:miter lim="800000"/>
            <a:headEnd/>
            <a:tailEnd/>
          </a:ln>
        </p:spPr>
      </p:pic>
      <p:sp>
        <p:nvSpPr>
          <p:cNvPr id="21508" name="Rectangle 12"/>
          <p:cNvSpPr>
            <a:spLocks noChangeArrowheads="1"/>
          </p:cNvSpPr>
          <p:nvPr/>
        </p:nvSpPr>
        <p:spPr bwMode="auto">
          <a:xfrm rot="165807">
            <a:off x="5773738" y="1381324"/>
            <a:ext cx="2759075" cy="3077766"/>
          </a:xfrm>
          <a:prstGeom prst="rect">
            <a:avLst/>
          </a:prstGeom>
          <a:noFill/>
          <a:ln w="9525">
            <a:noFill/>
            <a:miter lim="800000"/>
            <a:headEnd/>
            <a:tailEnd/>
          </a:ln>
        </p:spPr>
        <p:txBody>
          <a:bodyPr>
            <a:spAutoFit/>
          </a:bodyPr>
          <a:lstStyle/>
          <a:p>
            <a:pPr marL="171450" indent="-171450">
              <a:spcAft>
                <a:spcPts val="600"/>
              </a:spcAft>
              <a:buClr>
                <a:srgbClr val="C0504D"/>
              </a:buClr>
              <a:buSzPct val="120000"/>
              <a:buFont typeface="Wingdings" pitchFamily="2" charset="2"/>
              <a:buChar char="§"/>
            </a:pPr>
            <a:endParaRPr lang="en-US" sz="800" dirty="0" smtClean="0">
              <a:latin typeface="Century Gothic" pitchFamily="34" charset="0"/>
            </a:endParaRPr>
          </a:p>
          <a:p>
            <a:pPr marL="171450" indent="-171450">
              <a:spcAft>
                <a:spcPts val="600"/>
              </a:spcAft>
              <a:buClr>
                <a:srgbClr val="C0504D"/>
              </a:buClr>
              <a:buSzPct val="120000"/>
              <a:buFont typeface="Wingdings" pitchFamily="2" charset="2"/>
              <a:buChar char="§"/>
            </a:pPr>
            <a:r>
              <a:rPr lang="en-US" sz="800" dirty="0" smtClean="0">
                <a:latin typeface="Century Gothic" pitchFamily="34" charset="0"/>
              </a:rPr>
              <a:t>2014 Beacon Laureate Award for </a:t>
            </a:r>
            <a:r>
              <a:rPr lang="en-US" sz="800" smtClean="0">
                <a:latin typeface="Century Gothic" pitchFamily="34" charset="0"/>
              </a:rPr>
              <a:t>Business Agility</a:t>
            </a:r>
            <a:endParaRPr lang="en-US" sz="800" dirty="0" smtClean="0">
              <a:latin typeface="Century Gothic" pitchFamily="34" charset="0"/>
            </a:endParaRPr>
          </a:p>
          <a:p>
            <a:pPr marL="171450" indent="-171450">
              <a:spcAft>
                <a:spcPts val="600"/>
              </a:spcAft>
              <a:buClr>
                <a:srgbClr val="C0504D"/>
              </a:buClr>
              <a:buSzPct val="120000"/>
              <a:buFont typeface="Wingdings" pitchFamily="2" charset="2"/>
              <a:buChar char="§"/>
            </a:pPr>
            <a:r>
              <a:rPr lang="en-US" sz="800" dirty="0" smtClean="0">
                <a:latin typeface="Century Gothic" pitchFamily="34" charset="0"/>
              </a:rPr>
              <a:t>2013 </a:t>
            </a:r>
            <a:r>
              <a:rPr lang="en-US" sz="800" dirty="0">
                <a:latin typeface="Century Gothic" pitchFamily="34" charset="0"/>
              </a:rPr>
              <a:t>Collaboration Solutions Highest Achievement Award</a:t>
            </a:r>
          </a:p>
          <a:p>
            <a:pPr marL="171450" indent="-171450">
              <a:spcAft>
                <a:spcPts val="600"/>
              </a:spcAft>
              <a:buClr>
                <a:srgbClr val="C0504D"/>
              </a:buClr>
              <a:buSzPct val="120000"/>
              <a:buFont typeface="Wingdings" pitchFamily="2" charset="2"/>
              <a:buChar char="§"/>
            </a:pPr>
            <a:r>
              <a:rPr lang="en-US" sz="800" dirty="0">
                <a:latin typeface="Century Gothic" pitchFamily="34" charset="0"/>
              </a:rPr>
              <a:t>2013 Beacon Award for Outstanding Technical Vitality</a:t>
            </a:r>
          </a:p>
          <a:p>
            <a:pPr marL="171450" indent="-171450">
              <a:spcAft>
                <a:spcPts val="600"/>
              </a:spcAft>
              <a:buClr>
                <a:srgbClr val="C0504D"/>
              </a:buClr>
              <a:buSzPct val="120000"/>
              <a:buFont typeface="Wingdings" pitchFamily="2" charset="2"/>
              <a:buChar char="§"/>
            </a:pPr>
            <a:r>
              <a:rPr lang="en-US" sz="800" dirty="0">
                <a:latin typeface="Century Gothic" pitchFamily="34" charset="0"/>
              </a:rPr>
              <a:t>2013 Collaboration Solutions Distinguished Business Achievement</a:t>
            </a:r>
          </a:p>
          <a:p>
            <a:pPr marL="171450" indent="-171450">
              <a:spcAft>
                <a:spcPts val="600"/>
              </a:spcAft>
              <a:buClr>
                <a:srgbClr val="C0504D"/>
              </a:buClr>
              <a:buSzPct val="120000"/>
              <a:buFont typeface="Wingdings" pitchFamily="2" charset="2"/>
              <a:buChar char="§"/>
            </a:pPr>
            <a:r>
              <a:rPr lang="en-US" sz="800" dirty="0">
                <a:latin typeface="Century Gothic" pitchFamily="34" charset="0"/>
              </a:rPr>
              <a:t>2012 Outstanding Business Agility Solution Award</a:t>
            </a:r>
          </a:p>
          <a:p>
            <a:pPr marL="171450" indent="-171450">
              <a:spcAft>
                <a:spcPts val="600"/>
              </a:spcAft>
              <a:buClr>
                <a:srgbClr val="C0504D"/>
              </a:buClr>
              <a:buSzPct val="120000"/>
              <a:buFont typeface="Wingdings" pitchFamily="2" charset="2"/>
              <a:buChar char="§"/>
            </a:pPr>
            <a:r>
              <a:rPr lang="en-US" sz="800" dirty="0">
                <a:latin typeface="Century Gothic" pitchFamily="34" charset="0"/>
              </a:rPr>
              <a:t>2012 </a:t>
            </a:r>
            <a:r>
              <a:rPr lang="en-US" sz="800" dirty="0" smtClean="0">
                <a:latin typeface="Century Gothic" pitchFamily="34" charset="0"/>
              </a:rPr>
              <a:t>Smart </a:t>
            </a:r>
            <a:r>
              <a:rPr lang="en-US" sz="800" dirty="0">
                <a:latin typeface="Century Gothic" pitchFamily="34" charset="0"/>
              </a:rPr>
              <a:t>SOA Impact Award Winner</a:t>
            </a:r>
          </a:p>
          <a:p>
            <a:pPr marL="171450" indent="-171450">
              <a:spcAft>
                <a:spcPts val="600"/>
              </a:spcAft>
              <a:buClr>
                <a:srgbClr val="C0504D"/>
              </a:buClr>
              <a:buSzPct val="120000"/>
              <a:buFont typeface="Wingdings" pitchFamily="2" charset="2"/>
              <a:buChar char="§"/>
            </a:pPr>
            <a:r>
              <a:rPr lang="en-US" sz="800" dirty="0">
                <a:latin typeface="Century Gothic" pitchFamily="34" charset="0"/>
              </a:rPr>
              <a:t>2012 Global </a:t>
            </a:r>
            <a:r>
              <a:rPr lang="en-US" sz="800" dirty="0" err="1">
                <a:latin typeface="Century Gothic" pitchFamily="34" charset="0"/>
              </a:rPr>
              <a:t>WebSphere</a:t>
            </a:r>
            <a:r>
              <a:rPr lang="en-US" sz="800" dirty="0">
                <a:latin typeface="Century Gothic" pitchFamily="34" charset="0"/>
              </a:rPr>
              <a:t> Community Customer Recognition Award Winner </a:t>
            </a:r>
          </a:p>
          <a:p>
            <a:pPr marL="171450" indent="-171450">
              <a:spcAft>
                <a:spcPts val="600"/>
              </a:spcAft>
              <a:buClr>
                <a:srgbClr val="C0504D"/>
              </a:buClr>
              <a:buSzPct val="120000"/>
              <a:buFont typeface="Wingdings" pitchFamily="2" charset="2"/>
              <a:buChar char="§"/>
            </a:pPr>
            <a:r>
              <a:rPr lang="en-US" sz="800" dirty="0">
                <a:latin typeface="Century Gothic" pitchFamily="34" charset="0"/>
              </a:rPr>
              <a:t>2012 ICS Award for Best Industry Oriented Social Business Solution</a:t>
            </a:r>
          </a:p>
          <a:p>
            <a:pPr marL="171450" indent="-171450">
              <a:spcAft>
                <a:spcPts val="600"/>
              </a:spcAft>
              <a:buClr>
                <a:srgbClr val="C0504D"/>
              </a:buClr>
              <a:buSzPct val="120000"/>
              <a:buFont typeface="Wingdings" pitchFamily="2" charset="2"/>
              <a:buChar char="§"/>
            </a:pPr>
            <a:r>
              <a:rPr lang="en-US" sz="800" dirty="0">
                <a:latin typeface="Century Gothic" pitchFamily="34" charset="0"/>
              </a:rPr>
              <a:t>Named to UBM Channel and CRN's 2013 Solution Provider 500 List</a:t>
            </a:r>
          </a:p>
          <a:p>
            <a:pPr marL="171450" indent="-171450">
              <a:spcAft>
                <a:spcPts val="600"/>
              </a:spcAft>
              <a:buClr>
                <a:srgbClr val="C0504D"/>
              </a:buClr>
              <a:buSzPct val="120000"/>
              <a:buFont typeface="Wingdings" pitchFamily="2" charset="2"/>
              <a:buChar char="§"/>
            </a:pPr>
            <a:r>
              <a:rPr lang="en-US" sz="800" dirty="0">
                <a:latin typeface="Century Gothic" pitchFamily="34" charset="0"/>
              </a:rPr>
              <a:t>2012 Awarding Client Excellence (ACE)</a:t>
            </a:r>
            <a:br>
              <a:rPr lang="en-US" sz="800" dirty="0">
                <a:latin typeface="Century Gothic" pitchFamily="34" charset="0"/>
              </a:rPr>
            </a:br>
            <a:r>
              <a:rPr lang="en-US" sz="800" dirty="0">
                <a:latin typeface="Century Gothic" pitchFamily="34" charset="0"/>
              </a:rPr>
              <a:t>Award Winner</a:t>
            </a:r>
          </a:p>
        </p:txBody>
      </p:sp>
      <p:sp>
        <p:nvSpPr>
          <p:cNvPr id="21509" name="TextBox 12"/>
          <p:cNvSpPr txBox="1">
            <a:spLocks noChangeArrowheads="1"/>
          </p:cNvSpPr>
          <p:nvPr/>
        </p:nvSpPr>
        <p:spPr bwMode="auto">
          <a:xfrm rot="171077">
            <a:off x="6394450" y="1304925"/>
            <a:ext cx="1828800" cy="306388"/>
          </a:xfrm>
          <a:prstGeom prst="rect">
            <a:avLst/>
          </a:prstGeom>
          <a:noFill/>
          <a:ln w="9525">
            <a:noFill/>
            <a:miter lim="800000"/>
            <a:headEnd/>
            <a:tailEnd/>
          </a:ln>
        </p:spPr>
        <p:txBody>
          <a:bodyPr tIns="0" bIns="0" anchor="b"/>
          <a:lstStyle/>
          <a:p>
            <a:r>
              <a:rPr lang="en-US" sz="1400" b="1">
                <a:latin typeface="Century Gothic" pitchFamily="34" charset="0"/>
              </a:rPr>
              <a:t>Recent Awards</a:t>
            </a:r>
          </a:p>
        </p:txBody>
      </p:sp>
      <p:sp>
        <p:nvSpPr>
          <p:cNvPr id="16" name="Rectangle 12"/>
          <p:cNvSpPr>
            <a:spLocks noChangeArrowheads="1"/>
          </p:cNvSpPr>
          <p:nvPr/>
        </p:nvSpPr>
        <p:spPr bwMode="auto">
          <a:xfrm>
            <a:off x="533400" y="1352550"/>
            <a:ext cx="5181600" cy="2808461"/>
          </a:xfrm>
          <a:prstGeom prst="rect">
            <a:avLst/>
          </a:prstGeom>
          <a:noFill/>
          <a:ln w="9525">
            <a:noFill/>
            <a:miter lim="800000"/>
            <a:headEnd/>
            <a:tailEnd/>
          </a:ln>
        </p:spPr>
        <p:txBody>
          <a:bodyPr lIns="0">
            <a:spAutoFit/>
          </a:bodyPr>
          <a:lstStyle/>
          <a:p>
            <a:pPr marL="171450" indent="-171450">
              <a:spcAft>
                <a:spcPts val="1200"/>
              </a:spcAft>
              <a:buClr>
                <a:srgbClr val="E46C0A"/>
              </a:buClr>
              <a:buSzPct val="140000"/>
              <a:buFont typeface="Webdings" pitchFamily="18" charset="2"/>
              <a:buChar char=""/>
              <a:defRPr/>
            </a:pPr>
            <a:r>
              <a:rPr lang="en-US" sz="1050" dirty="0">
                <a:latin typeface="Century Gothic" pitchFamily="34" charset="0"/>
              </a:rPr>
              <a:t>Over </a:t>
            </a:r>
            <a:r>
              <a:rPr lang="en-US" sz="1050" dirty="0" smtClean="0">
                <a:latin typeface="Century Gothic" pitchFamily="34" charset="0"/>
              </a:rPr>
              <a:t>550 </a:t>
            </a:r>
            <a:r>
              <a:rPr lang="en-US" sz="1050" dirty="0">
                <a:latin typeface="Century Gothic" pitchFamily="34" charset="0"/>
              </a:rPr>
              <a:t>technical and software certifications for architecture, development, administration, and project </a:t>
            </a:r>
            <a:r>
              <a:rPr lang="en-US" sz="1050" dirty="0" smtClean="0">
                <a:latin typeface="Century Gothic" pitchFamily="34" charset="0"/>
              </a:rPr>
              <a:t>management</a:t>
            </a:r>
            <a:br>
              <a:rPr lang="en-US" sz="1050" dirty="0" smtClean="0">
                <a:latin typeface="Century Gothic" pitchFamily="34" charset="0"/>
              </a:rPr>
            </a:br>
            <a:endParaRPr lang="en-US" sz="1050" dirty="0">
              <a:latin typeface="Century Gothic" pitchFamily="34" charset="0"/>
            </a:endParaRPr>
          </a:p>
          <a:p>
            <a:pPr marL="171450" indent="-171450">
              <a:spcAft>
                <a:spcPts val="1200"/>
              </a:spcAft>
              <a:buClr>
                <a:srgbClr val="E46C0A"/>
              </a:buClr>
              <a:buSzPct val="140000"/>
              <a:buFont typeface="Webdings" pitchFamily="18" charset="2"/>
              <a:buChar char=""/>
              <a:defRPr/>
            </a:pPr>
            <a:r>
              <a:rPr lang="en-US" sz="1050" dirty="0">
                <a:latin typeface="Century Gothic" pitchFamily="34" charset="0"/>
              </a:rPr>
              <a:t>Serviced over 150 of the current Fortune 1000 </a:t>
            </a:r>
            <a:r>
              <a:rPr lang="en-US" sz="1050" dirty="0" smtClean="0">
                <a:latin typeface="Century Gothic" pitchFamily="34" charset="0"/>
              </a:rPr>
              <a:t>companies</a:t>
            </a:r>
            <a:br>
              <a:rPr lang="en-US" sz="1050" dirty="0" smtClean="0">
                <a:latin typeface="Century Gothic" pitchFamily="34" charset="0"/>
              </a:rPr>
            </a:br>
            <a:endParaRPr lang="en-US" sz="1050" dirty="0">
              <a:latin typeface="Century Gothic" pitchFamily="34" charset="0"/>
            </a:endParaRPr>
          </a:p>
          <a:p>
            <a:pPr marL="171450" indent="-171450">
              <a:spcAft>
                <a:spcPts val="1200"/>
              </a:spcAft>
              <a:buClr>
                <a:srgbClr val="E46C0A"/>
              </a:buClr>
              <a:buSzPct val="140000"/>
              <a:buFont typeface="Webdings" pitchFamily="18" charset="2"/>
              <a:buChar char=""/>
              <a:defRPr/>
            </a:pPr>
            <a:r>
              <a:rPr lang="en-US" sz="1050" dirty="0">
                <a:latin typeface="Century Gothic" pitchFamily="34" charset="0"/>
              </a:rPr>
              <a:t>Highly Accredited with Security and Cloud Certifications; authorizations for</a:t>
            </a:r>
            <a:br>
              <a:rPr lang="en-US" sz="1050" dirty="0">
                <a:latin typeface="Century Gothic" pitchFamily="34" charset="0"/>
              </a:rPr>
            </a:br>
            <a:r>
              <a:rPr lang="en-US" sz="1050" dirty="0">
                <a:latin typeface="Century Gothic" pitchFamily="34" charset="0"/>
              </a:rPr>
              <a:t>Insurance, Finance, Healthcare &amp; Life Sciences, Banking, Energy</a:t>
            </a:r>
            <a:br>
              <a:rPr lang="en-US" sz="1050" dirty="0">
                <a:latin typeface="Century Gothic" pitchFamily="34" charset="0"/>
              </a:rPr>
            </a:br>
            <a:r>
              <a:rPr lang="en-US" sz="1050" dirty="0">
                <a:latin typeface="Century Gothic" pitchFamily="34" charset="0"/>
              </a:rPr>
              <a:t>&amp; Utilities, Retail, Social Business and Enterprise Content </a:t>
            </a:r>
            <a:r>
              <a:rPr lang="en-US" sz="1050" dirty="0" smtClean="0">
                <a:latin typeface="Century Gothic" pitchFamily="34" charset="0"/>
              </a:rPr>
              <a:t>Management</a:t>
            </a:r>
            <a:br>
              <a:rPr lang="en-US" sz="1050" dirty="0" smtClean="0">
                <a:latin typeface="Century Gothic" pitchFamily="34" charset="0"/>
              </a:rPr>
            </a:br>
            <a:endParaRPr lang="en-US" sz="1050" dirty="0">
              <a:latin typeface="Century Gothic" pitchFamily="34" charset="0"/>
            </a:endParaRPr>
          </a:p>
          <a:p>
            <a:pPr marL="171450" indent="-171450">
              <a:spcAft>
                <a:spcPts val="1200"/>
              </a:spcAft>
              <a:buClr>
                <a:srgbClr val="E46C0A"/>
              </a:buClr>
              <a:buSzPct val="140000"/>
              <a:buFont typeface="Webdings" pitchFamily="18" charset="2"/>
              <a:buChar char=""/>
              <a:defRPr/>
            </a:pPr>
            <a:r>
              <a:rPr lang="en-US" sz="1050" dirty="0">
                <a:latin typeface="Century Gothic" pitchFamily="34" charset="0"/>
              </a:rPr>
              <a:t>Proven test tools to automate end-to-end testing </a:t>
            </a:r>
            <a:r>
              <a:rPr lang="en-US" sz="1050" dirty="0" smtClean="0">
                <a:latin typeface="Century Gothic" pitchFamily="34" charset="0"/>
              </a:rPr>
              <a:t>processes</a:t>
            </a:r>
            <a:br>
              <a:rPr lang="en-US" sz="1050" dirty="0" smtClean="0">
                <a:latin typeface="Century Gothic" pitchFamily="34" charset="0"/>
              </a:rPr>
            </a:br>
            <a:endParaRPr lang="en-US" sz="1050" dirty="0">
              <a:latin typeface="Century Gothic" pitchFamily="34" charset="0"/>
            </a:endParaRPr>
          </a:p>
          <a:p>
            <a:pPr marL="171450" indent="-171450">
              <a:spcAft>
                <a:spcPts val="1200"/>
              </a:spcAft>
              <a:buClr>
                <a:srgbClr val="E46C0A"/>
              </a:buClr>
              <a:buSzPct val="140000"/>
              <a:buFont typeface="Webdings" pitchFamily="18" charset="2"/>
              <a:buChar char=""/>
              <a:defRPr/>
            </a:pPr>
            <a:r>
              <a:rPr lang="en-US" sz="1050" dirty="0">
                <a:latin typeface="Century Gothic" pitchFamily="34" charset="0"/>
              </a:rPr>
              <a:t>Automated thousands of test cases in many heterogonous landscapes</a:t>
            </a:r>
            <a:br>
              <a:rPr lang="en-US" sz="1050" dirty="0">
                <a:latin typeface="Century Gothic" pitchFamily="34" charset="0"/>
              </a:rPr>
            </a:br>
            <a:r>
              <a:rPr lang="en-US" sz="1050" dirty="0">
                <a:latin typeface="Century Gothic" pitchFamily="34" charset="0"/>
              </a:rPr>
              <a:t>resulting in high quality IT Implementations and millions of dollars in </a:t>
            </a:r>
            <a:r>
              <a:rPr lang="en-US" sz="1050" dirty="0" smtClean="0">
                <a:latin typeface="Century Gothic" pitchFamily="34" charset="0"/>
              </a:rPr>
              <a:t>savings</a:t>
            </a:r>
            <a:endParaRPr lang="en-US" sz="1050" dirty="0">
              <a:latin typeface="Century Gothic" pitchFamily="34" charset="0"/>
            </a:endParaRPr>
          </a:p>
        </p:txBody>
      </p:sp>
      <p:sp>
        <p:nvSpPr>
          <p:cNvPr id="21511" name="Title 13"/>
          <p:cNvSpPr>
            <a:spLocks noGrp="1"/>
          </p:cNvSpPr>
          <p:nvPr>
            <p:ph type="title"/>
          </p:nvPr>
        </p:nvSpPr>
        <p:spPr/>
        <p:txBody>
          <a:bodyPr/>
          <a:lstStyle/>
          <a:p>
            <a:r>
              <a:rPr lang="en-US" smtClean="0"/>
              <a:t>Accomplished and Skilled</a:t>
            </a:r>
          </a:p>
        </p:txBody>
      </p:sp>
      <p:sp>
        <p:nvSpPr>
          <p:cNvPr id="21512" name="Slide Number Placeholder 1"/>
          <p:cNvSpPr>
            <a:spLocks noGrp="1"/>
          </p:cNvSpPr>
          <p:nvPr>
            <p:ph type="sldNum" sz="quarter" idx="10"/>
          </p:nvPr>
        </p:nvSpPr>
        <p:spPr>
          <a:noFill/>
        </p:spPr>
        <p:txBody>
          <a:bodyPr/>
          <a:lstStyle/>
          <a:p>
            <a:fld id="{7EFC7621-A95C-4092-BC9F-C15191159950}" type="slidenum">
              <a:rPr lang="en-US" sz="900" smtClean="0">
                <a:latin typeface="Century Gothic" pitchFamily="34" charset="0"/>
                <a:cs typeface="Arial" pitchFamily="34" charset="0"/>
              </a:rPr>
              <a:pPr/>
              <a:t>10</a:t>
            </a:fld>
            <a:endParaRPr lang="en-US" sz="900" smtClean="0">
              <a:latin typeface="Century Gothic" pitchFamily="34" charset="0"/>
              <a:cs typeface="Arial" pitchFamily="34" charset="0"/>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16">
                                            <p:txEl>
                                              <p:pRg st="0" end="0"/>
                                            </p:txEl>
                                          </p:spTgt>
                                        </p:tgtEl>
                                        <p:attrNameLst>
                                          <p:attrName>style.visibility</p:attrName>
                                        </p:attrNameLst>
                                      </p:cBhvr>
                                      <p:to>
                                        <p:strVal val="visible"/>
                                      </p:to>
                                    </p:set>
                                    <p:animEffect transition="in" filter="slide(fromBottom)">
                                      <p:cBhvr>
                                        <p:cTn id="7" dur="500"/>
                                        <p:tgtEl>
                                          <p:spTgt spid="1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16">
                                            <p:txEl>
                                              <p:pRg st="1" end="1"/>
                                            </p:txEl>
                                          </p:spTgt>
                                        </p:tgtEl>
                                        <p:attrNameLst>
                                          <p:attrName>style.visibility</p:attrName>
                                        </p:attrNameLst>
                                      </p:cBhvr>
                                      <p:to>
                                        <p:strVal val="visible"/>
                                      </p:to>
                                    </p:set>
                                    <p:animEffect transition="in" filter="slide(fromBottom)">
                                      <p:cBhvr>
                                        <p:cTn id="12" dur="500"/>
                                        <p:tgtEl>
                                          <p:spTgt spid="16">
                                            <p:txEl>
                                              <p:pRg st="1" end="1"/>
                                            </p:txEl>
                                          </p:spTgt>
                                        </p:tgtEl>
                                      </p:cBhvr>
                                    </p:animEffect>
                                  </p:childTnLst>
                                </p:cTn>
                              </p:par>
                            </p:childTnLst>
                          </p:cTn>
                        </p:par>
                        <p:par>
                          <p:cTn id="13" fill="hold">
                            <p:stCondLst>
                              <p:cond delay="500"/>
                            </p:stCondLst>
                            <p:childTnLst>
                              <p:par>
                                <p:cTn id="14" presetID="12" presetClass="entr" presetSubtype="4" fill="hold" grpId="0" nodeType="afterEffect">
                                  <p:stCondLst>
                                    <p:cond delay="0"/>
                                  </p:stCondLst>
                                  <p:childTnLst>
                                    <p:set>
                                      <p:cBhvr>
                                        <p:cTn id="15" dur="1" fill="hold">
                                          <p:stCondLst>
                                            <p:cond delay="0"/>
                                          </p:stCondLst>
                                        </p:cTn>
                                        <p:tgtEl>
                                          <p:spTgt spid="16">
                                            <p:txEl>
                                              <p:pRg st="2" end="2"/>
                                            </p:txEl>
                                          </p:spTgt>
                                        </p:tgtEl>
                                        <p:attrNameLst>
                                          <p:attrName>style.visibility</p:attrName>
                                        </p:attrNameLst>
                                      </p:cBhvr>
                                      <p:to>
                                        <p:strVal val="visible"/>
                                      </p:to>
                                    </p:set>
                                    <p:animEffect transition="in" filter="slide(fromBottom)">
                                      <p:cBhvr>
                                        <p:cTn id="16" dur="500"/>
                                        <p:tgtEl>
                                          <p:spTgt spid="16">
                                            <p:txEl>
                                              <p:pRg st="2" end="2"/>
                                            </p:txEl>
                                          </p:spTgt>
                                        </p:tgtEl>
                                      </p:cBhvr>
                                    </p:animEffect>
                                  </p:childTnLst>
                                </p:cTn>
                              </p:par>
                            </p:childTnLst>
                          </p:cTn>
                        </p:par>
                        <p:par>
                          <p:cTn id="17" fill="hold">
                            <p:stCondLst>
                              <p:cond delay="1000"/>
                            </p:stCondLst>
                            <p:childTnLst>
                              <p:par>
                                <p:cTn id="18" presetID="12" presetClass="entr" presetSubtype="4" fill="hold" grpId="0" nodeType="afterEffect">
                                  <p:stCondLst>
                                    <p:cond delay="0"/>
                                  </p:stCondLst>
                                  <p:childTnLst>
                                    <p:set>
                                      <p:cBhvr>
                                        <p:cTn id="19" dur="1" fill="hold">
                                          <p:stCondLst>
                                            <p:cond delay="0"/>
                                          </p:stCondLst>
                                        </p:cTn>
                                        <p:tgtEl>
                                          <p:spTgt spid="16">
                                            <p:txEl>
                                              <p:pRg st="3" end="3"/>
                                            </p:txEl>
                                          </p:spTgt>
                                        </p:tgtEl>
                                        <p:attrNameLst>
                                          <p:attrName>style.visibility</p:attrName>
                                        </p:attrNameLst>
                                      </p:cBhvr>
                                      <p:to>
                                        <p:strVal val="visible"/>
                                      </p:to>
                                    </p:set>
                                    <p:animEffect transition="in" filter="slide(fromBottom)">
                                      <p:cBhvr>
                                        <p:cTn id="20" dur="500"/>
                                        <p:tgtEl>
                                          <p:spTgt spid="16">
                                            <p:txEl>
                                              <p:pRg st="3" end="3"/>
                                            </p:txEl>
                                          </p:spTgt>
                                        </p:tgtEl>
                                      </p:cBhvr>
                                    </p:animEffect>
                                  </p:childTnLst>
                                </p:cTn>
                              </p:par>
                            </p:childTnLst>
                          </p:cTn>
                        </p:par>
                        <p:par>
                          <p:cTn id="21" fill="hold">
                            <p:stCondLst>
                              <p:cond delay="1500"/>
                            </p:stCondLst>
                            <p:childTnLst>
                              <p:par>
                                <p:cTn id="22" presetID="12" presetClass="entr" presetSubtype="4" fill="hold" grpId="0" nodeType="afterEffect">
                                  <p:stCondLst>
                                    <p:cond delay="0"/>
                                  </p:stCondLst>
                                  <p:childTnLst>
                                    <p:set>
                                      <p:cBhvr>
                                        <p:cTn id="23" dur="1" fill="hold">
                                          <p:stCondLst>
                                            <p:cond delay="0"/>
                                          </p:stCondLst>
                                        </p:cTn>
                                        <p:tgtEl>
                                          <p:spTgt spid="16">
                                            <p:txEl>
                                              <p:pRg st="4" end="4"/>
                                            </p:txEl>
                                          </p:spTgt>
                                        </p:tgtEl>
                                        <p:attrNameLst>
                                          <p:attrName>style.visibility</p:attrName>
                                        </p:attrNameLst>
                                      </p:cBhvr>
                                      <p:to>
                                        <p:strVal val="visible"/>
                                      </p:to>
                                    </p:set>
                                    <p:animEffect transition="in" filter="slide(fromBottom)">
                                      <p:cBhvr>
                                        <p:cTn id="24" dur="500"/>
                                        <p:tgtEl>
                                          <p:spTgt spid="1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8"/>
          <p:cNvSpPr>
            <a:spLocks noGrp="1"/>
          </p:cNvSpPr>
          <p:nvPr>
            <p:ph type="title"/>
          </p:nvPr>
        </p:nvSpPr>
        <p:spPr/>
        <p:txBody>
          <a:bodyPr/>
          <a:lstStyle/>
          <a:p>
            <a:r>
              <a:rPr lang="en-US" smtClean="0"/>
              <a:t>Flexible Engagement and Pricing Models</a:t>
            </a:r>
          </a:p>
        </p:txBody>
      </p:sp>
      <p:graphicFrame>
        <p:nvGraphicFramePr>
          <p:cNvPr id="14" name="Diagram 13"/>
          <p:cNvGraphicFramePr/>
          <p:nvPr/>
        </p:nvGraphicFramePr>
        <p:xfrm>
          <a:off x="838200" y="1504950"/>
          <a:ext cx="7315200" cy="2895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AutoShape 3"/>
          <p:cNvSpPr>
            <a:spLocks noChangeArrowheads="1"/>
          </p:cNvSpPr>
          <p:nvPr/>
        </p:nvSpPr>
        <p:spPr bwMode="auto">
          <a:xfrm>
            <a:off x="838200" y="1060450"/>
            <a:ext cx="1676400" cy="411163"/>
          </a:xfrm>
          <a:prstGeom prst="roundRect">
            <a:avLst>
              <a:gd name="adj" fmla="val 16667"/>
            </a:avLst>
          </a:prstGeom>
          <a:solidFill>
            <a:srgbClr val="F79646"/>
          </a:solidFill>
          <a:ln w="22225">
            <a:solidFill>
              <a:schemeClr val="bg1"/>
            </a:solidFill>
            <a:round/>
            <a:headEnd/>
            <a:tailEnd/>
          </a:ln>
          <a:effectLst>
            <a:outerShdw blurRad="63500" dist="23000" dir="5400000" rotWithShape="0">
              <a:srgbClr val="000000">
                <a:alpha val="34999"/>
              </a:srgbClr>
            </a:outerShdw>
          </a:effectLst>
        </p:spPr>
        <p:txBody>
          <a:bodyPr anchor="ctr"/>
          <a:lstStyle/>
          <a:p>
            <a:pPr>
              <a:defRPr/>
            </a:pPr>
            <a:r>
              <a:rPr lang="en-US" sz="1200" b="1">
                <a:latin typeface="Century Gothic" charset="0"/>
                <a:cs typeface="Arial" charset="0"/>
              </a:rPr>
              <a:t>Fixed Price</a:t>
            </a:r>
          </a:p>
        </p:txBody>
      </p:sp>
      <p:sp>
        <p:nvSpPr>
          <p:cNvPr id="9" name="AutoShape 12"/>
          <p:cNvSpPr>
            <a:spLocks noChangeArrowheads="1"/>
          </p:cNvSpPr>
          <p:nvPr/>
        </p:nvSpPr>
        <p:spPr bwMode="auto">
          <a:xfrm>
            <a:off x="2743200" y="1047750"/>
            <a:ext cx="1676400" cy="398463"/>
          </a:xfrm>
          <a:prstGeom prst="roundRect">
            <a:avLst>
              <a:gd name="adj" fmla="val 16667"/>
            </a:avLst>
          </a:prstGeom>
          <a:solidFill>
            <a:srgbClr val="F79646"/>
          </a:solidFill>
          <a:ln w="22225">
            <a:solidFill>
              <a:schemeClr val="bg1"/>
            </a:solidFill>
            <a:round/>
            <a:headEnd/>
            <a:tailEnd/>
          </a:ln>
          <a:effectLst>
            <a:outerShdw blurRad="63500" dist="23000" dir="5400000" rotWithShape="0">
              <a:srgbClr val="000000">
                <a:alpha val="34999"/>
              </a:srgbClr>
            </a:outerShdw>
          </a:effectLst>
        </p:spPr>
        <p:txBody>
          <a:bodyPr anchor="ctr"/>
          <a:lstStyle/>
          <a:p>
            <a:pPr>
              <a:defRPr/>
            </a:pPr>
            <a:r>
              <a:rPr lang="en-US" sz="1200" b="1">
                <a:latin typeface="Century Gothic" charset="0"/>
                <a:cs typeface="Arial" charset="0"/>
              </a:rPr>
              <a:t>T &amp; M </a:t>
            </a:r>
          </a:p>
        </p:txBody>
      </p:sp>
      <p:sp>
        <p:nvSpPr>
          <p:cNvPr id="12" name="AutoShape 4"/>
          <p:cNvSpPr>
            <a:spLocks noChangeArrowheads="1"/>
          </p:cNvSpPr>
          <p:nvPr/>
        </p:nvSpPr>
        <p:spPr bwMode="auto">
          <a:xfrm>
            <a:off x="4572000" y="1047750"/>
            <a:ext cx="1676400" cy="412750"/>
          </a:xfrm>
          <a:prstGeom prst="roundRect">
            <a:avLst>
              <a:gd name="adj" fmla="val 16667"/>
            </a:avLst>
          </a:prstGeom>
          <a:solidFill>
            <a:srgbClr val="F79646"/>
          </a:solidFill>
          <a:ln w="22225">
            <a:solidFill>
              <a:schemeClr val="bg1"/>
            </a:solidFill>
            <a:round/>
            <a:headEnd/>
            <a:tailEnd/>
          </a:ln>
          <a:effectLst>
            <a:outerShdw blurRad="63500" dist="23000" dir="5400000" rotWithShape="0">
              <a:srgbClr val="000000">
                <a:alpha val="34999"/>
              </a:srgbClr>
            </a:outerShdw>
          </a:effectLst>
        </p:spPr>
        <p:txBody>
          <a:bodyPr anchor="ctr"/>
          <a:lstStyle/>
          <a:p>
            <a:pPr>
              <a:defRPr/>
            </a:pPr>
            <a:r>
              <a:rPr lang="en-US" sz="1200" b="1">
                <a:latin typeface="Century Gothic" charset="0"/>
                <a:cs typeface="Arial" charset="0"/>
              </a:rPr>
              <a:t>Hybrid</a:t>
            </a:r>
          </a:p>
        </p:txBody>
      </p:sp>
      <p:sp>
        <p:nvSpPr>
          <p:cNvPr id="17" name="AutoShape 4"/>
          <p:cNvSpPr>
            <a:spLocks noChangeArrowheads="1"/>
          </p:cNvSpPr>
          <p:nvPr/>
        </p:nvSpPr>
        <p:spPr bwMode="auto">
          <a:xfrm>
            <a:off x="6400800" y="1060450"/>
            <a:ext cx="1828800" cy="411163"/>
          </a:xfrm>
          <a:prstGeom prst="roundRect">
            <a:avLst>
              <a:gd name="adj" fmla="val 16667"/>
            </a:avLst>
          </a:prstGeom>
          <a:solidFill>
            <a:srgbClr val="F79646"/>
          </a:solidFill>
          <a:ln w="22225">
            <a:solidFill>
              <a:schemeClr val="bg1"/>
            </a:solidFill>
            <a:round/>
            <a:headEnd/>
            <a:tailEnd/>
          </a:ln>
          <a:effectLst>
            <a:outerShdw blurRad="63500" dist="23000" dir="5400000" rotWithShape="0">
              <a:srgbClr val="000000">
                <a:alpha val="34999"/>
              </a:srgbClr>
            </a:outerShdw>
          </a:effectLst>
        </p:spPr>
        <p:txBody>
          <a:bodyPr anchor="ctr"/>
          <a:lstStyle/>
          <a:p>
            <a:pPr>
              <a:defRPr/>
            </a:pPr>
            <a:r>
              <a:rPr lang="en-US" sz="1200" b="1">
                <a:latin typeface="Century Gothic" charset="0"/>
                <a:cs typeface="Arial" charset="0"/>
              </a:rPr>
              <a:t>Managed Services</a:t>
            </a:r>
          </a:p>
        </p:txBody>
      </p:sp>
      <p:sp>
        <p:nvSpPr>
          <p:cNvPr id="15" name="AutoShape 3"/>
          <p:cNvSpPr>
            <a:spLocks noChangeArrowheads="1"/>
          </p:cNvSpPr>
          <p:nvPr/>
        </p:nvSpPr>
        <p:spPr bwMode="auto">
          <a:xfrm>
            <a:off x="838200" y="4292600"/>
            <a:ext cx="7391400" cy="412750"/>
          </a:xfrm>
          <a:prstGeom prst="roundRect">
            <a:avLst>
              <a:gd name="adj" fmla="val 0"/>
            </a:avLst>
          </a:prstGeom>
          <a:ln>
            <a:solidFill>
              <a:schemeClr val="bg1"/>
            </a:solidFill>
            <a:bevel/>
            <a:headEnd/>
            <a:tailEnd/>
          </a:ln>
        </p:spPr>
        <p:style>
          <a:lnRef idx="2">
            <a:schemeClr val="accent6">
              <a:shade val="50000"/>
            </a:schemeClr>
          </a:lnRef>
          <a:fillRef idx="1">
            <a:schemeClr val="accent6"/>
          </a:fillRef>
          <a:effectRef idx="0">
            <a:schemeClr val="accent6"/>
          </a:effectRef>
          <a:fontRef idx="minor">
            <a:schemeClr val="lt1"/>
          </a:fontRef>
        </p:style>
        <p:txBody>
          <a:bodyPr anchor="ctr"/>
          <a:lstStyle/>
          <a:p>
            <a:pPr algn="ctr">
              <a:defRPr/>
            </a:pPr>
            <a:r>
              <a:rPr lang="en-US" sz="2000" b="1">
                <a:solidFill>
                  <a:schemeClr val="tx1"/>
                </a:solidFill>
                <a:latin typeface="Century Gothic" charset="0"/>
                <a:cs typeface="Arial" charset="0"/>
              </a:rPr>
              <a:t>Global Delivery Model</a:t>
            </a:r>
          </a:p>
        </p:txBody>
      </p:sp>
      <p:sp>
        <p:nvSpPr>
          <p:cNvPr id="22537" name="Slide Number Placeholder 1"/>
          <p:cNvSpPr>
            <a:spLocks noGrp="1"/>
          </p:cNvSpPr>
          <p:nvPr>
            <p:ph type="sldNum" sz="quarter" idx="10"/>
          </p:nvPr>
        </p:nvSpPr>
        <p:spPr>
          <a:noFill/>
        </p:spPr>
        <p:txBody>
          <a:bodyPr/>
          <a:lstStyle/>
          <a:p>
            <a:fld id="{27C1CBB8-4A90-4E4F-8FCA-81282DC0C12E}" type="slidenum">
              <a:rPr lang="en-US" sz="900" smtClean="0">
                <a:latin typeface="Century Gothic" pitchFamily="34" charset="0"/>
                <a:cs typeface="Arial" pitchFamily="34" charset="0"/>
              </a:rPr>
              <a:pPr/>
              <a:t>11</a:t>
            </a:fld>
            <a:endParaRPr lang="en-US" sz="900" smtClean="0">
              <a:latin typeface="Century Gothic" pitchFamily="34" charset="0"/>
              <a:cs typeface="Arial" pitchFamily="34" charset="0"/>
            </a:endParaRPr>
          </a:p>
        </p:txBody>
      </p:sp>
    </p:spTree>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txBox="1">
            <a:spLocks noChangeArrowheads="1"/>
          </p:cNvSpPr>
          <p:nvPr/>
        </p:nvSpPr>
        <p:spPr bwMode="auto">
          <a:xfrm>
            <a:off x="609600" y="1828800"/>
            <a:ext cx="8077200" cy="742950"/>
          </a:xfrm>
          <a:prstGeom prst="rect">
            <a:avLst/>
          </a:prstGeom>
          <a:noFill/>
          <a:ln w="9525">
            <a:noFill/>
            <a:miter lim="800000"/>
            <a:headEnd/>
            <a:tailEnd/>
          </a:ln>
        </p:spPr>
        <p:txBody>
          <a:bodyPr/>
          <a:lstStyle/>
          <a:p>
            <a:r>
              <a:rPr lang="en-US" sz="2400">
                <a:solidFill>
                  <a:srgbClr val="FF0000"/>
                </a:solidFill>
                <a:latin typeface="Trebuchet MS" pitchFamily="34" charset="0"/>
              </a:rPr>
              <a:t>SELECT PRACTICE and INDUSTRY SLIDES ACCORDING TO YOUR NEEDS…</a:t>
            </a:r>
          </a:p>
        </p:txBody>
      </p:sp>
      <p:sp>
        <p:nvSpPr>
          <p:cNvPr id="23555" name="Slide Number Placeholder 1"/>
          <p:cNvSpPr>
            <a:spLocks noGrp="1"/>
          </p:cNvSpPr>
          <p:nvPr>
            <p:ph type="sldNum" sz="quarter" idx="10"/>
          </p:nvPr>
        </p:nvSpPr>
        <p:spPr>
          <a:noFill/>
        </p:spPr>
        <p:txBody>
          <a:bodyPr/>
          <a:lstStyle/>
          <a:p>
            <a:fld id="{CE660943-31F8-4C9E-BC52-9E2A418B38AA}" type="slidenum">
              <a:rPr lang="en-US" sz="900" smtClean="0">
                <a:latin typeface="Century Gothic" pitchFamily="34" charset="0"/>
                <a:cs typeface="Arial" pitchFamily="34" charset="0"/>
              </a:rPr>
              <a:pPr/>
              <a:t>12</a:t>
            </a:fld>
            <a:endParaRPr lang="en-US" sz="900" smtClean="0">
              <a:latin typeface="Century Gothic" pitchFamily="34" charset="0"/>
              <a:cs typeface="Arial" pitchFamily="34" charset="0"/>
            </a:endParaRPr>
          </a:p>
        </p:txBody>
      </p:sp>
    </p:spTree>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people-04.jpg"/>
          <p:cNvPicPr>
            <a:picLocks noChangeAspect="1"/>
          </p:cNvPicPr>
          <p:nvPr/>
        </p:nvPicPr>
        <p:blipFill>
          <a:blip r:embed="rId2">
            <a:lum bright="86000" contrast="-28000"/>
          </a:blip>
          <a:srcRect l="6667" t="17407" r="18889" b="30740"/>
          <a:stretch>
            <a:fillRect/>
          </a:stretch>
        </p:blipFill>
        <p:spPr bwMode="auto">
          <a:xfrm>
            <a:off x="762000" y="877888"/>
            <a:ext cx="7620000" cy="3979862"/>
          </a:xfrm>
          <a:prstGeom prst="rect">
            <a:avLst/>
          </a:prstGeom>
          <a:noFill/>
          <a:ln w="9525">
            <a:noFill/>
            <a:miter lim="800000"/>
            <a:headEnd/>
            <a:tailEnd/>
          </a:ln>
        </p:spPr>
      </p:pic>
      <p:sp>
        <p:nvSpPr>
          <p:cNvPr id="24579" name="Title 1"/>
          <p:cNvSpPr>
            <a:spLocks noGrp="1"/>
          </p:cNvSpPr>
          <p:nvPr>
            <p:ph type="title"/>
          </p:nvPr>
        </p:nvSpPr>
        <p:spPr/>
        <p:txBody>
          <a:bodyPr/>
          <a:lstStyle/>
          <a:p>
            <a:r>
              <a:rPr lang="en-US" smtClean="0"/>
              <a:t>Expert Teams</a:t>
            </a:r>
          </a:p>
        </p:txBody>
      </p:sp>
      <p:sp>
        <p:nvSpPr>
          <p:cNvPr id="24580" name="TextBox 5"/>
          <p:cNvSpPr txBox="1">
            <a:spLocks noChangeArrowheads="1"/>
          </p:cNvSpPr>
          <p:nvPr/>
        </p:nvSpPr>
        <p:spPr bwMode="auto">
          <a:xfrm>
            <a:off x="609600" y="1371600"/>
            <a:ext cx="7696200" cy="3140075"/>
          </a:xfrm>
          <a:prstGeom prst="rect">
            <a:avLst/>
          </a:prstGeom>
          <a:noFill/>
          <a:ln w="9525">
            <a:noFill/>
            <a:miter lim="800000"/>
            <a:headEnd/>
            <a:tailEnd/>
          </a:ln>
        </p:spPr>
        <p:txBody>
          <a:bodyPr>
            <a:spAutoFit/>
          </a:bodyPr>
          <a:lstStyle/>
          <a:p>
            <a:pPr lvl="1" indent="-284163">
              <a:lnSpc>
                <a:spcPct val="200000"/>
              </a:lnSpc>
              <a:buClr>
                <a:srgbClr val="E46C0A"/>
              </a:buClr>
              <a:buSzPct val="140000"/>
              <a:buFont typeface="Webdings" pitchFamily="18" charset="2"/>
              <a:buChar char="ë"/>
            </a:pPr>
            <a:r>
              <a:rPr lang="en-US" sz="1100" b="1" dirty="0">
                <a:latin typeface="Century Gothic" pitchFamily="34" charset="0"/>
              </a:rPr>
              <a:t>Global Presence with concentrations in US, UK, Germany, India</a:t>
            </a:r>
          </a:p>
          <a:p>
            <a:pPr lvl="1" indent="-284163">
              <a:lnSpc>
                <a:spcPct val="200000"/>
              </a:lnSpc>
              <a:buClr>
                <a:srgbClr val="E46C0A"/>
              </a:buClr>
              <a:buSzPct val="140000"/>
              <a:buFont typeface="Webdings" pitchFamily="18" charset="2"/>
              <a:buChar char="ë"/>
            </a:pPr>
            <a:r>
              <a:rPr lang="en-US" sz="1100" b="1" dirty="0">
                <a:latin typeface="Century Gothic" pitchFamily="34" charset="0"/>
              </a:rPr>
              <a:t>Multi-award winner for Technology and Industry Solution Excellence</a:t>
            </a:r>
          </a:p>
          <a:p>
            <a:pPr lvl="1" indent="-284163">
              <a:lnSpc>
                <a:spcPct val="200000"/>
              </a:lnSpc>
              <a:buClr>
                <a:srgbClr val="E46C0A"/>
              </a:buClr>
              <a:buSzPct val="140000"/>
              <a:buFont typeface="Webdings" pitchFamily="18" charset="2"/>
              <a:buChar char="ë"/>
            </a:pPr>
            <a:r>
              <a:rPr lang="en-US" sz="1100" b="1" dirty="0">
                <a:latin typeface="Century Gothic" pitchFamily="34" charset="0"/>
              </a:rPr>
              <a:t>Over </a:t>
            </a:r>
            <a:r>
              <a:rPr lang="en-US" sz="1100" b="1" dirty="0" smtClean="0">
                <a:latin typeface="Century Gothic" pitchFamily="34" charset="0"/>
              </a:rPr>
              <a:t>550 </a:t>
            </a:r>
            <a:r>
              <a:rPr lang="en-US" sz="1100" b="1" dirty="0">
                <a:latin typeface="Century Gothic" pitchFamily="34" charset="0"/>
              </a:rPr>
              <a:t>Technical Certifications</a:t>
            </a:r>
          </a:p>
          <a:p>
            <a:pPr lvl="1" indent="-284163">
              <a:lnSpc>
                <a:spcPct val="200000"/>
              </a:lnSpc>
              <a:buClr>
                <a:srgbClr val="E46C0A"/>
              </a:buClr>
              <a:buSzPct val="140000"/>
              <a:buFont typeface="Webdings" pitchFamily="18" charset="2"/>
              <a:buChar char="ë"/>
            </a:pPr>
            <a:r>
              <a:rPr lang="en-US" sz="1100" b="1" dirty="0">
                <a:latin typeface="Century Gothic" pitchFamily="34" charset="0"/>
              </a:rPr>
              <a:t>Featured speakers at various technical conferences  and industry forums</a:t>
            </a:r>
          </a:p>
          <a:p>
            <a:pPr lvl="1" indent="-284163">
              <a:lnSpc>
                <a:spcPct val="200000"/>
              </a:lnSpc>
              <a:buClr>
                <a:srgbClr val="E46C0A"/>
              </a:buClr>
              <a:buSzPct val="140000"/>
              <a:buFont typeface="Webdings" pitchFamily="18" charset="2"/>
              <a:buChar char="ë"/>
            </a:pPr>
            <a:r>
              <a:rPr lang="en-US" sz="1100" b="1" dirty="0">
                <a:latin typeface="Century Gothic" pitchFamily="34" charset="0"/>
              </a:rPr>
              <a:t>Thought leadership through participation in white papers, speaking spots, webinars, </a:t>
            </a:r>
            <a:r>
              <a:rPr lang="en-US" sz="1100" b="1" dirty="0" err="1">
                <a:latin typeface="Century Gothic" pitchFamily="34" charset="0"/>
              </a:rPr>
              <a:t>redbooks</a:t>
            </a:r>
            <a:r>
              <a:rPr lang="en-US" sz="1100" b="1" dirty="0">
                <a:latin typeface="Century Gothic" pitchFamily="34" charset="0"/>
              </a:rPr>
              <a:t>, blogs, </a:t>
            </a:r>
            <a:r>
              <a:rPr lang="en-US" sz="1100" b="1" dirty="0" err="1">
                <a:latin typeface="Century Gothic" pitchFamily="34" charset="0"/>
              </a:rPr>
              <a:t>etc</a:t>
            </a:r>
            <a:endParaRPr lang="en-US" sz="1100" b="1" dirty="0">
              <a:latin typeface="Century Gothic" pitchFamily="34" charset="0"/>
            </a:endParaRPr>
          </a:p>
          <a:p>
            <a:pPr lvl="1" indent="-284163">
              <a:lnSpc>
                <a:spcPct val="200000"/>
              </a:lnSpc>
              <a:buClr>
                <a:srgbClr val="E46C0A"/>
              </a:buClr>
              <a:buSzPct val="140000"/>
              <a:buFont typeface="Webdings" pitchFamily="18" charset="2"/>
              <a:buChar char="ë"/>
            </a:pPr>
            <a:r>
              <a:rPr lang="en-US" sz="1100" b="1" dirty="0">
                <a:latin typeface="Century Gothic" pitchFamily="34" charset="0"/>
              </a:rPr>
              <a:t>12 Technical Staff are IBM “Champions” </a:t>
            </a:r>
          </a:p>
          <a:p>
            <a:pPr lvl="1" indent="-284163">
              <a:lnSpc>
                <a:spcPct val="200000"/>
              </a:lnSpc>
              <a:buClr>
                <a:srgbClr val="E46C0A"/>
              </a:buClr>
              <a:buSzPct val="140000"/>
              <a:buFont typeface="Webdings" pitchFamily="18" charset="2"/>
              <a:buChar char="ë"/>
            </a:pPr>
            <a:r>
              <a:rPr lang="en-US" sz="1100" b="1" dirty="0">
                <a:latin typeface="Century Gothic" pitchFamily="34" charset="0"/>
              </a:rPr>
              <a:t>Strategic relationship gains internal access to IBM’s resources, labs, and product development teams</a:t>
            </a:r>
          </a:p>
          <a:p>
            <a:pPr lvl="1" indent="-284163">
              <a:lnSpc>
                <a:spcPct val="200000"/>
              </a:lnSpc>
              <a:buClr>
                <a:srgbClr val="E46C0A"/>
              </a:buClr>
              <a:buSzPct val="140000"/>
              <a:buFont typeface="Webdings" pitchFamily="18" charset="2"/>
              <a:buChar char="ë"/>
            </a:pPr>
            <a:r>
              <a:rPr lang="en-US" sz="1100" b="1" dirty="0">
                <a:latin typeface="Century Gothic" pitchFamily="34" charset="0"/>
              </a:rPr>
              <a:t>Beta testers and early adopter program participants</a:t>
            </a:r>
          </a:p>
          <a:p>
            <a:pPr lvl="1" indent="-284163">
              <a:lnSpc>
                <a:spcPct val="200000"/>
              </a:lnSpc>
              <a:buClr>
                <a:srgbClr val="E46C0A"/>
              </a:buClr>
              <a:buSzPct val="140000"/>
              <a:buFont typeface="Webdings" pitchFamily="18" charset="2"/>
              <a:buChar char="ë"/>
            </a:pPr>
            <a:r>
              <a:rPr lang="en-US" sz="1100" b="1" dirty="0">
                <a:latin typeface="Century Gothic" pitchFamily="34" charset="0"/>
              </a:rPr>
              <a:t>Proven methodologies</a:t>
            </a:r>
            <a:endParaRPr lang="en-US" sz="1200" b="1" dirty="0"/>
          </a:p>
        </p:txBody>
      </p:sp>
      <p:sp>
        <p:nvSpPr>
          <p:cNvPr id="24581" name="Slide Number Placeholder 1"/>
          <p:cNvSpPr>
            <a:spLocks noGrp="1"/>
          </p:cNvSpPr>
          <p:nvPr>
            <p:ph type="sldNum" sz="quarter" idx="10"/>
          </p:nvPr>
        </p:nvSpPr>
        <p:spPr>
          <a:noFill/>
        </p:spPr>
        <p:txBody>
          <a:bodyPr/>
          <a:lstStyle/>
          <a:p>
            <a:fld id="{53D28232-0114-46FB-A7F1-560AA4D0BB39}" type="slidenum">
              <a:rPr lang="en-US" sz="900" smtClean="0">
                <a:latin typeface="Century Gothic" pitchFamily="34" charset="0"/>
                <a:cs typeface="Arial" pitchFamily="34" charset="0"/>
              </a:rPr>
              <a:pPr/>
              <a:t>13</a:t>
            </a:fld>
            <a:endParaRPr lang="en-US" sz="900" smtClean="0">
              <a:latin typeface="Century Gothic" pitchFamily="34" charset="0"/>
              <a:cs typeface="Arial" pitchFamily="34" charset="0"/>
            </a:endParaRPr>
          </a:p>
        </p:txBody>
      </p:sp>
    </p:spTree>
  </p:cSld>
  <p:clrMapOvr>
    <a:masterClrMapping/>
  </p:clrMapOvr>
  <p:transition advClick="0">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602" name="Group 20"/>
          <p:cNvGrpSpPr>
            <a:grpSpLocks/>
          </p:cNvGrpSpPr>
          <p:nvPr/>
        </p:nvGrpSpPr>
        <p:grpSpPr bwMode="auto">
          <a:xfrm>
            <a:off x="374650" y="742950"/>
            <a:ext cx="8464550" cy="4033838"/>
            <a:chOff x="228600" y="742950"/>
            <a:chExt cx="8617306" cy="4106699"/>
          </a:xfrm>
        </p:grpSpPr>
        <p:pic>
          <p:nvPicPr>
            <p:cNvPr id="25612" name="Picture 18" descr="ibm_practice_background.png"/>
            <p:cNvPicPr>
              <a:picLocks noChangeAspect="1"/>
            </p:cNvPicPr>
            <p:nvPr/>
          </p:nvPicPr>
          <p:blipFill>
            <a:blip r:embed="rId2"/>
            <a:srcRect r="800" b="27332"/>
            <a:stretch>
              <a:fillRect/>
            </a:stretch>
          </p:blipFill>
          <p:spPr bwMode="auto">
            <a:xfrm>
              <a:off x="228600" y="3409950"/>
              <a:ext cx="8617306" cy="1439699"/>
            </a:xfrm>
            <a:prstGeom prst="rect">
              <a:avLst/>
            </a:prstGeom>
            <a:noFill/>
            <a:ln w="9525">
              <a:noFill/>
              <a:miter lim="800000"/>
              <a:headEnd/>
              <a:tailEnd/>
            </a:ln>
          </p:spPr>
        </p:pic>
        <p:pic>
          <p:nvPicPr>
            <p:cNvPr id="25613" name="Picture 19" descr="ibm_practice_background.png"/>
            <p:cNvPicPr>
              <a:picLocks noChangeAspect="1"/>
            </p:cNvPicPr>
            <p:nvPr/>
          </p:nvPicPr>
          <p:blipFill>
            <a:blip r:embed="rId2"/>
            <a:srcRect r="800"/>
            <a:stretch>
              <a:fillRect/>
            </a:stretch>
          </p:blipFill>
          <p:spPr bwMode="auto">
            <a:xfrm>
              <a:off x="228600" y="2343150"/>
              <a:ext cx="8617306" cy="1981200"/>
            </a:xfrm>
            <a:prstGeom prst="rect">
              <a:avLst/>
            </a:prstGeom>
            <a:noFill/>
            <a:ln w="9525">
              <a:noFill/>
              <a:miter lim="800000"/>
              <a:headEnd/>
              <a:tailEnd/>
            </a:ln>
          </p:spPr>
        </p:pic>
        <p:pic>
          <p:nvPicPr>
            <p:cNvPr id="25614" name="Picture 17" descr="ibm_practice_background.png"/>
            <p:cNvPicPr>
              <a:picLocks noChangeAspect="1"/>
            </p:cNvPicPr>
            <p:nvPr/>
          </p:nvPicPr>
          <p:blipFill>
            <a:blip r:embed="rId2"/>
            <a:srcRect r="800"/>
            <a:stretch>
              <a:fillRect/>
            </a:stretch>
          </p:blipFill>
          <p:spPr bwMode="auto">
            <a:xfrm>
              <a:off x="228600" y="1809750"/>
              <a:ext cx="8617306" cy="1981200"/>
            </a:xfrm>
            <a:prstGeom prst="rect">
              <a:avLst/>
            </a:prstGeom>
            <a:noFill/>
            <a:ln w="9525">
              <a:noFill/>
              <a:miter lim="800000"/>
              <a:headEnd/>
              <a:tailEnd/>
            </a:ln>
          </p:spPr>
        </p:pic>
        <p:pic>
          <p:nvPicPr>
            <p:cNvPr id="25615" name="Picture 16" descr="ibm_practice_background.png"/>
            <p:cNvPicPr>
              <a:picLocks noChangeAspect="1"/>
            </p:cNvPicPr>
            <p:nvPr/>
          </p:nvPicPr>
          <p:blipFill>
            <a:blip r:embed="rId2"/>
            <a:srcRect r="800"/>
            <a:stretch>
              <a:fillRect/>
            </a:stretch>
          </p:blipFill>
          <p:spPr bwMode="auto">
            <a:xfrm>
              <a:off x="228600" y="742950"/>
              <a:ext cx="8617306" cy="1981200"/>
            </a:xfrm>
            <a:prstGeom prst="rect">
              <a:avLst/>
            </a:prstGeom>
            <a:noFill/>
            <a:ln w="9525">
              <a:noFill/>
              <a:miter lim="800000"/>
              <a:headEnd/>
              <a:tailEnd/>
            </a:ln>
          </p:spPr>
        </p:pic>
      </p:grpSp>
      <p:sp>
        <p:nvSpPr>
          <p:cNvPr id="10" name="Rounded Rectangle 9"/>
          <p:cNvSpPr>
            <a:spLocks noChangeArrowheads="1"/>
          </p:cNvSpPr>
          <p:nvPr/>
        </p:nvSpPr>
        <p:spPr bwMode="auto">
          <a:xfrm>
            <a:off x="685800" y="1628775"/>
            <a:ext cx="4343400" cy="2495550"/>
          </a:xfrm>
          <a:prstGeom prst="roundRect">
            <a:avLst>
              <a:gd name="adj" fmla="val 8514"/>
            </a:avLst>
          </a:prstGeom>
          <a:gradFill rotWithShape="1">
            <a:gsLst>
              <a:gs pos="0">
                <a:srgbClr val="A3C4FF"/>
              </a:gs>
              <a:gs pos="35001">
                <a:srgbClr val="BFD5FF"/>
              </a:gs>
              <a:gs pos="100000">
                <a:srgbClr val="E5EEFF"/>
              </a:gs>
            </a:gsLst>
            <a:lin ang="16200000" scaled="1"/>
          </a:gradFill>
          <a:ln w="9525">
            <a:solidFill>
              <a:srgbClr val="4A7EBB"/>
            </a:solidFill>
            <a:round/>
            <a:headEnd/>
            <a:tailEnd/>
          </a:ln>
          <a:effectLst>
            <a:outerShdw blurRad="63500" dist="20000" dir="5400000" rotWithShape="0">
              <a:srgbClr val="000000">
                <a:alpha val="37999"/>
              </a:srgbClr>
            </a:outerShdw>
          </a:effectLst>
        </p:spPr>
        <p:txBody>
          <a:bodyPr/>
          <a:lstStyle/>
          <a:p>
            <a:pPr>
              <a:lnSpc>
                <a:spcPct val="90000"/>
              </a:lnSpc>
              <a:spcBef>
                <a:spcPct val="20000"/>
              </a:spcBef>
              <a:buFontTx/>
              <a:buChar char="•"/>
              <a:defRPr/>
            </a:pPr>
            <a:endParaRPr lang="en-US" sz="1600">
              <a:latin typeface="Century Gothic" charset="0"/>
              <a:cs typeface="Arial" charset="0"/>
            </a:endParaRPr>
          </a:p>
        </p:txBody>
      </p:sp>
      <p:sp>
        <p:nvSpPr>
          <p:cNvPr id="11" name="TextBox 10"/>
          <p:cNvSpPr txBox="1">
            <a:spLocks noChangeArrowheads="1"/>
          </p:cNvSpPr>
          <p:nvPr/>
        </p:nvSpPr>
        <p:spPr bwMode="auto">
          <a:xfrm>
            <a:off x="1828800" y="1504950"/>
            <a:ext cx="1690688" cy="230188"/>
          </a:xfrm>
          <a:prstGeom prst="rect">
            <a:avLst/>
          </a:prstGeom>
          <a:solidFill>
            <a:schemeClr val="bg1"/>
          </a:solidFill>
          <a:ln w="9525">
            <a:solidFill>
              <a:srgbClr val="99CCFF"/>
            </a:solidFill>
            <a:miter lim="800000"/>
            <a:headEnd/>
            <a:tailEnd/>
          </a:ln>
          <a:effectLst>
            <a:outerShdw blurRad="63500" sx="102000" sy="102000" algn="ctr" rotWithShape="0">
              <a:srgbClr val="000000">
                <a:alpha val="39999"/>
              </a:srgbClr>
            </a:outerShdw>
          </a:effectLst>
        </p:spPr>
        <p:txBody>
          <a:bodyPr>
            <a:spAutoFit/>
          </a:bodyPr>
          <a:lstStyle/>
          <a:p>
            <a:pPr algn="ctr">
              <a:defRPr/>
            </a:pPr>
            <a:r>
              <a:rPr lang="en-US" sz="900" b="1">
                <a:solidFill>
                  <a:srgbClr val="254061"/>
                </a:solidFill>
                <a:latin typeface="Century Gothic" charset="0"/>
                <a:cs typeface="Arial" charset="0"/>
              </a:rPr>
              <a:t>Solution Leadership</a:t>
            </a:r>
            <a:endParaRPr lang="en-US" sz="900" b="1">
              <a:latin typeface="Century Gothic" charset="0"/>
              <a:cs typeface="Arial" charset="0"/>
            </a:endParaRPr>
          </a:p>
        </p:txBody>
      </p:sp>
      <p:sp>
        <p:nvSpPr>
          <p:cNvPr id="25605" name="Rectangle 51"/>
          <p:cNvSpPr>
            <a:spLocks noChangeArrowheads="1"/>
          </p:cNvSpPr>
          <p:nvPr/>
        </p:nvSpPr>
        <p:spPr bwMode="auto">
          <a:xfrm>
            <a:off x="685800" y="1879600"/>
            <a:ext cx="4267200" cy="2170113"/>
          </a:xfrm>
          <a:prstGeom prst="rect">
            <a:avLst/>
          </a:prstGeom>
          <a:noFill/>
          <a:ln w="9525">
            <a:noFill/>
            <a:miter lim="800000"/>
            <a:headEnd/>
            <a:tailEnd/>
          </a:ln>
        </p:spPr>
        <p:txBody>
          <a:bodyPr>
            <a:spAutoFit/>
          </a:bodyPr>
          <a:lstStyle/>
          <a:p>
            <a:pPr marL="171450" indent="-171450">
              <a:lnSpc>
                <a:spcPct val="150000"/>
              </a:lnSpc>
              <a:buClr>
                <a:srgbClr val="E46C0A"/>
              </a:buClr>
              <a:buSzPct val="100000"/>
              <a:buFont typeface="Webdings" pitchFamily="18" charset="2"/>
              <a:buChar char="4"/>
            </a:pPr>
            <a:r>
              <a:rPr lang="en-US" sz="1000">
                <a:latin typeface="Century Gothic" pitchFamily="34" charset="0"/>
              </a:rPr>
              <a:t>BPM strategies to streamline and automate businesses</a:t>
            </a:r>
          </a:p>
          <a:p>
            <a:pPr marL="171450" indent="-171450">
              <a:lnSpc>
                <a:spcPct val="150000"/>
              </a:lnSpc>
              <a:buClr>
                <a:srgbClr val="E46C0A"/>
              </a:buClr>
              <a:buSzPct val="100000"/>
              <a:buFont typeface="Webdings" pitchFamily="18" charset="2"/>
              <a:buChar char="4"/>
            </a:pPr>
            <a:r>
              <a:rPr lang="en-US" sz="1000">
                <a:latin typeface="Century Gothic" pitchFamily="34" charset="0"/>
              </a:rPr>
              <a:t>SOA solutions &amp; appliances for connectivity and integration</a:t>
            </a:r>
          </a:p>
          <a:p>
            <a:pPr marL="171450" indent="-171450">
              <a:lnSpc>
                <a:spcPct val="150000"/>
              </a:lnSpc>
              <a:buClr>
                <a:srgbClr val="E46C0A"/>
              </a:buClr>
              <a:buSzPct val="100000"/>
              <a:buFont typeface="Webdings" pitchFamily="18" charset="2"/>
              <a:buChar char="4"/>
            </a:pPr>
            <a:r>
              <a:rPr lang="en-US" sz="1000">
                <a:latin typeface="Century Gothic" pitchFamily="34" charset="0"/>
              </a:rPr>
              <a:t>Portal, Collaboration, Content Management, Social &amp; Mobility</a:t>
            </a:r>
          </a:p>
          <a:p>
            <a:pPr marL="171450" indent="-171450">
              <a:lnSpc>
                <a:spcPct val="150000"/>
              </a:lnSpc>
              <a:buClr>
                <a:srgbClr val="E46C0A"/>
              </a:buClr>
              <a:buSzPct val="100000"/>
              <a:buFont typeface="Webdings" pitchFamily="18" charset="2"/>
              <a:buChar char="4"/>
            </a:pPr>
            <a:r>
              <a:rPr lang="en-US" sz="1000">
                <a:latin typeface="Century Gothic" pitchFamily="34" charset="0"/>
              </a:rPr>
              <a:t>Security to manage identities across your IT infrastructure </a:t>
            </a:r>
          </a:p>
          <a:p>
            <a:pPr marL="171450" indent="-171450">
              <a:lnSpc>
                <a:spcPct val="150000"/>
              </a:lnSpc>
              <a:buClr>
                <a:srgbClr val="E46C0A"/>
              </a:buClr>
              <a:buSzPct val="100000"/>
              <a:buFont typeface="Webdings" pitchFamily="18" charset="2"/>
              <a:buChar char="4"/>
            </a:pPr>
            <a:r>
              <a:rPr lang="en-US" sz="1000">
                <a:latin typeface="Century Gothic" pitchFamily="34" charset="0"/>
              </a:rPr>
              <a:t>Application Performance Management</a:t>
            </a:r>
          </a:p>
          <a:p>
            <a:pPr marL="171450" indent="-171450">
              <a:lnSpc>
                <a:spcPct val="150000"/>
              </a:lnSpc>
              <a:buClr>
                <a:srgbClr val="E46C0A"/>
              </a:buClr>
              <a:buSzPct val="100000"/>
              <a:buFont typeface="Webdings" pitchFamily="18" charset="2"/>
              <a:buChar char="4"/>
            </a:pPr>
            <a:r>
              <a:rPr lang="en-US" sz="1000">
                <a:latin typeface="Century Gothic" pitchFamily="34" charset="0"/>
              </a:rPr>
              <a:t>Business Analytics and Enterprise Content Management</a:t>
            </a:r>
          </a:p>
          <a:p>
            <a:pPr marL="171450" indent="-171450">
              <a:lnSpc>
                <a:spcPct val="150000"/>
              </a:lnSpc>
              <a:buClr>
                <a:srgbClr val="E46C0A"/>
              </a:buClr>
              <a:buSzPct val="100000"/>
              <a:buFont typeface="Webdings" pitchFamily="18" charset="2"/>
              <a:buChar char="4"/>
            </a:pPr>
            <a:r>
              <a:rPr lang="en-US" sz="1000">
                <a:latin typeface="Century Gothic" pitchFamily="34" charset="0"/>
              </a:rPr>
              <a:t>Business Intelligence and Dashboards</a:t>
            </a:r>
          </a:p>
          <a:p>
            <a:pPr marL="171450" indent="-171450">
              <a:lnSpc>
                <a:spcPct val="150000"/>
              </a:lnSpc>
              <a:buClr>
                <a:srgbClr val="E46C0A"/>
              </a:buClr>
              <a:buSzPct val="100000"/>
              <a:buFont typeface="Webdings" pitchFamily="18" charset="2"/>
              <a:buChar char="4"/>
            </a:pPr>
            <a:r>
              <a:rPr lang="en-US" sz="1000">
                <a:latin typeface="Century Gothic" pitchFamily="34" charset="0"/>
              </a:rPr>
              <a:t>Testing, Governance and Methodology</a:t>
            </a:r>
          </a:p>
          <a:p>
            <a:pPr marL="171450" indent="-171450">
              <a:lnSpc>
                <a:spcPct val="150000"/>
              </a:lnSpc>
              <a:buClr>
                <a:srgbClr val="E46C0A"/>
              </a:buClr>
              <a:buSzPct val="100000"/>
              <a:buFont typeface="Webdings" pitchFamily="18" charset="2"/>
              <a:buChar char="4"/>
            </a:pPr>
            <a:r>
              <a:rPr lang="en-US" sz="1000">
                <a:latin typeface="Century Gothic" pitchFamily="34" charset="0"/>
              </a:rPr>
              <a:t>Technology Migrations to the IBM Software Platform</a:t>
            </a:r>
          </a:p>
        </p:txBody>
      </p:sp>
      <p:sp>
        <p:nvSpPr>
          <p:cNvPr id="12" name="Rounded Rectangle 11"/>
          <p:cNvSpPr>
            <a:spLocks noChangeArrowheads="1"/>
          </p:cNvSpPr>
          <p:nvPr/>
        </p:nvSpPr>
        <p:spPr bwMode="auto">
          <a:xfrm>
            <a:off x="5410200" y="1047750"/>
            <a:ext cx="3124200" cy="3562350"/>
          </a:xfrm>
          <a:prstGeom prst="roundRect">
            <a:avLst>
              <a:gd name="adj" fmla="val 8514"/>
            </a:avLst>
          </a:prstGeom>
          <a:gradFill rotWithShape="1">
            <a:gsLst>
              <a:gs pos="0">
                <a:srgbClr val="A3C4FF"/>
              </a:gs>
              <a:gs pos="35001">
                <a:srgbClr val="BFD5FF"/>
              </a:gs>
              <a:gs pos="100000">
                <a:srgbClr val="E5EEFF"/>
              </a:gs>
            </a:gsLst>
            <a:lin ang="16200000" scaled="1"/>
          </a:gradFill>
          <a:ln w="9525">
            <a:solidFill>
              <a:srgbClr val="4A7EBB"/>
            </a:solidFill>
            <a:round/>
            <a:headEnd/>
            <a:tailEnd/>
          </a:ln>
          <a:effectLst>
            <a:outerShdw blurRad="63500" dist="20000" dir="5400000" rotWithShape="0">
              <a:srgbClr val="000000">
                <a:alpha val="37999"/>
              </a:srgbClr>
            </a:outerShdw>
          </a:effectLst>
        </p:spPr>
        <p:txBody>
          <a:bodyPr/>
          <a:lstStyle/>
          <a:p>
            <a:pPr>
              <a:lnSpc>
                <a:spcPct val="90000"/>
              </a:lnSpc>
              <a:spcBef>
                <a:spcPct val="20000"/>
              </a:spcBef>
              <a:buFontTx/>
              <a:buChar char="•"/>
              <a:defRPr/>
            </a:pPr>
            <a:endParaRPr lang="en-US" sz="1600">
              <a:latin typeface="Century Gothic" charset="0"/>
              <a:cs typeface="Arial" charset="0"/>
            </a:endParaRPr>
          </a:p>
        </p:txBody>
      </p:sp>
      <p:sp>
        <p:nvSpPr>
          <p:cNvPr id="13" name="TextBox 12"/>
          <p:cNvSpPr txBox="1">
            <a:spLocks noChangeArrowheads="1"/>
          </p:cNvSpPr>
          <p:nvPr/>
        </p:nvSpPr>
        <p:spPr bwMode="auto">
          <a:xfrm>
            <a:off x="6091238" y="969963"/>
            <a:ext cx="1833562" cy="230187"/>
          </a:xfrm>
          <a:prstGeom prst="rect">
            <a:avLst/>
          </a:prstGeom>
          <a:solidFill>
            <a:schemeClr val="bg1"/>
          </a:solidFill>
          <a:ln w="9525">
            <a:solidFill>
              <a:srgbClr val="99CCFF"/>
            </a:solidFill>
            <a:miter lim="800000"/>
            <a:headEnd/>
            <a:tailEnd/>
          </a:ln>
          <a:effectLst>
            <a:outerShdw blurRad="63500" sx="102000" sy="102000" algn="ctr" rotWithShape="0">
              <a:srgbClr val="000000">
                <a:alpha val="39999"/>
              </a:srgbClr>
            </a:outerShdw>
          </a:effectLst>
        </p:spPr>
        <p:txBody>
          <a:bodyPr>
            <a:spAutoFit/>
          </a:bodyPr>
          <a:lstStyle/>
          <a:p>
            <a:pPr algn="ctr">
              <a:defRPr/>
            </a:pPr>
            <a:r>
              <a:rPr lang="en-US" sz="900" b="1">
                <a:solidFill>
                  <a:srgbClr val="254061"/>
                </a:solidFill>
                <a:latin typeface="Century Gothic" charset="0"/>
                <a:cs typeface="Arial" charset="0"/>
              </a:rPr>
              <a:t>Expert Services</a:t>
            </a:r>
            <a:endParaRPr lang="en-US" sz="900" b="1">
              <a:latin typeface="Century Gothic" charset="0"/>
              <a:cs typeface="Arial" charset="0"/>
            </a:endParaRPr>
          </a:p>
        </p:txBody>
      </p:sp>
      <p:sp>
        <p:nvSpPr>
          <p:cNvPr id="25608" name="Rectangle 51"/>
          <p:cNvSpPr>
            <a:spLocks noChangeArrowheads="1"/>
          </p:cNvSpPr>
          <p:nvPr/>
        </p:nvSpPr>
        <p:spPr bwMode="auto">
          <a:xfrm>
            <a:off x="5562600" y="1423988"/>
            <a:ext cx="2895600" cy="3333750"/>
          </a:xfrm>
          <a:prstGeom prst="rect">
            <a:avLst/>
          </a:prstGeom>
          <a:noFill/>
          <a:ln w="9525">
            <a:noFill/>
            <a:miter lim="800000"/>
            <a:headEnd/>
            <a:tailEnd/>
          </a:ln>
        </p:spPr>
        <p:txBody>
          <a:bodyPr>
            <a:spAutoFit/>
          </a:bodyPr>
          <a:lstStyle/>
          <a:p>
            <a:pPr marL="341313" lvl="1" indent="-225425">
              <a:spcBef>
                <a:spcPts val="400"/>
              </a:spcBef>
              <a:buClr>
                <a:srgbClr val="E46C0A"/>
              </a:buClr>
              <a:buSzPct val="140000"/>
              <a:buFont typeface="Arial" pitchFamily="34" charset="0"/>
              <a:buChar char="•"/>
              <a:tabLst>
                <a:tab pos="341313" algn="l"/>
              </a:tabLst>
            </a:pPr>
            <a:r>
              <a:rPr lang="en-US" sz="900">
                <a:latin typeface="Century Gothic" pitchFamily="34" charset="0"/>
              </a:rPr>
              <a:t>Planning, Architecture and Development</a:t>
            </a:r>
          </a:p>
          <a:p>
            <a:pPr marL="341313" lvl="1" indent="-225425">
              <a:spcBef>
                <a:spcPts val="400"/>
              </a:spcBef>
              <a:buClr>
                <a:srgbClr val="E46C0A"/>
              </a:buClr>
              <a:buSzPct val="140000"/>
              <a:buFont typeface="Arial" pitchFamily="34" charset="0"/>
              <a:buChar char="•"/>
              <a:tabLst>
                <a:tab pos="341313" algn="l"/>
              </a:tabLst>
            </a:pPr>
            <a:r>
              <a:rPr lang="en-US" sz="900">
                <a:latin typeface="Century Gothic" pitchFamily="34" charset="0"/>
              </a:rPr>
              <a:t>Business requirements and needs analysis</a:t>
            </a:r>
          </a:p>
          <a:p>
            <a:pPr marL="341313" lvl="1" indent="-225425">
              <a:spcBef>
                <a:spcPts val="400"/>
              </a:spcBef>
              <a:buClr>
                <a:srgbClr val="E46C0A"/>
              </a:buClr>
              <a:buSzPct val="140000"/>
              <a:buFont typeface="Arial" pitchFamily="34" charset="0"/>
              <a:buChar char="•"/>
              <a:tabLst>
                <a:tab pos="341313" algn="l"/>
              </a:tabLst>
            </a:pPr>
            <a:r>
              <a:rPr lang="en-US" sz="900">
                <a:latin typeface="Century Gothic" pitchFamily="34" charset="0"/>
              </a:rPr>
              <a:t>Advisory and Coaching Services</a:t>
            </a:r>
          </a:p>
          <a:p>
            <a:pPr marL="341313" lvl="1" indent="-225425">
              <a:spcBef>
                <a:spcPts val="400"/>
              </a:spcBef>
              <a:buClr>
                <a:srgbClr val="E46C0A"/>
              </a:buClr>
              <a:buSzPct val="140000"/>
              <a:buFont typeface="Arial" pitchFamily="34" charset="0"/>
              <a:buChar char="•"/>
              <a:tabLst>
                <a:tab pos="341313" algn="l"/>
              </a:tabLst>
            </a:pPr>
            <a:r>
              <a:rPr lang="en-US" sz="900">
                <a:latin typeface="Century Gothic" pitchFamily="34" charset="0"/>
              </a:rPr>
              <a:t>Migration and modernization </a:t>
            </a:r>
          </a:p>
          <a:p>
            <a:pPr marL="341313" lvl="1" indent="-225425">
              <a:spcBef>
                <a:spcPts val="400"/>
              </a:spcBef>
              <a:buClr>
                <a:srgbClr val="E46C0A"/>
              </a:buClr>
              <a:buSzPct val="140000"/>
              <a:buFont typeface="Arial" pitchFamily="34" charset="0"/>
              <a:buChar char="•"/>
              <a:tabLst>
                <a:tab pos="341313" algn="l"/>
              </a:tabLst>
            </a:pPr>
            <a:r>
              <a:rPr lang="en-US" sz="900">
                <a:latin typeface="Century Gothic" pitchFamily="34" charset="0"/>
              </a:rPr>
              <a:t>Discovery Workshops</a:t>
            </a:r>
          </a:p>
          <a:p>
            <a:pPr marL="341313" lvl="1" indent="-225425">
              <a:spcBef>
                <a:spcPts val="400"/>
              </a:spcBef>
              <a:buClr>
                <a:srgbClr val="E46C0A"/>
              </a:buClr>
              <a:buSzPct val="140000"/>
              <a:buFont typeface="Arial" pitchFamily="34" charset="0"/>
              <a:buChar char="•"/>
              <a:tabLst>
                <a:tab pos="341313" algn="l"/>
              </a:tabLst>
            </a:pPr>
            <a:r>
              <a:rPr lang="en-US" sz="900">
                <a:latin typeface="Century Gothic" pitchFamily="34" charset="0"/>
              </a:rPr>
              <a:t>Business Value Assessments</a:t>
            </a:r>
          </a:p>
          <a:p>
            <a:pPr marL="341313" lvl="1" indent="-225425">
              <a:spcBef>
                <a:spcPts val="400"/>
              </a:spcBef>
              <a:buClr>
                <a:srgbClr val="E46C0A"/>
              </a:buClr>
              <a:buSzPct val="140000"/>
              <a:buFont typeface="Arial" pitchFamily="34" charset="0"/>
              <a:buChar char="•"/>
              <a:tabLst>
                <a:tab pos="341313" algn="l"/>
              </a:tabLst>
            </a:pPr>
            <a:r>
              <a:rPr lang="en-US" sz="900">
                <a:latin typeface="Century Gothic" pitchFamily="34" charset="0"/>
              </a:rPr>
              <a:t>Adoption Workshops &amp; Strategy</a:t>
            </a:r>
          </a:p>
          <a:p>
            <a:pPr marL="341313" lvl="1" indent="-225425">
              <a:spcBef>
                <a:spcPts val="400"/>
              </a:spcBef>
              <a:buClr>
                <a:srgbClr val="E46C0A"/>
              </a:buClr>
              <a:buSzPct val="140000"/>
              <a:buFont typeface="Arial" pitchFamily="34" charset="0"/>
              <a:buChar char="•"/>
              <a:tabLst>
                <a:tab pos="341313" algn="l"/>
              </a:tabLst>
            </a:pPr>
            <a:r>
              <a:rPr lang="en-US" sz="900">
                <a:latin typeface="Century Gothic" pitchFamily="34" charset="0"/>
              </a:rPr>
              <a:t>Visualization Services</a:t>
            </a:r>
          </a:p>
          <a:p>
            <a:pPr marL="341313" lvl="1" indent="-225425">
              <a:spcBef>
                <a:spcPts val="400"/>
              </a:spcBef>
              <a:buClr>
                <a:srgbClr val="E46C0A"/>
              </a:buClr>
              <a:buSzPct val="140000"/>
              <a:buFont typeface="Arial" pitchFamily="34" charset="0"/>
              <a:buChar char="•"/>
              <a:tabLst>
                <a:tab pos="341313" algn="l"/>
              </a:tabLst>
            </a:pPr>
            <a:r>
              <a:rPr lang="en-US" sz="900">
                <a:latin typeface="Century Gothic" pitchFamily="34" charset="0"/>
              </a:rPr>
              <a:t>Center of Excellences</a:t>
            </a:r>
          </a:p>
          <a:p>
            <a:pPr marL="341313" lvl="1" indent="-225425">
              <a:spcBef>
                <a:spcPts val="400"/>
              </a:spcBef>
              <a:buClr>
                <a:srgbClr val="E46C0A"/>
              </a:buClr>
              <a:buSzPct val="140000"/>
              <a:buFont typeface="Arial" pitchFamily="34" charset="0"/>
              <a:buChar char="•"/>
              <a:tabLst>
                <a:tab pos="341313" algn="l"/>
              </a:tabLst>
            </a:pPr>
            <a:r>
              <a:rPr lang="en-US" sz="900">
                <a:latin typeface="Century Gothic" pitchFamily="34" charset="0"/>
              </a:rPr>
              <a:t>Proof of Technology</a:t>
            </a:r>
          </a:p>
          <a:p>
            <a:pPr marL="341313" lvl="1" indent="-225425">
              <a:spcBef>
                <a:spcPts val="400"/>
              </a:spcBef>
              <a:buClr>
                <a:srgbClr val="E46C0A"/>
              </a:buClr>
              <a:buSzPct val="140000"/>
              <a:buFont typeface="Arial" pitchFamily="34" charset="0"/>
              <a:buChar char="•"/>
              <a:tabLst>
                <a:tab pos="341313" algn="l"/>
              </a:tabLst>
            </a:pPr>
            <a:r>
              <a:rPr lang="en-US" sz="900">
                <a:latin typeface="Century Gothic" pitchFamily="34" charset="0"/>
              </a:rPr>
              <a:t>Project and product initiative jumpstarts</a:t>
            </a:r>
          </a:p>
          <a:p>
            <a:pPr marL="341313" lvl="1" indent="-225425">
              <a:spcBef>
                <a:spcPts val="400"/>
              </a:spcBef>
              <a:buClr>
                <a:srgbClr val="E46C0A"/>
              </a:buClr>
              <a:buSzPct val="140000"/>
              <a:buFont typeface="Arial" pitchFamily="34" charset="0"/>
              <a:buChar char="•"/>
              <a:tabLst>
                <a:tab pos="341313" algn="l"/>
              </a:tabLst>
            </a:pPr>
            <a:r>
              <a:rPr lang="en-US" sz="900">
                <a:latin typeface="Century Gothic" pitchFamily="34" charset="0"/>
              </a:rPr>
              <a:t>“Health Checks”</a:t>
            </a:r>
          </a:p>
          <a:p>
            <a:pPr marL="341313" lvl="1" indent="-225425">
              <a:spcBef>
                <a:spcPts val="400"/>
              </a:spcBef>
              <a:buClr>
                <a:srgbClr val="E46C0A"/>
              </a:buClr>
              <a:buSzPct val="140000"/>
              <a:buFont typeface="Arial" pitchFamily="34" charset="0"/>
              <a:buChar char="•"/>
              <a:tabLst>
                <a:tab pos="341313" algn="l"/>
              </a:tabLst>
            </a:pPr>
            <a:r>
              <a:rPr lang="en-US" sz="900">
                <a:latin typeface="Century Gothic" pitchFamily="34" charset="0"/>
              </a:rPr>
              <a:t>Compliance and Auditing Initiatives</a:t>
            </a:r>
          </a:p>
          <a:p>
            <a:pPr marL="341313" lvl="1" indent="-225425">
              <a:spcBef>
                <a:spcPts val="400"/>
              </a:spcBef>
              <a:buClr>
                <a:srgbClr val="E46C0A"/>
              </a:buClr>
              <a:buSzPct val="140000"/>
              <a:buFont typeface="Arial" pitchFamily="34" charset="0"/>
              <a:buChar char="•"/>
              <a:tabLst>
                <a:tab pos="341313" algn="l"/>
              </a:tabLst>
            </a:pPr>
            <a:r>
              <a:rPr lang="en-US" sz="900">
                <a:latin typeface="Century Gothic" pitchFamily="34" charset="0"/>
              </a:rPr>
              <a:t>Architectural Reviews</a:t>
            </a:r>
          </a:p>
          <a:p>
            <a:pPr marL="341313" lvl="1" indent="-225425">
              <a:spcBef>
                <a:spcPts val="400"/>
              </a:spcBef>
              <a:buClr>
                <a:srgbClr val="E46C0A"/>
              </a:buClr>
              <a:buSzPct val="140000"/>
              <a:buFont typeface="Arial" pitchFamily="34" charset="0"/>
              <a:buChar char="•"/>
              <a:tabLst>
                <a:tab pos="341313" algn="l"/>
              </a:tabLst>
            </a:pPr>
            <a:r>
              <a:rPr lang="en-US" sz="900">
                <a:latin typeface="Century Gothic" pitchFamily="34" charset="0"/>
              </a:rPr>
              <a:t>Accelerators; Packaged Services and Solution templates</a:t>
            </a:r>
          </a:p>
          <a:p>
            <a:pPr marL="341313" lvl="1" indent="-225425">
              <a:buClr>
                <a:srgbClr val="E46C0A"/>
              </a:buClr>
              <a:buSzPct val="140000"/>
              <a:buFont typeface="Arial" pitchFamily="34" charset="0"/>
              <a:buChar char="•"/>
              <a:tabLst>
                <a:tab pos="341313" algn="l"/>
              </a:tabLst>
            </a:pPr>
            <a:endParaRPr lang="en-US" sz="500">
              <a:latin typeface="Century Gothic" pitchFamily="34" charset="0"/>
            </a:endParaRPr>
          </a:p>
          <a:p>
            <a:pPr marL="341313" lvl="1" indent="-225425">
              <a:buClr>
                <a:srgbClr val="E46C0A"/>
              </a:buClr>
              <a:buSzPct val="140000"/>
              <a:buFont typeface="Arial" pitchFamily="34" charset="0"/>
              <a:buChar char="•"/>
              <a:tabLst>
                <a:tab pos="341313" algn="l"/>
              </a:tabLst>
            </a:pPr>
            <a:endParaRPr lang="en-US" sz="500">
              <a:latin typeface="Century Gothic" pitchFamily="34" charset="0"/>
            </a:endParaRPr>
          </a:p>
          <a:p>
            <a:pPr marL="341313" lvl="1" indent="-225425">
              <a:buClr>
                <a:srgbClr val="E46C0A"/>
              </a:buClr>
              <a:buSzPct val="140000"/>
              <a:buFont typeface="Arial" pitchFamily="34" charset="0"/>
              <a:buChar char="•"/>
              <a:tabLst>
                <a:tab pos="341313" algn="l"/>
              </a:tabLst>
            </a:pPr>
            <a:endParaRPr lang="en-US" sz="500">
              <a:latin typeface="Century Gothic" pitchFamily="34" charset="0"/>
            </a:endParaRPr>
          </a:p>
          <a:p>
            <a:pPr marL="341313" lvl="1" indent="-225425">
              <a:buClr>
                <a:srgbClr val="E46C0A"/>
              </a:buClr>
              <a:buSzPct val="140000"/>
              <a:buFont typeface="Arial" pitchFamily="34" charset="0"/>
              <a:buChar char="•"/>
              <a:tabLst>
                <a:tab pos="341313" algn="l"/>
              </a:tabLst>
            </a:pPr>
            <a:endParaRPr lang="en-US" sz="500">
              <a:latin typeface="Century Gothic" pitchFamily="34" charset="0"/>
            </a:endParaRPr>
          </a:p>
        </p:txBody>
      </p:sp>
      <p:sp>
        <p:nvSpPr>
          <p:cNvPr id="25609" name="Title 14"/>
          <p:cNvSpPr>
            <a:spLocks noGrp="1"/>
          </p:cNvSpPr>
          <p:nvPr>
            <p:ph type="title"/>
          </p:nvPr>
        </p:nvSpPr>
        <p:spPr/>
        <p:txBody>
          <a:bodyPr/>
          <a:lstStyle/>
          <a:p>
            <a:r>
              <a:rPr lang="en-US" smtClean="0"/>
              <a:t>IBM Practice Overview</a:t>
            </a:r>
          </a:p>
        </p:txBody>
      </p:sp>
      <p:pic>
        <p:nvPicPr>
          <p:cNvPr id="25610" name="Picture 61"/>
          <p:cNvPicPr>
            <a:picLocks noChangeAspect="1"/>
          </p:cNvPicPr>
          <p:nvPr/>
        </p:nvPicPr>
        <p:blipFill>
          <a:blip r:embed="rId3"/>
          <a:srcRect/>
          <a:stretch>
            <a:fillRect/>
          </a:stretch>
        </p:blipFill>
        <p:spPr bwMode="auto">
          <a:xfrm>
            <a:off x="8077200" y="514350"/>
            <a:ext cx="801688" cy="304800"/>
          </a:xfrm>
          <a:prstGeom prst="rect">
            <a:avLst/>
          </a:prstGeom>
          <a:noFill/>
          <a:ln w="9525">
            <a:noFill/>
            <a:miter lim="800000"/>
            <a:headEnd/>
            <a:tailEnd/>
          </a:ln>
        </p:spPr>
      </p:pic>
      <p:sp>
        <p:nvSpPr>
          <p:cNvPr id="25611" name="Slide Number Placeholder 1"/>
          <p:cNvSpPr>
            <a:spLocks noGrp="1"/>
          </p:cNvSpPr>
          <p:nvPr>
            <p:ph type="sldNum" sz="quarter" idx="10"/>
          </p:nvPr>
        </p:nvSpPr>
        <p:spPr>
          <a:noFill/>
        </p:spPr>
        <p:txBody>
          <a:bodyPr/>
          <a:lstStyle/>
          <a:p>
            <a:fld id="{E8DD3522-1A51-4684-B19A-1445D284C090}" type="slidenum">
              <a:rPr lang="en-US" sz="900" smtClean="0">
                <a:latin typeface="Century Gothic" pitchFamily="34" charset="0"/>
                <a:cs typeface="Arial" pitchFamily="34" charset="0"/>
              </a:rPr>
              <a:pPr/>
              <a:t>14</a:t>
            </a:fld>
            <a:endParaRPr lang="en-US" sz="900" smtClean="0">
              <a:latin typeface="Century Gothic" pitchFamily="34" charset="0"/>
              <a:cs typeface="Arial" pitchFamily="34" charset="0"/>
            </a:endParaRPr>
          </a:p>
        </p:txBody>
      </p:sp>
    </p:spTree>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p:cNvSpPr>
            <a:spLocks noGrp="1"/>
          </p:cNvSpPr>
          <p:nvPr>
            <p:ph type="title"/>
          </p:nvPr>
        </p:nvSpPr>
        <p:spPr/>
        <p:txBody>
          <a:bodyPr/>
          <a:lstStyle/>
          <a:p>
            <a:r>
              <a:rPr lang="en-US" smtClean="0"/>
              <a:t>IBM Practice Offerings</a:t>
            </a:r>
          </a:p>
        </p:txBody>
      </p:sp>
      <p:sp>
        <p:nvSpPr>
          <p:cNvPr id="26628" name="Content Placeholder 2"/>
          <p:cNvSpPr>
            <a:spLocks noGrp="1"/>
          </p:cNvSpPr>
          <p:nvPr>
            <p:ph sz="half" idx="1"/>
          </p:nvPr>
        </p:nvSpPr>
        <p:spPr>
          <a:xfrm>
            <a:off x="228600" y="1047750"/>
            <a:ext cx="4038600" cy="3810000"/>
          </a:xfrm>
        </p:spPr>
        <p:txBody>
          <a:bodyPr/>
          <a:lstStyle/>
          <a:p>
            <a:pPr>
              <a:buClr>
                <a:srgbClr val="E46C0A"/>
              </a:buClr>
              <a:buSzPct val="140000"/>
              <a:buFont typeface="Wingdings" pitchFamily="2" charset="2"/>
              <a:buNone/>
              <a:defRPr/>
            </a:pPr>
            <a:r>
              <a:rPr lang="en-US" sz="950" b="1" dirty="0" smtClean="0"/>
              <a:t>BPM and Connectivity</a:t>
            </a:r>
            <a:endParaRPr lang="en-US" sz="950" dirty="0" smtClean="0"/>
          </a:p>
          <a:p>
            <a:pPr lvl="1">
              <a:spcBef>
                <a:spcPct val="0"/>
              </a:spcBef>
              <a:buClr>
                <a:srgbClr val="E46C0A"/>
              </a:buClr>
              <a:buSzPct val="140000"/>
              <a:buFont typeface="Webdings" pitchFamily="18" charset="2"/>
              <a:buChar char="ë"/>
              <a:defRPr/>
            </a:pPr>
            <a:r>
              <a:rPr lang="en-US" sz="950" dirty="0" smtClean="0"/>
              <a:t>Business Process Optimization</a:t>
            </a:r>
          </a:p>
          <a:p>
            <a:pPr lvl="1">
              <a:spcBef>
                <a:spcPct val="0"/>
              </a:spcBef>
              <a:buClr>
                <a:srgbClr val="E46C0A"/>
              </a:buClr>
              <a:buSzPct val="140000"/>
              <a:buFont typeface="Webdings" pitchFamily="18" charset="2"/>
              <a:buChar char="ë"/>
              <a:defRPr/>
            </a:pPr>
            <a:r>
              <a:rPr lang="en-US" sz="950" dirty="0" smtClean="0"/>
              <a:t>Decision Management Engine</a:t>
            </a:r>
          </a:p>
          <a:p>
            <a:pPr lvl="1">
              <a:spcBef>
                <a:spcPct val="0"/>
              </a:spcBef>
              <a:buClr>
                <a:srgbClr val="E46C0A"/>
              </a:buClr>
              <a:buSzPct val="140000"/>
              <a:buFont typeface="Webdings" pitchFamily="18" charset="2"/>
              <a:buChar char="ë"/>
              <a:defRPr/>
            </a:pPr>
            <a:r>
              <a:rPr lang="en-US" sz="950" dirty="0" smtClean="0"/>
              <a:t>Case Management System</a:t>
            </a:r>
          </a:p>
          <a:p>
            <a:pPr lvl="1">
              <a:spcBef>
                <a:spcPct val="0"/>
              </a:spcBef>
              <a:buClr>
                <a:srgbClr val="E46C0A"/>
              </a:buClr>
              <a:buSzPct val="140000"/>
              <a:buFont typeface="Webdings" pitchFamily="18" charset="2"/>
              <a:buChar char="ë"/>
              <a:defRPr/>
            </a:pPr>
            <a:r>
              <a:rPr lang="en-US" sz="950" dirty="0" smtClean="0"/>
              <a:t>Flexible Integration Hub</a:t>
            </a:r>
          </a:p>
          <a:p>
            <a:pPr lvl="1">
              <a:spcBef>
                <a:spcPct val="0"/>
              </a:spcBef>
              <a:buClr>
                <a:srgbClr val="E46C0A"/>
              </a:buClr>
              <a:buSzPct val="140000"/>
              <a:buFont typeface="Webdings" pitchFamily="18" charset="2"/>
              <a:buChar char="ë"/>
              <a:defRPr/>
            </a:pPr>
            <a:r>
              <a:rPr lang="en-US" sz="950" dirty="0" smtClean="0"/>
              <a:t>B2B Gateway</a:t>
            </a:r>
          </a:p>
          <a:p>
            <a:pPr lvl="1">
              <a:spcBef>
                <a:spcPct val="0"/>
              </a:spcBef>
              <a:buClr>
                <a:srgbClr val="E46C0A"/>
              </a:buClr>
              <a:buSzPct val="140000"/>
              <a:buFont typeface="Webdings" pitchFamily="18" charset="2"/>
              <a:buChar char="ë"/>
              <a:defRPr/>
            </a:pPr>
            <a:endParaRPr lang="en-US" sz="950" dirty="0" smtClean="0"/>
          </a:p>
          <a:p>
            <a:pPr>
              <a:buClr>
                <a:srgbClr val="E46C0A"/>
              </a:buClr>
              <a:buSzPct val="140000"/>
              <a:buFont typeface="Wingdings" pitchFamily="2" charset="2"/>
              <a:buNone/>
              <a:defRPr/>
            </a:pPr>
            <a:r>
              <a:rPr lang="en-US" sz="950" b="1" dirty="0" smtClean="0"/>
              <a:t>User Experience</a:t>
            </a:r>
          </a:p>
          <a:p>
            <a:pPr lvl="1">
              <a:spcBef>
                <a:spcPts val="0"/>
              </a:spcBef>
              <a:buClr>
                <a:srgbClr val="E46C0A"/>
              </a:buClr>
              <a:buSzPct val="140000"/>
              <a:buFont typeface="Webdings" pitchFamily="18" charset="2"/>
              <a:buChar char="ë"/>
              <a:defRPr/>
            </a:pPr>
            <a:r>
              <a:rPr lang="en-US" sz="950" dirty="0" smtClean="0"/>
              <a:t>Employee, Customer and Partner Portals</a:t>
            </a:r>
          </a:p>
          <a:p>
            <a:pPr lvl="1">
              <a:spcBef>
                <a:spcPts val="0"/>
              </a:spcBef>
              <a:buClr>
                <a:srgbClr val="E46C0A"/>
              </a:buClr>
              <a:buSzPct val="140000"/>
              <a:buFont typeface="Webdings" pitchFamily="18" charset="2"/>
              <a:buChar char="ë"/>
              <a:defRPr/>
            </a:pPr>
            <a:r>
              <a:rPr lang="en-US" sz="950" dirty="0" smtClean="0"/>
              <a:t>Content Management</a:t>
            </a:r>
          </a:p>
          <a:p>
            <a:pPr lvl="1">
              <a:spcBef>
                <a:spcPts val="0"/>
              </a:spcBef>
              <a:buClr>
                <a:srgbClr val="E46C0A"/>
              </a:buClr>
              <a:buSzPct val="140000"/>
              <a:buFont typeface="Webdings" pitchFamily="18" charset="2"/>
              <a:buChar char="ë"/>
              <a:defRPr/>
            </a:pPr>
            <a:r>
              <a:rPr lang="en-US" sz="950" dirty="0" smtClean="0"/>
              <a:t>Social Business and Collaboration Platform</a:t>
            </a:r>
          </a:p>
          <a:p>
            <a:pPr lvl="1">
              <a:spcBef>
                <a:spcPts val="0"/>
              </a:spcBef>
              <a:buClr>
                <a:srgbClr val="E46C0A"/>
              </a:buClr>
              <a:buSzPct val="140000"/>
              <a:buFont typeface="Webdings" pitchFamily="18" charset="2"/>
              <a:buChar char="ë"/>
              <a:defRPr/>
            </a:pPr>
            <a:r>
              <a:rPr lang="en-US" sz="950" dirty="0" smtClean="0"/>
              <a:t>End-to-End Mobile Development</a:t>
            </a:r>
          </a:p>
          <a:p>
            <a:pPr lvl="1">
              <a:spcBef>
                <a:spcPts val="0"/>
              </a:spcBef>
              <a:buClr>
                <a:srgbClr val="E46C0A"/>
              </a:buClr>
              <a:buSzPct val="140000"/>
              <a:buFont typeface="Webdings" pitchFamily="18" charset="2"/>
              <a:buChar char="ë"/>
              <a:defRPr/>
            </a:pPr>
            <a:r>
              <a:rPr lang="en-US" sz="950" dirty="0" err="1" smtClean="0"/>
              <a:t>eCommerce</a:t>
            </a:r>
            <a:endParaRPr lang="en-US" sz="950" dirty="0" smtClean="0"/>
          </a:p>
          <a:p>
            <a:pPr lvl="1">
              <a:spcBef>
                <a:spcPct val="0"/>
              </a:spcBef>
              <a:buClr>
                <a:srgbClr val="E46C0A"/>
              </a:buClr>
              <a:buSzPct val="140000"/>
              <a:buFont typeface="Webdings" pitchFamily="18" charset="2"/>
              <a:buChar char="ë"/>
              <a:defRPr/>
            </a:pPr>
            <a:endParaRPr lang="en-US" sz="950" dirty="0" smtClean="0"/>
          </a:p>
          <a:p>
            <a:pPr>
              <a:buClr>
                <a:srgbClr val="E46C0A"/>
              </a:buClr>
              <a:buSzPct val="140000"/>
              <a:buFont typeface="Wingdings" pitchFamily="2" charset="2"/>
              <a:buNone/>
              <a:defRPr/>
            </a:pPr>
            <a:r>
              <a:rPr lang="en-US" sz="950" b="1" dirty="0" smtClean="0"/>
              <a:t>Security</a:t>
            </a:r>
          </a:p>
          <a:p>
            <a:pPr lvl="1">
              <a:spcBef>
                <a:spcPct val="0"/>
              </a:spcBef>
              <a:buClr>
                <a:srgbClr val="E46C0A"/>
              </a:buClr>
              <a:buSzPct val="140000"/>
              <a:buFont typeface="Webdings" pitchFamily="18" charset="2"/>
              <a:buChar char="ë"/>
              <a:defRPr/>
            </a:pPr>
            <a:r>
              <a:rPr lang="en-US" sz="950" dirty="0" smtClean="0"/>
              <a:t>Identity and Access Management</a:t>
            </a:r>
          </a:p>
          <a:p>
            <a:pPr lvl="1">
              <a:spcBef>
                <a:spcPct val="0"/>
              </a:spcBef>
              <a:buClr>
                <a:srgbClr val="E46C0A"/>
              </a:buClr>
              <a:buSzPct val="140000"/>
              <a:buFont typeface="Webdings" pitchFamily="18" charset="2"/>
              <a:buChar char="ë"/>
              <a:defRPr/>
            </a:pPr>
            <a:r>
              <a:rPr lang="en-US" sz="950" dirty="0" smtClean="0"/>
              <a:t>Identity Intelligence </a:t>
            </a:r>
          </a:p>
          <a:p>
            <a:pPr lvl="1">
              <a:spcBef>
                <a:spcPct val="0"/>
              </a:spcBef>
              <a:buClr>
                <a:srgbClr val="E46C0A"/>
              </a:buClr>
              <a:buSzPct val="140000"/>
              <a:buFont typeface="Webdings" pitchFamily="18" charset="2"/>
              <a:buChar char="ë"/>
              <a:defRPr/>
            </a:pPr>
            <a:r>
              <a:rPr lang="en-US" sz="950" dirty="0" smtClean="0"/>
              <a:t>Access Governance</a:t>
            </a:r>
          </a:p>
          <a:p>
            <a:pPr lvl="1">
              <a:spcBef>
                <a:spcPct val="0"/>
              </a:spcBef>
              <a:buClr>
                <a:srgbClr val="E46C0A"/>
              </a:buClr>
              <a:buSzPct val="140000"/>
              <a:buFont typeface="Webdings" pitchFamily="18" charset="2"/>
              <a:buChar char="ë"/>
              <a:defRPr/>
            </a:pPr>
            <a:r>
              <a:rPr lang="en-US" sz="950" dirty="0" smtClean="0"/>
              <a:t>Security Information &amp; Event Management</a:t>
            </a:r>
          </a:p>
          <a:p>
            <a:pPr lvl="1">
              <a:spcBef>
                <a:spcPct val="0"/>
              </a:spcBef>
              <a:buClr>
                <a:srgbClr val="E46C0A"/>
              </a:buClr>
              <a:buSzPct val="140000"/>
              <a:buFont typeface="Webdings" pitchFamily="18" charset="2"/>
              <a:buChar char="ë"/>
              <a:defRPr/>
            </a:pPr>
            <a:r>
              <a:rPr lang="en-US" sz="950" dirty="0" smtClean="0"/>
              <a:t>Identity Management for HIPAA, NERC CIP, SOX Compliance &amp; Other Government Regulations</a:t>
            </a:r>
          </a:p>
          <a:p>
            <a:pPr lvl="1">
              <a:spcBef>
                <a:spcPct val="0"/>
              </a:spcBef>
              <a:buClr>
                <a:srgbClr val="E46C0A"/>
              </a:buClr>
              <a:buSzPct val="140000"/>
              <a:buFont typeface="Webdings" pitchFamily="18" charset="2"/>
              <a:buChar char="ë"/>
              <a:defRPr/>
            </a:pPr>
            <a:r>
              <a:rPr lang="en-US" sz="950" dirty="0" smtClean="0"/>
              <a:t>Prolifics Service ID Governor </a:t>
            </a:r>
          </a:p>
          <a:p>
            <a:pPr lvl="1">
              <a:spcBef>
                <a:spcPct val="0"/>
              </a:spcBef>
              <a:buClr>
                <a:srgbClr val="E46C0A"/>
              </a:buClr>
              <a:buSzPct val="140000"/>
              <a:buFont typeface="Webdings" pitchFamily="18" charset="2"/>
              <a:buChar char="ë"/>
              <a:defRPr/>
            </a:pPr>
            <a:r>
              <a:rPr lang="en-US" sz="950" dirty="0" smtClean="0"/>
              <a:t>Power Tools for Identity Management </a:t>
            </a:r>
          </a:p>
          <a:p>
            <a:pPr lvl="1">
              <a:spcBef>
                <a:spcPct val="0"/>
              </a:spcBef>
              <a:buClr>
                <a:srgbClr val="E46C0A"/>
              </a:buClr>
              <a:buSzPct val="140000"/>
              <a:buFont typeface="Webdings" pitchFamily="18" charset="2"/>
              <a:buChar char="ë"/>
              <a:defRPr/>
            </a:pPr>
            <a:r>
              <a:rPr lang="en-US" sz="950" dirty="0" smtClean="0"/>
              <a:t>Security for Mobile Applications</a:t>
            </a:r>
          </a:p>
          <a:p>
            <a:pPr>
              <a:spcBef>
                <a:spcPct val="0"/>
              </a:spcBef>
              <a:buClr>
                <a:srgbClr val="E46C0A"/>
              </a:buClr>
              <a:buSzPct val="140000"/>
              <a:buFont typeface="Webdings" pitchFamily="18" charset="2"/>
              <a:buChar char="ë"/>
              <a:defRPr/>
            </a:pPr>
            <a:endParaRPr lang="en-US" sz="950" dirty="0" smtClean="0"/>
          </a:p>
        </p:txBody>
      </p:sp>
      <p:sp>
        <p:nvSpPr>
          <p:cNvPr id="26629" name="Content Placeholder 2"/>
          <p:cNvSpPr>
            <a:spLocks noGrp="1"/>
          </p:cNvSpPr>
          <p:nvPr>
            <p:ph sz="half" idx="1"/>
          </p:nvPr>
        </p:nvSpPr>
        <p:spPr>
          <a:xfrm>
            <a:off x="4648200" y="1047750"/>
            <a:ext cx="4191000" cy="3810000"/>
          </a:xfrm>
        </p:spPr>
        <p:txBody>
          <a:bodyPr/>
          <a:lstStyle/>
          <a:p>
            <a:pPr>
              <a:buClr>
                <a:srgbClr val="E46C0A"/>
              </a:buClr>
              <a:buSzPct val="140000"/>
              <a:buFont typeface="Wingdings" pitchFamily="2" charset="2"/>
              <a:buNone/>
              <a:defRPr/>
            </a:pPr>
            <a:r>
              <a:rPr lang="en-US" sz="950" b="1" dirty="0" smtClean="0"/>
              <a:t>Application Performance Management</a:t>
            </a:r>
            <a:endParaRPr lang="en-US" sz="950" dirty="0" smtClean="0"/>
          </a:p>
          <a:p>
            <a:pPr lvl="1">
              <a:spcBef>
                <a:spcPts val="0"/>
              </a:spcBef>
              <a:buClr>
                <a:srgbClr val="E46C0A"/>
              </a:buClr>
              <a:buSzPct val="140000"/>
              <a:buFont typeface="Webdings" pitchFamily="18" charset="2"/>
              <a:buChar char="ë"/>
              <a:defRPr/>
            </a:pPr>
            <a:r>
              <a:rPr lang="en-US" sz="950" dirty="0" smtClean="0"/>
              <a:t>Private Cloud Solutions </a:t>
            </a:r>
          </a:p>
          <a:p>
            <a:pPr lvl="2">
              <a:spcBef>
                <a:spcPts val="0"/>
              </a:spcBef>
              <a:buClr>
                <a:srgbClr val="E46C0A"/>
              </a:buClr>
              <a:buSzPct val="120000"/>
              <a:buFont typeface="Webdings" pitchFamily="18" charset="2"/>
              <a:buChar char="ë"/>
              <a:defRPr/>
            </a:pPr>
            <a:r>
              <a:rPr lang="en-US" sz="950" dirty="0" err="1" smtClean="0"/>
              <a:t>SmartCloud</a:t>
            </a:r>
            <a:r>
              <a:rPr lang="en-US" sz="950" dirty="0" smtClean="0"/>
              <a:t> Provisioning</a:t>
            </a:r>
          </a:p>
          <a:p>
            <a:pPr lvl="2">
              <a:spcBef>
                <a:spcPts val="0"/>
              </a:spcBef>
              <a:buClr>
                <a:srgbClr val="E46C0A"/>
              </a:buClr>
              <a:buSzPct val="120000"/>
              <a:buFont typeface="Webdings" pitchFamily="18" charset="2"/>
              <a:buChar char="ë"/>
              <a:defRPr/>
            </a:pPr>
            <a:r>
              <a:rPr lang="en-US" sz="950" dirty="0" err="1" smtClean="0"/>
              <a:t>SmartCloud</a:t>
            </a:r>
            <a:r>
              <a:rPr lang="en-US" sz="950" dirty="0" smtClean="0"/>
              <a:t> Monitoring</a:t>
            </a:r>
          </a:p>
          <a:p>
            <a:pPr lvl="2">
              <a:spcBef>
                <a:spcPts val="0"/>
              </a:spcBef>
              <a:buClr>
                <a:srgbClr val="E46C0A"/>
              </a:buClr>
              <a:buSzPct val="120000"/>
              <a:buFont typeface="Webdings" pitchFamily="18" charset="2"/>
              <a:buChar char="ë"/>
              <a:defRPr/>
            </a:pPr>
            <a:r>
              <a:rPr lang="en-US" sz="950" dirty="0" err="1" smtClean="0"/>
              <a:t>SmartCloud</a:t>
            </a:r>
            <a:r>
              <a:rPr lang="en-US" sz="950" dirty="0" smtClean="0"/>
              <a:t> APM</a:t>
            </a:r>
          </a:p>
          <a:p>
            <a:pPr lvl="1">
              <a:spcBef>
                <a:spcPts val="0"/>
              </a:spcBef>
              <a:buClr>
                <a:srgbClr val="E46C0A"/>
              </a:buClr>
              <a:buSzPct val="140000"/>
              <a:buFont typeface="Webdings" pitchFamily="18" charset="2"/>
              <a:buChar char="ë"/>
              <a:defRPr/>
            </a:pPr>
            <a:r>
              <a:rPr lang="en-US" sz="950" dirty="0" smtClean="0"/>
              <a:t>Monitoring SOA, Portal and BPM Environments</a:t>
            </a:r>
            <a:br>
              <a:rPr lang="en-US" sz="950" dirty="0" smtClean="0"/>
            </a:br>
            <a:endParaRPr lang="en-US" sz="950" dirty="0" smtClean="0"/>
          </a:p>
          <a:p>
            <a:pPr>
              <a:spcBef>
                <a:spcPts val="0"/>
              </a:spcBef>
              <a:buClr>
                <a:srgbClr val="E46C0A"/>
              </a:buClr>
              <a:buSzPct val="140000"/>
              <a:buFont typeface="Wingdings" pitchFamily="2" charset="2"/>
              <a:buNone/>
              <a:defRPr/>
            </a:pPr>
            <a:r>
              <a:rPr lang="en-US" sz="950" b="1" dirty="0" smtClean="0"/>
              <a:t>Enterprise Content Management</a:t>
            </a:r>
          </a:p>
          <a:p>
            <a:pPr lvl="1">
              <a:spcBef>
                <a:spcPts val="0"/>
              </a:spcBef>
              <a:buClr>
                <a:srgbClr val="E46C0A"/>
              </a:buClr>
              <a:buSzPct val="140000"/>
              <a:buFont typeface="Webdings" pitchFamily="18" charset="2"/>
              <a:buChar char="ë"/>
              <a:defRPr/>
            </a:pPr>
            <a:r>
              <a:rPr lang="en-US" sz="950" dirty="0" smtClean="0"/>
              <a:t>BPM, Case Management and Automation</a:t>
            </a:r>
          </a:p>
          <a:p>
            <a:pPr lvl="1">
              <a:spcBef>
                <a:spcPts val="0"/>
              </a:spcBef>
              <a:buClr>
                <a:srgbClr val="E46C0A"/>
              </a:buClr>
              <a:buSzPct val="140000"/>
              <a:buFont typeface="Webdings" pitchFamily="18" charset="2"/>
              <a:buChar char="ë"/>
              <a:defRPr/>
            </a:pPr>
            <a:r>
              <a:rPr lang="en-US" sz="950" dirty="0" smtClean="0"/>
              <a:t>Document Capture and Recognition</a:t>
            </a:r>
          </a:p>
          <a:p>
            <a:pPr lvl="1">
              <a:spcBef>
                <a:spcPts val="0"/>
              </a:spcBef>
              <a:buClr>
                <a:srgbClr val="E46C0A"/>
              </a:buClr>
              <a:buSzPct val="140000"/>
              <a:buFont typeface="Webdings" pitchFamily="18" charset="2"/>
              <a:buChar char="ë"/>
              <a:defRPr/>
            </a:pPr>
            <a:r>
              <a:rPr lang="en-US" sz="950" dirty="0" smtClean="0"/>
              <a:t>Social Content Management</a:t>
            </a:r>
          </a:p>
          <a:p>
            <a:pPr lvl="1">
              <a:spcBef>
                <a:spcPts val="0"/>
              </a:spcBef>
              <a:buClr>
                <a:srgbClr val="E46C0A"/>
              </a:buClr>
              <a:buSzPct val="140000"/>
              <a:buFont typeface="Webdings" pitchFamily="18" charset="2"/>
              <a:buChar char="ë"/>
              <a:defRPr/>
            </a:pPr>
            <a:r>
              <a:rPr lang="en-US" sz="950" dirty="0" smtClean="0"/>
              <a:t>ECM Scaled for Midsize Business </a:t>
            </a:r>
          </a:p>
          <a:p>
            <a:pPr lvl="1">
              <a:spcBef>
                <a:spcPts val="0"/>
              </a:spcBef>
              <a:buClr>
                <a:srgbClr val="E46C0A"/>
              </a:buClr>
              <a:buSzPct val="140000"/>
              <a:buFont typeface="Webdings" pitchFamily="18" charset="2"/>
              <a:buChar char="ë"/>
              <a:defRPr/>
            </a:pPr>
            <a:r>
              <a:rPr lang="en-US" sz="950" dirty="0" smtClean="0"/>
              <a:t>ECM Technology Refresh and Modernization</a:t>
            </a:r>
            <a:br>
              <a:rPr lang="en-US" sz="950" dirty="0" smtClean="0"/>
            </a:br>
            <a:endParaRPr lang="en-US" sz="950" dirty="0" smtClean="0"/>
          </a:p>
          <a:p>
            <a:pPr>
              <a:spcBef>
                <a:spcPts val="0"/>
              </a:spcBef>
              <a:buClr>
                <a:srgbClr val="E46C0A"/>
              </a:buClr>
              <a:buSzPct val="140000"/>
              <a:buFont typeface="Wingdings" pitchFamily="2" charset="2"/>
              <a:buNone/>
              <a:defRPr/>
            </a:pPr>
            <a:r>
              <a:rPr lang="en-US" sz="950" b="1" dirty="0" smtClean="0"/>
              <a:t>Business Analytics</a:t>
            </a:r>
          </a:p>
          <a:p>
            <a:pPr lvl="1">
              <a:spcBef>
                <a:spcPts val="0"/>
              </a:spcBef>
              <a:buClr>
                <a:srgbClr val="E46C0A"/>
              </a:buClr>
              <a:buSzPct val="140000"/>
              <a:buFont typeface="Webdings" pitchFamily="18" charset="2"/>
              <a:buChar char="ë"/>
              <a:defRPr/>
            </a:pPr>
            <a:r>
              <a:rPr lang="en-US" sz="950" dirty="0" smtClean="0"/>
              <a:t>Data Analytics </a:t>
            </a:r>
          </a:p>
          <a:p>
            <a:pPr lvl="1">
              <a:spcBef>
                <a:spcPts val="0"/>
              </a:spcBef>
              <a:buClr>
                <a:srgbClr val="E46C0A"/>
              </a:buClr>
              <a:buSzPct val="140000"/>
              <a:buFont typeface="Webdings" pitchFamily="18" charset="2"/>
              <a:buChar char="ë"/>
              <a:defRPr/>
            </a:pPr>
            <a:r>
              <a:rPr lang="en-US" sz="950" dirty="0" smtClean="0"/>
              <a:t>Financial Performance Management</a:t>
            </a:r>
          </a:p>
          <a:p>
            <a:pPr lvl="1">
              <a:spcBef>
                <a:spcPts val="0"/>
              </a:spcBef>
              <a:buClr>
                <a:srgbClr val="E46C0A"/>
              </a:buClr>
              <a:buSzPct val="140000"/>
              <a:buFont typeface="Webdings" pitchFamily="18" charset="2"/>
              <a:buChar char="ë"/>
              <a:defRPr/>
            </a:pPr>
            <a:r>
              <a:rPr lang="en-US" sz="950" dirty="0" smtClean="0"/>
              <a:t>Portal Integration</a:t>
            </a:r>
          </a:p>
          <a:p>
            <a:pPr>
              <a:spcBef>
                <a:spcPct val="0"/>
              </a:spcBef>
              <a:buClr>
                <a:srgbClr val="E46C0A"/>
              </a:buClr>
              <a:buSzPct val="140000"/>
              <a:buFont typeface="Webdings" pitchFamily="18" charset="2"/>
              <a:buChar char="ë"/>
              <a:defRPr/>
            </a:pPr>
            <a:endParaRPr lang="en-US" sz="950" dirty="0" smtClean="0"/>
          </a:p>
        </p:txBody>
      </p:sp>
      <p:sp>
        <p:nvSpPr>
          <p:cNvPr id="2" name="Slide Number Placeholder 1"/>
          <p:cNvSpPr>
            <a:spLocks noGrp="1"/>
          </p:cNvSpPr>
          <p:nvPr>
            <p:ph type="sldNum" sz="quarter" idx="10"/>
          </p:nvPr>
        </p:nvSpPr>
        <p:spPr>
          <a:noFill/>
        </p:spPr>
        <p:txBody>
          <a:bodyPr/>
          <a:lstStyle/>
          <a:p>
            <a:fld id="{26AF8CC4-6F75-4D4D-B72B-8E79BC599678}" type="slidenum">
              <a:rPr lang="en-US" sz="900" smtClean="0">
                <a:latin typeface="Century Gothic" pitchFamily="34" charset="0"/>
                <a:cs typeface="Arial" pitchFamily="34" charset="0"/>
              </a:rPr>
              <a:pPr/>
              <a:t>15</a:t>
            </a:fld>
            <a:endParaRPr lang="en-US" sz="900" smtClean="0">
              <a:latin typeface="Century Gothic" pitchFamily="34" charset="0"/>
              <a:cs typeface="Arial" pitchFamily="34" charset="0"/>
            </a:endParaRPr>
          </a:p>
        </p:txBody>
      </p:sp>
    </p:spTree>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p:txBody>
          <a:bodyPr/>
          <a:lstStyle/>
          <a:p>
            <a:r>
              <a:rPr lang="en-US" smtClean="0"/>
              <a:t>Prolifics BPM &amp; Connectivity Solutions</a:t>
            </a:r>
          </a:p>
        </p:txBody>
      </p:sp>
      <p:graphicFrame>
        <p:nvGraphicFramePr>
          <p:cNvPr id="7" name="Diagram 6"/>
          <p:cNvGraphicFramePr/>
          <p:nvPr/>
        </p:nvGraphicFramePr>
        <p:xfrm>
          <a:off x="304800" y="1123950"/>
          <a:ext cx="8610600" cy="3657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7652" name="Slide Number Placeholder 1"/>
          <p:cNvSpPr>
            <a:spLocks noGrp="1"/>
          </p:cNvSpPr>
          <p:nvPr>
            <p:ph type="sldNum" sz="quarter" idx="10"/>
          </p:nvPr>
        </p:nvSpPr>
        <p:spPr>
          <a:noFill/>
        </p:spPr>
        <p:txBody>
          <a:bodyPr/>
          <a:lstStyle/>
          <a:p>
            <a:fld id="{32C51A97-B9F5-4BCD-982D-A3D0095E2249}" type="slidenum">
              <a:rPr lang="en-US" sz="900" smtClean="0">
                <a:latin typeface="Century Gothic" pitchFamily="34" charset="0"/>
                <a:cs typeface="Arial" pitchFamily="34" charset="0"/>
              </a:rPr>
              <a:pPr/>
              <a:t>16</a:t>
            </a:fld>
            <a:endParaRPr lang="en-US" sz="900" smtClean="0">
              <a:latin typeface="Century Gothic" pitchFamily="34" charset="0"/>
              <a:cs typeface="Arial" pitchFamily="34" charset="0"/>
            </a:endParaRPr>
          </a:p>
        </p:txBody>
      </p:sp>
    </p:spTree>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457200" y="723900"/>
            <a:ext cx="8077200" cy="400050"/>
          </a:xfrm>
        </p:spPr>
        <p:txBody>
          <a:bodyPr/>
          <a:lstStyle/>
          <a:p>
            <a:pPr>
              <a:tabLst>
                <a:tab pos="1087438" algn="l"/>
              </a:tabLst>
            </a:pPr>
            <a:r>
              <a:rPr lang="en-US" sz="2000" smtClean="0"/>
              <a:t>Prolifics Portal, Mobile, Web Content Management &amp; Social Business Solutions</a:t>
            </a:r>
          </a:p>
        </p:txBody>
      </p:sp>
      <p:pic>
        <p:nvPicPr>
          <p:cNvPr id="5" name="Picture 4" descr="browser.jpg"/>
          <p:cNvPicPr>
            <a:picLocks noChangeAspect="1"/>
          </p:cNvPicPr>
          <p:nvPr/>
        </p:nvPicPr>
        <p:blipFill>
          <a:blip r:embed="rId3"/>
          <a:srcRect/>
          <a:stretch>
            <a:fillRect/>
          </a:stretch>
        </p:blipFill>
        <p:spPr bwMode="auto">
          <a:xfrm>
            <a:off x="457200" y="1428750"/>
            <a:ext cx="2225675" cy="1600200"/>
          </a:xfrm>
          <a:prstGeom prst="rect">
            <a:avLst/>
          </a:prstGeom>
          <a:noFill/>
          <a:ln w="9525">
            <a:solidFill>
              <a:schemeClr val="tx1"/>
            </a:solidFill>
            <a:miter lim="800000"/>
            <a:headEnd/>
            <a:tailEnd/>
          </a:ln>
          <a:effectLst>
            <a:outerShdw blurRad="63500" dist="38100" dir="2700000" algn="tl" rotWithShape="0">
              <a:srgbClr val="000000">
                <a:alpha val="39999"/>
              </a:srgbClr>
            </a:outerShdw>
          </a:effectLst>
        </p:spPr>
      </p:pic>
      <p:sp>
        <p:nvSpPr>
          <p:cNvPr id="28676" name="TextBox 6"/>
          <p:cNvSpPr txBox="1">
            <a:spLocks noChangeArrowheads="1"/>
          </p:cNvSpPr>
          <p:nvPr/>
        </p:nvSpPr>
        <p:spPr bwMode="auto">
          <a:xfrm>
            <a:off x="457200" y="1550988"/>
            <a:ext cx="2209800" cy="1438275"/>
          </a:xfrm>
          <a:prstGeom prst="rect">
            <a:avLst/>
          </a:prstGeom>
          <a:noFill/>
          <a:ln w="9525">
            <a:noFill/>
            <a:miter lim="800000"/>
            <a:headEnd/>
            <a:tailEnd/>
          </a:ln>
        </p:spPr>
        <p:txBody>
          <a:bodyPr>
            <a:spAutoFit/>
          </a:bodyPr>
          <a:lstStyle/>
          <a:p>
            <a:r>
              <a:rPr lang="en-US" sz="1000" b="1">
                <a:solidFill>
                  <a:srgbClr val="17375E"/>
                </a:solidFill>
                <a:latin typeface="Century Gothic" pitchFamily="34" charset="0"/>
              </a:rPr>
              <a:t>Employee, Customer and Partner Portals </a:t>
            </a:r>
            <a:r>
              <a:rPr lang="en-US" sz="900" b="1">
                <a:solidFill>
                  <a:srgbClr val="17375E"/>
                </a:solidFill>
                <a:latin typeface="Century Gothic" pitchFamily="34" charset="0"/>
              </a:rPr>
              <a:t/>
            </a:r>
            <a:br>
              <a:rPr lang="en-US" sz="900" b="1">
                <a:solidFill>
                  <a:srgbClr val="17375E"/>
                </a:solidFill>
                <a:latin typeface="Century Gothic" pitchFamily="34" charset="0"/>
              </a:rPr>
            </a:br>
            <a:r>
              <a:rPr lang="en-US" sz="900">
                <a:latin typeface="Century Gothic" pitchFamily="34" charset="0"/>
              </a:rPr>
              <a:t>A single point of interaction for applications and content with a customized, personalized experience for employees and customers that will streamline your business and improve your customer and partner experiences</a:t>
            </a:r>
          </a:p>
        </p:txBody>
      </p:sp>
      <p:pic>
        <p:nvPicPr>
          <p:cNvPr id="9" name="Picture 8" descr="wcm_folder.png"/>
          <p:cNvPicPr>
            <a:picLocks noChangeAspect="1"/>
          </p:cNvPicPr>
          <p:nvPr/>
        </p:nvPicPr>
        <p:blipFill>
          <a:blip r:embed="rId4"/>
          <a:srcRect/>
          <a:stretch>
            <a:fillRect/>
          </a:stretch>
        </p:blipFill>
        <p:spPr bwMode="auto">
          <a:xfrm>
            <a:off x="3200400" y="1352550"/>
            <a:ext cx="2365375" cy="1670050"/>
          </a:xfrm>
          <a:prstGeom prst="rect">
            <a:avLst/>
          </a:prstGeom>
          <a:noFill/>
          <a:ln w="9525">
            <a:noFill/>
            <a:miter lim="800000"/>
            <a:headEnd/>
            <a:tailEnd/>
          </a:ln>
          <a:effectLst>
            <a:outerShdw blurRad="63500" dist="38100" dir="2700000" algn="tl" rotWithShape="0">
              <a:srgbClr val="000000">
                <a:alpha val="39999"/>
              </a:srgbClr>
            </a:outerShdw>
          </a:effectLst>
        </p:spPr>
      </p:pic>
      <p:sp>
        <p:nvSpPr>
          <p:cNvPr id="28678" name="TextBox 9"/>
          <p:cNvSpPr txBox="1">
            <a:spLocks noChangeArrowheads="1"/>
          </p:cNvSpPr>
          <p:nvPr/>
        </p:nvSpPr>
        <p:spPr bwMode="auto">
          <a:xfrm>
            <a:off x="3276600" y="1809750"/>
            <a:ext cx="2286000" cy="1130300"/>
          </a:xfrm>
          <a:prstGeom prst="rect">
            <a:avLst/>
          </a:prstGeom>
          <a:noFill/>
          <a:ln w="9525">
            <a:noFill/>
            <a:miter lim="800000"/>
            <a:headEnd/>
            <a:tailEnd/>
          </a:ln>
        </p:spPr>
        <p:txBody>
          <a:bodyPr>
            <a:spAutoFit/>
          </a:bodyPr>
          <a:lstStyle/>
          <a:p>
            <a:r>
              <a:rPr lang="en-US" sz="1000" b="1">
                <a:solidFill>
                  <a:srgbClr val="17375E"/>
                </a:solidFill>
                <a:latin typeface="Century Gothic" pitchFamily="34" charset="0"/>
              </a:rPr>
              <a:t>Content Management Solutions</a:t>
            </a:r>
            <a:r>
              <a:rPr lang="en-US" sz="1000">
                <a:solidFill>
                  <a:srgbClr val="17375E"/>
                </a:solidFill>
                <a:latin typeface="Century Gothic" pitchFamily="34" charset="0"/>
              </a:rPr>
              <a:t> </a:t>
            </a:r>
            <a:r>
              <a:rPr lang="en-US" sz="900">
                <a:latin typeface="Century Gothic" pitchFamily="34" charset="0"/>
              </a:rPr>
              <a:t>Environment to enable "end-to-end" collaboration for content creation, approvals, management, retention, and publishing across Internet, intranet, extranet and portal assets</a:t>
            </a:r>
          </a:p>
          <a:p>
            <a:endParaRPr lang="en-US" sz="900">
              <a:latin typeface="Century Gothic" pitchFamily="34" charset="0"/>
            </a:endParaRPr>
          </a:p>
        </p:txBody>
      </p:sp>
      <p:pic>
        <p:nvPicPr>
          <p:cNvPr id="11" name="Picture 10" descr="im_bubbles.png"/>
          <p:cNvPicPr>
            <a:picLocks noChangeAspect="1"/>
          </p:cNvPicPr>
          <p:nvPr/>
        </p:nvPicPr>
        <p:blipFill>
          <a:blip r:embed="rId5">
            <a:lum bright="60000"/>
          </a:blip>
          <a:srcRect/>
          <a:stretch>
            <a:fillRect/>
          </a:stretch>
        </p:blipFill>
        <p:spPr bwMode="auto">
          <a:xfrm>
            <a:off x="6248400" y="1504950"/>
            <a:ext cx="2017713" cy="1600200"/>
          </a:xfrm>
          <a:prstGeom prst="rect">
            <a:avLst/>
          </a:prstGeom>
          <a:noFill/>
          <a:ln w="9525">
            <a:noFill/>
            <a:miter lim="800000"/>
            <a:headEnd/>
            <a:tailEnd/>
          </a:ln>
          <a:effectLst>
            <a:outerShdw blurRad="63500" dist="38100" dir="2700000" algn="tl" rotWithShape="0">
              <a:srgbClr val="000000">
                <a:alpha val="39999"/>
              </a:srgbClr>
            </a:outerShdw>
          </a:effectLst>
        </p:spPr>
      </p:pic>
      <p:sp>
        <p:nvSpPr>
          <p:cNvPr id="28680" name="TextBox 11"/>
          <p:cNvSpPr txBox="1">
            <a:spLocks noChangeArrowheads="1"/>
          </p:cNvSpPr>
          <p:nvPr/>
        </p:nvSpPr>
        <p:spPr bwMode="auto">
          <a:xfrm>
            <a:off x="6324600" y="1706563"/>
            <a:ext cx="2133600" cy="1293812"/>
          </a:xfrm>
          <a:prstGeom prst="rect">
            <a:avLst/>
          </a:prstGeom>
          <a:noFill/>
          <a:ln w="9525">
            <a:noFill/>
            <a:miter lim="800000"/>
            <a:headEnd/>
            <a:tailEnd/>
          </a:ln>
        </p:spPr>
        <p:txBody>
          <a:bodyPr>
            <a:spAutoFit/>
          </a:bodyPr>
          <a:lstStyle/>
          <a:p>
            <a:r>
              <a:rPr lang="en-US" sz="1000" b="1">
                <a:solidFill>
                  <a:srgbClr val="17375E"/>
                </a:solidFill>
                <a:latin typeface="Century Gothic" pitchFamily="34" charset="0"/>
              </a:rPr>
              <a:t>Social Business and Collaboration Platform</a:t>
            </a:r>
            <a:r>
              <a:rPr lang="en-US" sz="900" b="1">
                <a:solidFill>
                  <a:srgbClr val="17375E"/>
                </a:solidFill>
                <a:latin typeface="Century Gothic" pitchFamily="34" charset="0"/>
              </a:rPr>
              <a:t/>
            </a:r>
            <a:br>
              <a:rPr lang="en-US" sz="900" b="1">
                <a:solidFill>
                  <a:srgbClr val="17375E"/>
                </a:solidFill>
                <a:latin typeface="Century Gothic" pitchFamily="34" charset="0"/>
              </a:rPr>
            </a:br>
            <a:r>
              <a:rPr lang="en-US" sz="900">
                <a:latin typeface="Century Gothic" pitchFamily="34" charset="0"/>
              </a:rPr>
              <a:t>Secure collaboration platform with online, global communities, document sharing, forums, wikis, blogs, profiles &amp; instant messaging</a:t>
            </a:r>
          </a:p>
          <a:p>
            <a:endParaRPr lang="en-US" sz="900">
              <a:latin typeface="Century Gothic" pitchFamily="34" charset="0"/>
            </a:endParaRPr>
          </a:p>
        </p:txBody>
      </p:sp>
      <p:pic>
        <p:nvPicPr>
          <p:cNvPr id="13" name="Picture 12" descr="mobile.png"/>
          <p:cNvPicPr>
            <a:picLocks noChangeAspect="1"/>
          </p:cNvPicPr>
          <p:nvPr/>
        </p:nvPicPr>
        <p:blipFill>
          <a:blip r:embed="rId6"/>
          <a:srcRect/>
          <a:stretch>
            <a:fillRect/>
          </a:stretch>
        </p:blipFill>
        <p:spPr bwMode="auto">
          <a:xfrm>
            <a:off x="1265238" y="3338513"/>
            <a:ext cx="2849562" cy="1443037"/>
          </a:xfrm>
          <a:prstGeom prst="rect">
            <a:avLst/>
          </a:prstGeom>
          <a:noFill/>
          <a:ln w="9525">
            <a:noFill/>
            <a:miter lim="800000"/>
            <a:headEnd/>
            <a:tailEnd/>
          </a:ln>
          <a:effectLst>
            <a:outerShdw blurRad="63500" dist="38100" dir="2700000" algn="tl" rotWithShape="0">
              <a:srgbClr val="000000">
                <a:alpha val="39999"/>
              </a:srgbClr>
            </a:outerShdw>
          </a:effectLst>
        </p:spPr>
      </p:pic>
      <p:sp>
        <p:nvSpPr>
          <p:cNvPr id="28682" name="TextBox 13"/>
          <p:cNvSpPr txBox="1">
            <a:spLocks noChangeArrowheads="1"/>
          </p:cNvSpPr>
          <p:nvPr/>
        </p:nvSpPr>
        <p:spPr bwMode="auto">
          <a:xfrm>
            <a:off x="1828800" y="3486150"/>
            <a:ext cx="1828800" cy="1130300"/>
          </a:xfrm>
          <a:prstGeom prst="rect">
            <a:avLst/>
          </a:prstGeom>
          <a:noFill/>
          <a:ln w="9525">
            <a:noFill/>
            <a:miter lim="800000"/>
            <a:headEnd/>
            <a:tailEnd/>
          </a:ln>
        </p:spPr>
        <p:txBody>
          <a:bodyPr>
            <a:spAutoFit/>
          </a:bodyPr>
          <a:lstStyle/>
          <a:p>
            <a:r>
              <a:rPr lang="en-US" sz="1000" b="1">
                <a:solidFill>
                  <a:srgbClr val="17375E"/>
                </a:solidFill>
                <a:latin typeface="Century Gothic" pitchFamily="34" charset="0"/>
              </a:rPr>
              <a:t>Mobile Applications</a:t>
            </a:r>
            <a:r>
              <a:rPr lang="en-US" sz="1000">
                <a:solidFill>
                  <a:srgbClr val="17375E"/>
                </a:solidFill>
                <a:latin typeface="Century Gothic" pitchFamily="34" charset="0"/>
              </a:rPr>
              <a:t> </a:t>
            </a:r>
            <a:r>
              <a:rPr lang="en-US" sz="900">
                <a:latin typeface="Century Gothic" pitchFamily="34" charset="0"/>
              </a:rPr>
              <a:t>Extending new and existing applications to virtually all mobile devices, including iPhone, Android and BlackBerry</a:t>
            </a:r>
          </a:p>
          <a:p>
            <a:endParaRPr lang="en-US" sz="900">
              <a:latin typeface="Century Gothic" pitchFamily="34" charset="0"/>
            </a:endParaRPr>
          </a:p>
        </p:txBody>
      </p:sp>
      <p:pic>
        <p:nvPicPr>
          <p:cNvPr id="16" name="Picture 15" descr="shopping_cart.png"/>
          <p:cNvPicPr>
            <a:picLocks noChangeAspect="1"/>
          </p:cNvPicPr>
          <p:nvPr/>
        </p:nvPicPr>
        <p:blipFill>
          <a:blip r:embed="rId7">
            <a:lum bright="58000" contrast="-30000"/>
          </a:blip>
          <a:srcRect/>
          <a:stretch>
            <a:fillRect/>
          </a:stretch>
        </p:blipFill>
        <p:spPr bwMode="auto">
          <a:xfrm>
            <a:off x="4876800" y="3105150"/>
            <a:ext cx="2333625" cy="1657350"/>
          </a:xfrm>
          <a:prstGeom prst="rect">
            <a:avLst/>
          </a:prstGeom>
          <a:noFill/>
          <a:ln w="9525">
            <a:noFill/>
            <a:miter lim="800000"/>
            <a:headEnd/>
            <a:tailEnd/>
          </a:ln>
          <a:effectLst>
            <a:outerShdw blurRad="63500" dist="38100" dir="2700000" algn="tl" rotWithShape="0">
              <a:srgbClr val="000000">
                <a:alpha val="39999"/>
              </a:srgbClr>
            </a:outerShdw>
          </a:effectLst>
        </p:spPr>
      </p:pic>
      <p:sp>
        <p:nvSpPr>
          <p:cNvPr id="28684" name="TextBox 16"/>
          <p:cNvSpPr txBox="1">
            <a:spLocks noChangeArrowheads="1"/>
          </p:cNvSpPr>
          <p:nvPr/>
        </p:nvSpPr>
        <p:spPr bwMode="auto">
          <a:xfrm>
            <a:off x="5029200" y="3409950"/>
            <a:ext cx="2057400" cy="1277938"/>
          </a:xfrm>
          <a:prstGeom prst="rect">
            <a:avLst/>
          </a:prstGeom>
          <a:noFill/>
          <a:ln w="9525">
            <a:noFill/>
            <a:miter lim="800000"/>
            <a:headEnd/>
            <a:tailEnd/>
          </a:ln>
        </p:spPr>
        <p:txBody>
          <a:bodyPr>
            <a:spAutoFit/>
          </a:bodyPr>
          <a:lstStyle/>
          <a:p>
            <a:r>
              <a:rPr lang="en-US" sz="1000" b="1">
                <a:solidFill>
                  <a:srgbClr val="17375E"/>
                </a:solidFill>
                <a:latin typeface="Century Gothic" pitchFamily="34" charset="0"/>
              </a:rPr>
              <a:t>Commerce Solutions</a:t>
            </a:r>
            <a:r>
              <a:rPr lang="en-US" sz="1000">
                <a:latin typeface="Century Gothic" pitchFamily="34" charset="0"/>
              </a:rPr>
              <a:t> </a:t>
            </a:r>
            <a:r>
              <a:rPr lang="en-US" sz="900">
                <a:latin typeface="Century Gothic" pitchFamily="34" charset="0"/>
              </a:rPr>
              <a:t>Commerce applications to bring your business offerings to your consumers &amp; partners for purchase, and then drive the results directly into your organization’s business workflow</a:t>
            </a:r>
          </a:p>
        </p:txBody>
      </p:sp>
      <p:sp>
        <p:nvSpPr>
          <p:cNvPr id="28685" name="Slide Number Placeholder 1"/>
          <p:cNvSpPr>
            <a:spLocks noGrp="1"/>
          </p:cNvSpPr>
          <p:nvPr>
            <p:ph type="sldNum" sz="quarter" idx="10"/>
          </p:nvPr>
        </p:nvSpPr>
        <p:spPr>
          <a:noFill/>
        </p:spPr>
        <p:txBody>
          <a:bodyPr/>
          <a:lstStyle/>
          <a:p>
            <a:fld id="{26D77A1D-B87C-4186-968D-E5B4E0E7EA1C}" type="slidenum">
              <a:rPr lang="en-US" sz="900" smtClean="0">
                <a:latin typeface="Century Gothic" pitchFamily="34" charset="0"/>
                <a:cs typeface="Arial" pitchFamily="34" charset="0"/>
              </a:rPr>
              <a:pPr/>
              <a:t>17</a:t>
            </a:fld>
            <a:endParaRPr lang="en-US" sz="900" smtClean="0">
              <a:latin typeface="Century Gothic" pitchFamily="34" charset="0"/>
              <a:cs typeface="Arial" pitchFamily="34" charset="0"/>
            </a:endParaRPr>
          </a:p>
        </p:txBody>
      </p:sp>
    </p:spTree>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Line Callout 2 31"/>
          <p:cNvSpPr/>
          <p:nvPr/>
        </p:nvSpPr>
        <p:spPr bwMode="auto">
          <a:xfrm>
            <a:off x="838200" y="3902006"/>
            <a:ext cx="3352800" cy="928687"/>
          </a:xfrm>
          <a:prstGeom prst="borderCallout2">
            <a:avLst>
              <a:gd name="adj1" fmla="val 18718"/>
              <a:gd name="adj2" fmla="val 94947"/>
              <a:gd name="adj3" fmla="val -38297"/>
              <a:gd name="adj4" fmla="val 94665"/>
              <a:gd name="adj5" fmla="val -66900"/>
              <a:gd name="adj6" fmla="val 104021"/>
            </a:avLst>
          </a:prstGeom>
          <a:ln>
            <a:headEnd type="none" w="med" len="med"/>
            <a:tailEnd type="none" w="med" len="med"/>
          </a:ln>
          <a:effectLst>
            <a:outerShdw blurRad="50800" dist="38100" dir="2700000" algn="tl" rotWithShape="0">
              <a:prstClr val="black">
                <a:alpha val="40000"/>
              </a:prstClr>
            </a:outerShdw>
          </a:effectLst>
          <a:scene3d>
            <a:camera prst="orthographicFront">
              <a:rot lat="0" lon="0" rev="0"/>
            </a:camera>
            <a:lightRig rig="threePt" dir="t"/>
          </a:scene3d>
        </p:spPr>
        <p:style>
          <a:lnRef idx="1">
            <a:schemeClr val="accent6"/>
          </a:lnRef>
          <a:fillRef idx="3">
            <a:schemeClr val="accent6"/>
          </a:fillRef>
          <a:effectRef idx="2">
            <a:schemeClr val="accent6"/>
          </a:effectRef>
          <a:fontRef idx="minor">
            <a:schemeClr val="lt1"/>
          </a:fontRef>
        </p:style>
        <p:txBody>
          <a:bodyPr/>
          <a:lstStyle/>
          <a:p>
            <a:pPr>
              <a:lnSpc>
                <a:spcPct val="90000"/>
              </a:lnSpc>
              <a:spcBef>
                <a:spcPct val="20000"/>
              </a:spcBef>
              <a:buFontTx/>
              <a:buChar char="•"/>
              <a:defRPr/>
            </a:pPr>
            <a:endParaRPr lang="en-US">
              <a:solidFill>
                <a:schemeClr val="tx1"/>
              </a:solidFill>
            </a:endParaRPr>
          </a:p>
        </p:txBody>
      </p:sp>
      <p:sp>
        <p:nvSpPr>
          <p:cNvPr id="29699" name="Title 1"/>
          <p:cNvSpPr>
            <a:spLocks noGrp="1"/>
          </p:cNvSpPr>
          <p:nvPr>
            <p:ph type="title"/>
          </p:nvPr>
        </p:nvSpPr>
        <p:spPr/>
        <p:txBody>
          <a:bodyPr/>
          <a:lstStyle/>
          <a:p>
            <a:r>
              <a:rPr lang="en-US" smtClean="0"/>
              <a:t>Prolifics Security Solutions</a:t>
            </a:r>
          </a:p>
        </p:txBody>
      </p:sp>
      <p:sp>
        <p:nvSpPr>
          <p:cNvPr id="19" name="Line Callout 2 18"/>
          <p:cNvSpPr/>
          <p:nvPr/>
        </p:nvSpPr>
        <p:spPr bwMode="auto">
          <a:xfrm>
            <a:off x="304800" y="1125943"/>
            <a:ext cx="2362200" cy="1141007"/>
          </a:xfrm>
          <a:prstGeom prst="borderCallout2">
            <a:avLst>
              <a:gd name="adj1" fmla="val 18718"/>
              <a:gd name="adj2" fmla="val 94947"/>
              <a:gd name="adj3" fmla="val 17647"/>
              <a:gd name="adj4" fmla="val 130202"/>
              <a:gd name="adj5" fmla="val 65625"/>
              <a:gd name="adj6" fmla="val 142327"/>
            </a:avLst>
          </a:prstGeom>
          <a:ln>
            <a:headEnd type="none" w="med" len="med"/>
            <a:tailEnd type="none" w="med" len="med"/>
          </a:ln>
          <a:effectLst>
            <a:outerShdw blurRad="50800" dist="38100" dir="2700000" algn="tl" rotWithShape="0">
              <a:prstClr val="black">
                <a:alpha val="40000"/>
              </a:prstClr>
            </a:outerShdw>
          </a:effectLst>
          <a:scene3d>
            <a:camera prst="orthographicFront">
              <a:rot lat="0" lon="0" rev="0"/>
            </a:camera>
            <a:lightRig rig="threePt" dir="t"/>
          </a:scene3d>
        </p:spPr>
        <p:style>
          <a:lnRef idx="1">
            <a:schemeClr val="accent6"/>
          </a:lnRef>
          <a:fillRef idx="3">
            <a:schemeClr val="accent6"/>
          </a:fillRef>
          <a:effectRef idx="2">
            <a:schemeClr val="accent6"/>
          </a:effectRef>
          <a:fontRef idx="minor">
            <a:schemeClr val="lt1"/>
          </a:fontRef>
        </p:style>
        <p:txBody>
          <a:bodyPr/>
          <a:lstStyle/>
          <a:p>
            <a:pPr>
              <a:lnSpc>
                <a:spcPct val="90000"/>
              </a:lnSpc>
              <a:spcBef>
                <a:spcPct val="20000"/>
              </a:spcBef>
              <a:buFontTx/>
              <a:buChar char="•"/>
              <a:defRPr/>
            </a:pPr>
            <a:endParaRPr lang="en-US">
              <a:solidFill>
                <a:schemeClr val="tx1"/>
              </a:solidFill>
            </a:endParaRPr>
          </a:p>
        </p:txBody>
      </p:sp>
      <p:sp>
        <p:nvSpPr>
          <p:cNvPr id="29701" name="TextBox 19"/>
          <p:cNvSpPr txBox="1">
            <a:spLocks noChangeArrowheads="1"/>
          </p:cNvSpPr>
          <p:nvPr/>
        </p:nvSpPr>
        <p:spPr bwMode="auto">
          <a:xfrm>
            <a:off x="304800" y="1096963"/>
            <a:ext cx="2286000" cy="1246187"/>
          </a:xfrm>
          <a:prstGeom prst="rect">
            <a:avLst/>
          </a:prstGeom>
          <a:noFill/>
          <a:ln w="9525">
            <a:noFill/>
            <a:miter lim="800000"/>
            <a:headEnd/>
            <a:tailEnd/>
          </a:ln>
        </p:spPr>
        <p:txBody>
          <a:bodyPr>
            <a:spAutoFit/>
          </a:bodyPr>
          <a:lstStyle/>
          <a:p>
            <a:r>
              <a:rPr lang="en-US" sz="1000" b="1">
                <a:latin typeface="Century Gothic" pitchFamily="34" charset="0"/>
              </a:rPr>
              <a:t>Identity and Access Management </a:t>
            </a:r>
            <a:r>
              <a:rPr lang="en-US" sz="800">
                <a:latin typeface="Century Gothic" pitchFamily="34" charset="0"/>
              </a:rPr>
              <a:t>A secure, automated and policy-based user management solution for managing user accounts, access permissions and passwords from creation to termination across the IT environment within an organization or spanning company domains</a:t>
            </a:r>
          </a:p>
          <a:p>
            <a:endParaRPr lang="en-US" sz="900"/>
          </a:p>
        </p:txBody>
      </p:sp>
      <p:sp>
        <p:nvSpPr>
          <p:cNvPr id="21" name="Line Callout 2 20"/>
          <p:cNvSpPr/>
          <p:nvPr/>
        </p:nvSpPr>
        <p:spPr bwMode="auto">
          <a:xfrm>
            <a:off x="5334000" y="973543"/>
            <a:ext cx="2895600" cy="531407"/>
          </a:xfrm>
          <a:prstGeom prst="borderCallout2">
            <a:avLst>
              <a:gd name="adj1" fmla="val 19269"/>
              <a:gd name="adj2" fmla="val 3012"/>
              <a:gd name="adj3" fmla="val 18750"/>
              <a:gd name="adj4" fmla="val -16667"/>
              <a:gd name="adj5" fmla="val 112500"/>
              <a:gd name="adj6" fmla="val -46667"/>
            </a:avLst>
          </a:prstGeom>
          <a:ln>
            <a:headEnd type="none" w="med" len="med"/>
            <a:tailEnd type="none" w="med" len="med"/>
          </a:ln>
          <a:effectLst>
            <a:outerShdw blurRad="50800" dist="38100" dir="2700000" algn="tl" rotWithShape="0">
              <a:prstClr val="black">
                <a:alpha val="40000"/>
              </a:prstClr>
            </a:outerShdw>
          </a:effectLst>
          <a:scene3d>
            <a:camera prst="orthographicFront">
              <a:rot lat="0" lon="0" rev="0"/>
            </a:camera>
            <a:lightRig rig="threePt" dir="t"/>
          </a:scene3d>
        </p:spPr>
        <p:style>
          <a:lnRef idx="1">
            <a:schemeClr val="accent6"/>
          </a:lnRef>
          <a:fillRef idx="3">
            <a:schemeClr val="accent6"/>
          </a:fillRef>
          <a:effectRef idx="2">
            <a:schemeClr val="accent6"/>
          </a:effectRef>
          <a:fontRef idx="minor">
            <a:schemeClr val="lt1"/>
          </a:fontRef>
        </p:style>
        <p:txBody>
          <a:bodyPr/>
          <a:lstStyle/>
          <a:p>
            <a:pPr>
              <a:lnSpc>
                <a:spcPct val="90000"/>
              </a:lnSpc>
              <a:spcBef>
                <a:spcPct val="20000"/>
              </a:spcBef>
              <a:buFontTx/>
              <a:buChar char="•"/>
              <a:defRPr/>
            </a:pPr>
            <a:endParaRPr lang="en-US">
              <a:solidFill>
                <a:schemeClr val="tx1"/>
              </a:solidFill>
            </a:endParaRPr>
          </a:p>
        </p:txBody>
      </p:sp>
      <p:sp>
        <p:nvSpPr>
          <p:cNvPr id="29703" name="TextBox 21"/>
          <p:cNvSpPr txBox="1">
            <a:spLocks noChangeArrowheads="1"/>
          </p:cNvSpPr>
          <p:nvPr/>
        </p:nvSpPr>
        <p:spPr bwMode="auto">
          <a:xfrm>
            <a:off x="5334000" y="971550"/>
            <a:ext cx="2895600" cy="630238"/>
          </a:xfrm>
          <a:prstGeom prst="rect">
            <a:avLst/>
          </a:prstGeom>
          <a:noFill/>
          <a:ln w="9525">
            <a:noFill/>
            <a:miter lim="800000"/>
            <a:headEnd/>
            <a:tailEnd/>
          </a:ln>
        </p:spPr>
        <p:txBody>
          <a:bodyPr>
            <a:spAutoFit/>
          </a:bodyPr>
          <a:lstStyle/>
          <a:p>
            <a:r>
              <a:rPr lang="en-US" sz="1000" b="1">
                <a:latin typeface="Century Gothic" pitchFamily="34" charset="0"/>
              </a:rPr>
              <a:t>Access Governance</a:t>
            </a:r>
            <a:br>
              <a:rPr lang="en-US" sz="1000" b="1">
                <a:latin typeface="Century Gothic" pitchFamily="34" charset="0"/>
              </a:rPr>
            </a:br>
            <a:r>
              <a:rPr lang="en-US" sz="800">
                <a:latin typeface="Century Gothic" pitchFamily="34" charset="0"/>
              </a:rPr>
              <a:t>Defining corporate governance and policies for access controls across all systems based on roles</a:t>
            </a:r>
            <a:endParaRPr lang="en-US" sz="900">
              <a:latin typeface="Century Gothic" pitchFamily="34" charset="0"/>
            </a:endParaRPr>
          </a:p>
          <a:p>
            <a:endParaRPr lang="en-US" sz="900"/>
          </a:p>
        </p:txBody>
      </p:sp>
      <p:sp>
        <p:nvSpPr>
          <p:cNvPr id="29704" name="TextBox 23"/>
          <p:cNvSpPr txBox="1">
            <a:spLocks noChangeArrowheads="1"/>
          </p:cNvSpPr>
          <p:nvPr/>
        </p:nvSpPr>
        <p:spPr bwMode="auto">
          <a:xfrm>
            <a:off x="838200" y="3887788"/>
            <a:ext cx="3352800" cy="1046162"/>
          </a:xfrm>
          <a:prstGeom prst="rect">
            <a:avLst/>
          </a:prstGeom>
          <a:noFill/>
          <a:ln w="9525">
            <a:noFill/>
            <a:miter lim="800000"/>
            <a:headEnd/>
            <a:tailEnd/>
          </a:ln>
        </p:spPr>
        <p:txBody>
          <a:bodyPr>
            <a:spAutoFit/>
          </a:bodyPr>
          <a:lstStyle/>
          <a:p>
            <a:r>
              <a:rPr lang="en-US" sz="1000" b="1">
                <a:latin typeface="Century Gothic" pitchFamily="34" charset="0"/>
              </a:rPr>
              <a:t>Identity Management for HIPAA, NERC CIP, SOX Compliance &amp; Other Government Regulations</a:t>
            </a:r>
            <a:r>
              <a:rPr lang="en-US" sz="900" b="1">
                <a:latin typeface="Century Gothic" pitchFamily="34" charset="0"/>
              </a:rPr>
              <a:t/>
            </a:r>
            <a:br>
              <a:rPr lang="en-US" sz="900" b="1">
                <a:latin typeface="Century Gothic" pitchFamily="34" charset="0"/>
              </a:rPr>
            </a:br>
            <a:r>
              <a:rPr lang="en-US" sz="800">
                <a:latin typeface="Century Gothic" pitchFamily="34" charset="0"/>
              </a:rPr>
              <a:t>Solutions designed to protect sensitive information and increase accountability through audit trails by centralizing the  Manage-ment of user identities and providing knowledge and control of who has access to which applications</a:t>
            </a:r>
            <a:endParaRPr lang="en-US" sz="900">
              <a:latin typeface="Century Gothic" pitchFamily="34" charset="0"/>
            </a:endParaRPr>
          </a:p>
          <a:p>
            <a:endParaRPr lang="en-US" sz="1000"/>
          </a:p>
        </p:txBody>
      </p:sp>
      <p:sp>
        <p:nvSpPr>
          <p:cNvPr id="25" name="Line Callout 2 24"/>
          <p:cNvSpPr/>
          <p:nvPr/>
        </p:nvSpPr>
        <p:spPr bwMode="auto">
          <a:xfrm>
            <a:off x="6400800" y="1733857"/>
            <a:ext cx="2514600" cy="914093"/>
          </a:xfrm>
          <a:prstGeom prst="borderCallout2">
            <a:avLst>
              <a:gd name="adj1" fmla="val 19269"/>
              <a:gd name="adj2" fmla="val 3012"/>
              <a:gd name="adj3" fmla="val 18750"/>
              <a:gd name="adj4" fmla="val -16667"/>
              <a:gd name="adj5" fmla="val 69876"/>
              <a:gd name="adj6" fmla="val -54296"/>
            </a:avLst>
          </a:prstGeom>
          <a:ln>
            <a:headEnd type="none" w="med" len="med"/>
            <a:tailEnd type="none" w="med" len="med"/>
          </a:ln>
          <a:effectLst>
            <a:outerShdw blurRad="50800" dist="38100" dir="2700000" algn="tl" rotWithShape="0">
              <a:prstClr val="black">
                <a:alpha val="40000"/>
              </a:prstClr>
            </a:outerShdw>
          </a:effectLst>
          <a:scene3d>
            <a:camera prst="orthographicFront">
              <a:rot lat="0" lon="0" rev="0"/>
            </a:camera>
            <a:lightRig rig="threePt" dir="t"/>
          </a:scene3d>
        </p:spPr>
        <p:style>
          <a:lnRef idx="1">
            <a:schemeClr val="accent6"/>
          </a:lnRef>
          <a:fillRef idx="3">
            <a:schemeClr val="accent6"/>
          </a:fillRef>
          <a:effectRef idx="2">
            <a:schemeClr val="accent6"/>
          </a:effectRef>
          <a:fontRef idx="minor">
            <a:schemeClr val="lt1"/>
          </a:fontRef>
        </p:style>
        <p:txBody>
          <a:bodyPr/>
          <a:lstStyle/>
          <a:p>
            <a:pPr>
              <a:lnSpc>
                <a:spcPct val="90000"/>
              </a:lnSpc>
              <a:spcBef>
                <a:spcPct val="20000"/>
              </a:spcBef>
              <a:buFontTx/>
              <a:buChar char="•"/>
              <a:defRPr/>
            </a:pPr>
            <a:endParaRPr lang="en-US">
              <a:solidFill>
                <a:schemeClr val="tx1"/>
              </a:solidFill>
            </a:endParaRPr>
          </a:p>
        </p:txBody>
      </p:sp>
      <p:sp>
        <p:nvSpPr>
          <p:cNvPr id="29706" name="TextBox 25"/>
          <p:cNvSpPr txBox="1">
            <a:spLocks noChangeArrowheads="1"/>
          </p:cNvSpPr>
          <p:nvPr/>
        </p:nvSpPr>
        <p:spPr bwMode="auto">
          <a:xfrm>
            <a:off x="6400800" y="1733550"/>
            <a:ext cx="2514600" cy="1000125"/>
          </a:xfrm>
          <a:prstGeom prst="rect">
            <a:avLst/>
          </a:prstGeom>
          <a:noFill/>
          <a:ln w="9525">
            <a:noFill/>
            <a:miter lim="800000"/>
            <a:headEnd/>
            <a:tailEnd/>
          </a:ln>
        </p:spPr>
        <p:txBody>
          <a:bodyPr>
            <a:spAutoFit/>
          </a:bodyPr>
          <a:lstStyle/>
          <a:p>
            <a:r>
              <a:rPr lang="en-US" sz="1000" b="1">
                <a:latin typeface="Century Gothic" pitchFamily="34" charset="0"/>
              </a:rPr>
              <a:t>Prolifics Service ID Governor</a:t>
            </a:r>
            <a:br>
              <a:rPr lang="en-US" sz="1000" b="1">
                <a:latin typeface="Century Gothic" pitchFamily="34" charset="0"/>
              </a:rPr>
            </a:br>
            <a:r>
              <a:rPr lang="en-US" sz="800">
                <a:latin typeface="Century Gothic" pitchFamily="34" charset="0"/>
              </a:rPr>
              <a:t>Expands IBM Securityg Identity Manager’s capabilities and helps to address identities used by systems, software and automated processes - providing reporting, auditing and policy enforcement</a:t>
            </a:r>
            <a:endParaRPr lang="en-US" sz="900">
              <a:latin typeface="Century Gothic" pitchFamily="34" charset="0"/>
            </a:endParaRPr>
          </a:p>
          <a:p>
            <a:endParaRPr lang="en-US" sz="900"/>
          </a:p>
        </p:txBody>
      </p:sp>
      <p:sp>
        <p:nvSpPr>
          <p:cNvPr id="27" name="Line Callout 2 26"/>
          <p:cNvSpPr/>
          <p:nvPr/>
        </p:nvSpPr>
        <p:spPr bwMode="auto">
          <a:xfrm>
            <a:off x="6019800" y="2879237"/>
            <a:ext cx="2743200" cy="911713"/>
          </a:xfrm>
          <a:prstGeom prst="borderCallout2">
            <a:avLst>
              <a:gd name="adj1" fmla="val 19269"/>
              <a:gd name="adj2" fmla="val 3012"/>
              <a:gd name="adj3" fmla="val 18750"/>
              <a:gd name="adj4" fmla="val -16667"/>
              <a:gd name="adj5" fmla="val -17879"/>
              <a:gd name="adj6" fmla="val -35365"/>
            </a:avLst>
          </a:prstGeom>
          <a:ln>
            <a:headEnd type="none" w="med" len="med"/>
            <a:tailEnd type="none" w="med" len="med"/>
          </a:ln>
          <a:effectLst>
            <a:outerShdw blurRad="50800" dist="38100" dir="2700000" algn="tl" rotWithShape="0">
              <a:prstClr val="black">
                <a:alpha val="40000"/>
              </a:prstClr>
            </a:outerShdw>
          </a:effectLst>
          <a:scene3d>
            <a:camera prst="orthographicFront">
              <a:rot lat="0" lon="0" rev="0"/>
            </a:camera>
            <a:lightRig rig="threePt" dir="t"/>
          </a:scene3d>
        </p:spPr>
        <p:style>
          <a:lnRef idx="1">
            <a:schemeClr val="accent6"/>
          </a:lnRef>
          <a:fillRef idx="3">
            <a:schemeClr val="accent6"/>
          </a:fillRef>
          <a:effectRef idx="2">
            <a:schemeClr val="accent6"/>
          </a:effectRef>
          <a:fontRef idx="minor">
            <a:schemeClr val="lt1"/>
          </a:fontRef>
        </p:style>
        <p:txBody>
          <a:bodyPr/>
          <a:lstStyle/>
          <a:p>
            <a:pPr>
              <a:lnSpc>
                <a:spcPct val="90000"/>
              </a:lnSpc>
              <a:spcBef>
                <a:spcPct val="20000"/>
              </a:spcBef>
              <a:buFontTx/>
              <a:buChar char="•"/>
              <a:defRPr/>
            </a:pPr>
            <a:endParaRPr lang="en-US">
              <a:solidFill>
                <a:schemeClr val="tx1"/>
              </a:solidFill>
            </a:endParaRPr>
          </a:p>
        </p:txBody>
      </p:sp>
      <p:sp>
        <p:nvSpPr>
          <p:cNvPr id="29708" name="TextBox 27"/>
          <p:cNvSpPr txBox="1">
            <a:spLocks noChangeArrowheads="1"/>
          </p:cNvSpPr>
          <p:nvPr/>
        </p:nvSpPr>
        <p:spPr bwMode="auto">
          <a:xfrm>
            <a:off x="6019800" y="2876550"/>
            <a:ext cx="2743200" cy="862013"/>
          </a:xfrm>
          <a:prstGeom prst="rect">
            <a:avLst/>
          </a:prstGeom>
          <a:noFill/>
          <a:ln w="9525">
            <a:noFill/>
            <a:miter lim="800000"/>
            <a:headEnd/>
            <a:tailEnd/>
          </a:ln>
        </p:spPr>
        <p:txBody>
          <a:bodyPr>
            <a:spAutoFit/>
          </a:bodyPr>
          <a:lstStyle/>
          <a:p>
            <a:r>
              <a:rPr lang="en-US" sz="1000" b="1">
                <a:latin typeface="Century Gothic" pitchFamily="34" charset="0"/>
              </a:rPr>
              <a:t>Security for Mobile Applications</a:t>
            </a:r>
            <a:br>
              <a:rPr lang="en-US" sz="1000" b="1">
                <a:latin typeface="Century Gothic" pitchFamily="34" charset="0"/>
              </a:rPr>
            </a:br>
            <a:r>
              <a:rPr lang="en-US" sz="800">
                <a:latin typeface="Century Gothic" pitchFamily="34" charset="0"/>
              </a:rPr>
              <a:t>Security Access Manager with context aware authentication &amp; authorization of users and devices, OAuth, SAML, OpenID and Single Sign-On &amp; Identity Mediation; Mobile endpoint provisioning and control</a:t>
            </a:r>
            <a:endParaRPr lang="en-US" sz="800"/>
          </a:p>
        </p:txBody>
      </p:sp>
      <p:sp>
        <p:nvSpPr>
          <p:cNvPr id="29" name="Line Callout 2 28"/>
          <p:cNvSpPr/>
          <p:nvPr/>
        </p:nvSpPr>
        <p:spPr bwMode="auto">
          <a:xfrm>
            <a:off x="5181600" y="3943351"/>
            <a:ext cx="2895600" cy="838200"/>
          </a:xfrm>
          <a:prstGeom prst="borderCallout2">
            <a:avLst>
              <a:gd name="adj1" fmla="val 19269"/>
              <a:gd name="adj2" fmla="val 61372"/>
              <a:gd name="adj3" fmla="val 21384"/>
              <a:gd name="adj4" fmla="val -11951"/>
              <a:gd name="adj5" fmla="val -177560"/>
              <a:gd name="adj6" fmla="val -13791"/>
            </a:avLst>
          </a:prstGeom>
          <a:ln>
            <a:headEnd type="none" w="med" len="med"/>
            <a:tailEnd type="none" w="med" len="med"/>
          </a:ln>
          <a:effectLst>
            <a:outerShdw blurRad="50800" dist="38100" dir="2700000" algn="tl" rotWithShape="0">
              <a:prstClr val="black">
                <a:alpha val="40000"/>
              </a:prstClr>
            </a:outerShdw>
          </a:effectLst>
          <a:scene3d>
            <a:camera prst="orthographicFront">
              <a:rot lat="0" lon="0" rev="0"/>
            </a:camera>
            <a:lightRig rig="threePt" dir="t"/>
          </a:scene3d>
        </p:spPr>
        <p:style>
          <a:lnRef idx="1">
            <a:schemeClr val="accent6"/>
          </a:lnRef>
          <a:fillRef idx="3">
            <a:schemeClr val="accent6"/>
          </a:fillRef>
          <a:effectRef idx="2">
            <a:schemeClr val="accent6"/>
          </a:effectRef>
          <a:fontRef idx="minor">
            <a:schemeClr val="lt1"/>
          </a:fontRef>
        </p:style>
        <p:txBody>
          <a:bodyPr/>
          <a:lstStyle/>
          <a:p>
            <a:pPr>
              <a:lnSpc>
                <a:spcPct val="90000"/>
              </a:lnSpc>
              <a:spcBef>
                <a:spcPct val="20000"/>
              </a:spcBef>
              <a:buFontTx/>
              <a:buChar char="•"/>
              <a:defRPr/>
            </a:pPr>
            <a:endParaRPr lang="en-US">
              <a:solidFill>
                <a:schemeClr val="tx1"/>
              </a:solidFill>
            </a:endParaRPr>
          </a:p>
        </p:txBody>
      </p:sp>
      <p:sp>
        <p:nvSpPr>
          <p:cNvPr id="17" name="Line Callout 2 16"/>
          <p:cNvSpPr/>
          <p:nvPr/>
        </p:nvSpPr>
        <p:spPr bwMode="auto">
          <a:xfrm>
            <a:off x="304800" y="2605671"/>
            <a:ext cx="2590800" cy="1032879"/>
          </a:xfrm>
          <a:prstGeom prst="borderCallout2">
            <a:avLst>
              <a:gd name="adj1" fmla="val 18718"/>
              <a:gd name="adj2" fmla="val 94947"/>
              <a:gd name="adj3" fmla="val 17647"/>
              <a:gd name="adj4" fmla="val 130202"/>
              <a:gd name="adj5" fmla="val 65625"/>
              <a:gd name="adj6" fmla="val 142327"/>
            </a:avLst>
          </a:prstGeom>
          <a:ln>
            <a:headEnd type="none" w="med" len="med"/>
            <a:tailEnd type="none" w="med" len="med"/>
          </a:ln>
          <a:effectLst>
            <a:outerShdw blurRad="50800" dist="38100" dir="2700000" algn="tl" rotWithShape="0">
              <a:prstClr val="black">
                <a:alpha val="40000"/>
              </a:prstClr>
            </a:outerShdw>
          </a:effectLst>
          <a:scene3d>
            <a:camera prst="orthographicFront">
              <a:rot lat="0" lon="0" rev="0"/>
            </a:camera>
            <a:lightRig rig="threePt" dir="t"/>
          </a:scene3d>
        </p:spPr>
        <p:style>
          <a:lnRef idx="1">
            <a:schemeClr val="accent6"/>
          </a:lnRef>
          <a:fillRef idx="3">
            <a:schemeClr val="accent6"/>
          </a:fillRef>
          <a:effectRef idx="2">
            <a:schemeClr val="accent6"/>
          </a:effectRef>
          <a:fontRef idx="minor">
            <a:schemeClr val="lt1"/>
          </a:fontRef>
        </p:style>
        <p:txBody>
          <a:bodyPr/>
          <a:lstStyle/>
          <a:p>
            <a:pPr>
              <a:lnSpc>
                <a:spcPct val="90000"/>
              </a:lnSpc>
              <a:spcBef>
                <a:spcPct val="20000"/>
              </a:spcBef>
              <a:buFontTx/>
              <a:buChar char="•"/>
              <a:defRPr/>
            </a:pPr>
            <a:endParaRPr lang="en-US">
              <a:solidFill>
                <a:schemeClr val="tx1"/>
              </a:solidFill>
            </a:endParaRPr>
          </a:p>
        </p:txBody>
      </p:sp>
      <p:sp>
        <p:nvSpPr>
          <p:cNvPr id="29711" name="TextBox 19"/>
          <p:cNvSpPr txBox="1">
            <a:spLocks noChangeArrowheads="1"/>
          </p:cNvSpPr>
          <p:nvPr/>
        </p:nvSpPr>
        <p:spPr bwMode="auto">
          <a:xfrm>
            <a:off x="304800" y="2576513"/>
            <a:ext cx="2590800" cy="1138237"/>
          </a:xfrm>
          <a:prstGeom prst="rect">
            <a:avLst/>
          </a:prstGeom>
          <a:noFill/>
          <a:ln w="9525">
            <a:noFill/>
            <a:miter lim="800000"/>
            <a:headEnd/>
            <a:tailEnd/>
          </a:ln>
        </p:spPr>
        <p:txBody>
          <a:bodyPr>
            <a:spAutoFit/>
          </a:bodyPr>
          <a:lstStyle/>
          <a:p>
            <a:r>
              <a:rPr lang="en-US" sz="1000" b="1">
                <a:latin typeface="Century Gothic" pitchFamily="34" charset="0"/>
              </a:rPr>
              <a:t>Identity Intelligence</a:t>
            </a:r>
            <a:r>
              <a:rPr lang="en-US" sz="900" b="1">
                <a:latin typeface="Century Gothic" pitchFamily="34" charset="0"/>
              </a:rPr>
              <a:t/>
            </a:r>
            <a:br>
              <a:rPr lang="en-US" sz="900" b="1">
                <a:latin typeface="Century Gothic" pitchFamily="34" charset="0"/>
              </a:rPr>
            </a:br>
            <a:r>
              <a:rPr lang="en-US" sz="800">
                <a:latin typeface="Century Gothic" pitchFamily="34" charset="0"/>
              </a:rPr>
              <a:t>Extends the integration of traditional Security Information and Event Management and Identity Management to more intelligently manage security risks from user activity in real time and provide continuous control of insider threats through identity analytics. </a:t>
            </a:r>
          </a:p>
          <a:p>
            <a:endParaRPr lang="en-US" sz="1000"/>
          </a:p>
        </p:txBody>
      </p:sp>
      <p:sp>
        <p:nvSpPr>
          <p:cNvPr id="7" name="Oval 6"/>
          <p:cNvSpPr>
            <a:spLocks noChangeArrowheads="1"/>
          </p:cNvSpPr>
          <p:nvPr/>
        </p:nvSpPr>
        <p:spPr bwMode="auto">
          <a:xfrm>
            <a:off x="3124200" y="1428750"/>
            <a:ext cx="2286000" cy="2306638"/>
          </a:xfrm>
          <a:prstGeom prst="ellipse">
            <a:avLst/>
          </a:prstGeom>
          <a:blipFill dpi="0" rotWithShape="1">
            <a:blip r:embed="rId3"/>
            <a:srcRect/>
            <a:stretch>
              <a:fillRect/>
            </a:stretch>
          </a:blipFill>
          <a:ln w="9525">
            <a:solidFill>
              <a:srgbClr val="4A7EBB"/>
            </a:solidFill>
            <a:round/>
            <a:headEnd/>
            <a:tailEnd/>
          </a:ln>
          <a:effectLst>
            <a:outerShdw blurRad="63500" dist="38100" dir="2700000" algn="tl" rotWithShape="0">
              <a:srgbClr val="000000">
                <a:alpha val="39999"/>
              </a:srgbClr>
            </a:outerShdw>
          </a:effectLst>
        </p:spPr>
        <p:txBody>
          <a:bodyPr/>
          <a:lstStyle/>
          <a:p>
            <a:pPr>
              <a:lnSpc>
                <a:spcPct val="90000"/>
              </a:lnSpc>
              <a:spcBef>
                <a:spcPct val="20000"/>
              </a:spcBef>
              <a:buFontTx/>
              <a:buChar char="•"/>
              <a:defRPr/>
            </a:pPr>
            <a:endParaRPr lang="en-US">
              <a:latin typeface="Arial" charset="0"/>
              <a:cs typeface="Arial" charset="0"/>
            </a:endParaRPr>
          </a:p>
        </p:txBody>
      </p:sp>
      <p:sp>
        <p:nvSpPr>
          <p:cNvPr id="29713" name="TextBox 21"/>
          <p:cNvSpPr txBox="1">
            <a:spLocks noChangeArrowheads="1"/>
          </p:cNvSpPr>
          <p:nvPr/>
        </p:nvSpPr>
        <p:spPr bwMode="auto">
          <a:xfrm>
            <a:off x="5181600" y="3943350"/>
            <a:ext cx="2895600" cy="862013"/>
          </a:xfrm>
          <a:prstGeom prst="rect">
            <a:avLst/>
          </a:prstGeom>
          <a:noFill/>
          <a:ln w="9525">
            <a:noFill/>
            <a:miter lim="800000"/>
            <a:headEnd/>
            <a:tailEnd/>
          </a:ln>
        </p:spPr>
        <p:txBody>
          <a:bodyPr>
            <a:spAutoFit/>
          </a:bodyPr>
          <a:lstStyle/>
          <a:p>
            <a:r>
              <a:rPr lang="en-US" sz="1000" b="1">
                <a:latin typeface="Century Gothic" pitchFamily="34" charset="0"/>
              </a:rPr>
              <a:t>Security and Event Management (SIEM)</a:t>
            </a:r>
            <a:br>
              <a:rPr lang="en-US" sz="1000" b="1">
                <a:latin typeface="Century Gothic" pitchFamily="34" charset="0"/>
              </a:rPr>
            </a:br>
            <a:r>
              <a:rPr lang="en-US" sz="800">
                <a:latin typeface="Century Gothic" pitchFamily="34" charset="0"/>
              </a:rPr>
              <a:t>Near real-time visibility for threat detection and prioritization; focus investigations on an actionable list of suspected incidents; effective threat management while producing detailed data access and user activity reports.</a:t>
            </a:r>
            <a:endParaRPr lang="en-US" sz="900"/>
          </a:p>
        </p:txBody>
      </p:sp>
      <p:sp>
        <p:nvSpPr>
          <p:cNvPr id="29714" name="Slide Number Placeholder 1"/>
          <p:cNvSpPr>
            <a:spLocks noGrp="1"/>
          </p:cNvSpPr>
          <p:nvPr>
            <p:ph type="sldNum" sz="quarter" idx="10"/>
          </p:nvPr>
        </p:nvSpPr>
        <p:spPr>
          <a:noFill/>
        </p:spPr>
        <p:txBody>
          <a:bodyPr/>
          <a:lstStyle/>
          <a:p>
            <a:fld id="{8FDFB9BC-F571-482F-94BC-F3D4A4104160}" type="slidenum">
              <a:rPr lang="en-US" sz="900" smtClean="0">
                <a:latin typeface="Century Gothic" pitchFamily="34" charset="0"/>
                <a:cs typeface="Arial" pitchFamily="34" charset="0"/>
              </a:rPr>
              <a:pPr/>
              <a:t>18</a:t>
            </a:fld>
            <a:endParaRPr lang="en-US" sz="900" smtClean="0">
              <a:latin typeface="Century Gothic" pitchFamily="34" charset="0"/>
              <a:cs typeface="Arial" pitchFamily="34" charset="0"/>
            </a:endParaRPr>
          </a:p>
        </p:txBody>
      </p:sp>
    </p:spTree>
  </p:cSld>
  <p:clrMapOvr>
    <a:masterClrMapping/>
  </p:clrMapOvr>
  <p:transition>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a:xfrm>
            <a:off x="457200" y="438150"/>
            <a:ext cx="8077200" cy="400050"/>
          </a:xfrm>
        </p:spPr>
        <p:txBody>
          <a:bodyPr/>
          <a:lstStyle/>
          <a:p>
            <a:r>
              <a:rPr lang="en-US" smtClean="0"/>
              <a:t>Prolifics Infrastructure Solutions</a:t>
            </a:r>
          </a:p>
        </p:txBody>
      </p:sp>
      <p:pic>
        <p:nvPicPr>
          <p:cNvPr id="30723" name="Picture 5" descr="blue-tunnel_istock.png"/>
          <p:cNvPicPr>
            <a:picLocks noChangeAspect="1"/>
          </p:cNvPicPr>
          <p:nvPr/>
        </p:nvPicPr>
        <p:blipFill>
          <a:blip r:embed="rId3"/>
          <a:srcRect/>
          <a:stretch>
            <a:fillRect/>
          </a:stretch>
        </p:blipFill>
        <p:spPr bwMode="auto">
          <a:xfrm>
            <a:off x="457200" y="895350"/>
            <a:ext cx="5867400" cy="3719513"/>
          </a:xfrm>
          <a:prstGeom prst="rect">
            <a:avLst/>
          </a:prstGeom>
          <a:noFill/>
          <a:ln w="9525">
            <a:noFill/>
            <a:miter lim="800000"/>
            <a:headEnd/>
            <a:tailEnd/>
          </a:ln>
        </p:spPr>
      </p:pic>
      <p:graphicFrame>
        <p:nvGraphicFramePr>
          <p:cNvPr id="7" name="Diagram 6"/>
          <p:cNvGraphicFramePr/>
          <p:nvPr/>
        </p:nvGraphicFramePr>
        <p:xfrm>
          <a:off x="2514600" y="1123950"/>
          <a:ext cx="6096000" cy="34290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0725" name="Slide Number Placeholder 1"/>
          <p:cNvSpPr>
            <a:spLocks noGrp="1"/>
          </p:cNvSpPr>
          <p:nvPr>
            <p:ph type="sldNum" sz="quarter" idx="10"/>
          </p:nvPr>
        </p:nvSpPr>
        <p:spPr>
          <a:noFill/>
        </p:spPr>
        <p:txBody>
          <a:bodyPr/>
          <a:lstStyle/>
          <a:p>
            <a:fld id="{44B7103D-34BC-455E-941A-6AA5B74AF67E}" type="slidenum">
              <a:rPr lang="en-US" sz="900" smtClean="0">
                <a:latin typeface="Century Gothic" pitchFamily="34" charset="0"/>
                <a:cs typeface="Arial" pitchFamily="34" charset="0"/>
              </a:rPr>
              <a:pPr/>
              <a:t>19</a:t>
            </a:fld>
            <a:endParaRPr lang="en-US" sz="900" smtClean="0">
              <a:latin typeface="Century Gothic" pitchFamily="34" charset="0"/>
              <a:cs typeface="Arial" pitchFamily="34" charset="0"/>
            </a:endParaRPr>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Slide Number Placeholder 1"/>
          <p:cNvSpPr>
            <a:spLocks noGrp="1"/>
          </p:cNvSpPr>
          <p:nvPr>
            <p:ph type="sldNum" sz="quarter" idx="10"/>
          </p:nvPr>
        </p:nvSpPr>
        <p:spPr>
          <a:noFill/>
        </p:spPr>
        <p:txBody>
          <a:bodyPr/>
          <a:lstStyle/>
          <a:p>
            <a:fld id="{1F411924-34EA-4C7F-9EF3-4D5CD46EBE80}" type="slidenum">
              <a:rPr lang="en-US" sz="900" smtClean="0">
                <a:latin typeface="Century Gothic" pitchFamily="34" charset="0"/>
                <a:cs typeface="Arial" pitchFamily="34" charset="0"/>
              </a:rPr>
              <a:pPr/>
              <a:t>2</a:t>
            </a:fld>
            <a:endParaRPr lang="en-US" sz="900" smtClean="0">
              <a:latin typeface="Century Gothic" pitchFamily="34" charset="0"/>
              <a:cs typeface="Arial" pitchFamily="34" charset="0"/>
            </a:endParaRPr>
          </a:p>
        </p:txBody>
      </p:sp>
      <p:sp>
        <p:nvSpPr>
          <p:cNvPr id="15365" name="Title 1"/>
          <p:cNvSpPr txBox="1">
            <a:spLocks/>
          </p:cNvSpPr>
          <p:nvPr/>
        </p:nvSpPr>
        <p:spPr bwMode="auto">
          <a:xfrm>
            <a:off x="228600" y="438150"/>
            <a:ext cx="8686800" cy="609600"/>
          </a:xfrm>
          <a:prstGeom prst="rect">
            <a:avLst/>
          </a:prstGeom>
          <a:noFill/>
          <a:ln w="9525">
            <a:noFill/>
            <a:miter lim="800000"/>
            <a:headEnd/>
            <a:tailEnd/>
          </a:ln>
        </p:spPr>
        <p:txBody>
          <a:bodyPr/>
          <a:lstStyle/>
          <a:p>
            <a:pPr eaLnBrk="0" hangingPunct="0"/>
            <a:r>
              <a:rPr lang="en-US" dirty="0">
                <a:solidFill>
                  <a:srgbClr val="000066"/>
                </a:solidFill>
                <a:latin typeface="Century Gothic" pitchFamily="34" charset="0"/>
              </a:rPr>
              <a:t>Prolifics at a Glance</a:t>
            </a:r>
          </a:p>
        </p:txBody>
      </p:sp>
      <p:sp>
        <p:nvSpPr>
          <p:cNvPr id="15366" name="Slide Number Placeholder 3"/>
          <p:cNvSpPr txBox="1">
            <a:spLocks/>
          </p:cNvSpPr>
          <p:nvPr/>
        </p:nvSpPr>
        <p:spPr bwMode="auto">
          <a:xfrm>
            <a:off x="76200" y="6553200"/>
            <a:ext cx="2133600" cy="304800"/>
          </a:xfrm>
          <a:prstGeom prst="rect">
            <a:avLst/>
          </a:prstGeom>
          <a:noFill/>
          <a:ln w="9525">
            <a:noFill/>
            <a:miter lim="800000"/>
            <a:headEnd/>
            <a:tailEnd/>
          </a:ln>
        </p:spPr>
        <p:txBody>
          <a:bodyPr/>
          <a:lstStyle/>
          <a:p>
            <a:fld id="{4D5BD25B-646F-41EA-ABDD-3A97E4091885}" type="slidenum">
              <a:rPr lang="en-US" sz="1200">
                <a:solidFill>
                  <a:srgbClr val="D9D9D9"/>
                </a:solidFill>
                <a:latin typeface="Century Gothic" pitchFamily="34" charset="0"/>
              </a:rPr>
              <a:pPr/>
              <a:t>2</a:t>
            </a:fld>
            <a:endParaRPr lang="en-US" sz="1200">
              <a:solidFill>
                <a:srgbClr val="D9D9D9"/>
              </a:solidFill>
              <a:latin typeface="Century Gothic" pitchFamily="34" charset="0"/>
            </a:endParaRPr>
          </a:p>
        </p:txBody>
      </p:sp>
      <p:sp>
        <p:nvSpPr>
          <p:cNvPr id="15369" name="Rectangle 4"/>
          <p:cNvSpPr>
            <a:spLocks noChangeArrowheads="1"/>
          </p:cNvSpPr>
          <p:nvPr/>
        </p:nvSpPr>
        <p:spPr bwMode="auto">
          <a:xfrm>
            <a:off x="546197" y="3665921"/>
            <a:ext cx="8382000" cy="1115629"/>
          </a:xfrm>
          <a:prstGeom prst="rect">
            <a:avLst/>
          </a:prstGeom>
          <a:noFill/>
          <a:ln w="9525">
            <a:noFill/>
            <a:miter lim="800000"/>
            <a:headEnd/>
            <a:tailEnd/>
          </a:ln>
        </p:spPr>
        <p:txBody>
          <a:bodyPr lIns="0" tIns="152352" rIns="0" bIns="38088" anchor="ctr">
            <a:spAutoFit/>
          </a:bodyPr>
          <a:lstStyle/>
          <a:p>
            <a:r>
              <a:rPr lang="en-US" sz="1200" dirty="0" smtClean="0">
                <a:latin typeface="Century Gothic" pitchFamily="34" charset="0"/>
                <a:cs typeface="Times New Roman" pitchFamily="18" charset="0"/>
              </a:rPr>
              <a:t>Prolifics creates </a:t>
            </a:r>
            <a:r>
              <a:rPr lang="en-US" sz="1200" dirty="0">
                <a:latin typeface="Century Gothic" pitchFamily="34" charset="0"/>
                <a:cs typeface="Times New Roman" pitchFamily="18" charset="0"/>
              </a:rPr>
              <a:t>competitive advantage by delivering customized, end-to-end IT solutions that achieve business </a:t>
            </a:r>
            <a:r>
              <a:rPr lang="en-US" sz="1200" dirty="0" smtClean="0">
                <a:latin typeface="Century Gothic" pitchFamily="34" charset="0"/>
                <a:cs typeface="Times New Roman" pitchFamily="18" charset="0"/>
              </a:rPr>
              <a:t>success </a:t>
            </a:r>
            <a:r>
              <a:rPr lang="en-US" sz="1200" dirty="0" smtClean="0">
                <a:latin typeface="Century Gothic" pitchFamily="34" charset="0"/>
                <a:cs typeface="Times New Roman" pitchFamily="18" charset="0"/>
              </a:rPr>
              <a:t>utilizing </a:t>
            </a:r>
            <a:r>
              <a:rPr lang="en-US" sz="1200" b="1" dirty="0">
                <a:latin typeface="Century Gothic" pitchFamily="34" charset="0"/>
                <a:cs typeface="Times New Roman" pitchFamily="18" charset="0"/>
              </a:rPr>
              <a:t>IBM</a:t>
            </a:r>
            <a:r>
              <a:rPr lang="en-US" sz="1200" dirty="0">
                <a:latin typeface="Century Gothic" pitchFamily="34" charset="0"/>
                <a:cs typeface="Times New Roman" pitchFamily="18" charset="0"/>
              </a:rPr>
              <a:t>, </a:t>
            </a:r>
            <a:r>
              <a:rPr lang="en-US" sz="1200" b="1" dirty="0">
                <a:latin typeface="Century Gothic" pitchFamily="34" charset="0"/>
                <a:cs typeface="Times New Roman" pitchFamily="18" charset="0"/>
              </a:rPr>
              <a:t>Microsoft</a:t>
            </a:r>
            <a:r>
              <a:rPr lang="en-US" sz="1200" dirty="0">
                <a:latin typeface="Century Gothic" pitchFamily="34" charset="0"/>
                <a:cs typeface="Times New Roman" pitchFamily="18" charset="0"/>
              </a:rPr>
              <a:t> and </a:t>
            </a:r>
            <a:r>
              <a:rPr lang="en-US" sz="1200" b="1" dirty="0" smtClean="0">
                <a:latin typeface="Century Gothic" pitchFamily="34" charset="0"/>
                <a:cs typeface="Times New Roman" pitchFamily="18" charset="0"/>
              </a:rPr>
              <a:t>Open Source</a:t>
            </a:r>
            <a:r>
              <a:rPr lang="en-US" sz="1200" dirty="0" smtClean="0">
                <a:latin typeface="Century Gothic" pitchFamily="34" charset="0"/>
                <a:cs typeface="Times New Roman" pitchFamily="18" charset="0"/>
              </a:rPr>
              <a:t> </a:t>
            </a:r>
            <a:r>
              <a:rPr lang="en-US" sz="1200" dirty="0">
                <a:latin typeface="Century Gothic" pitchFamily="34" charset="0"/>
                <a:cs typeface="Times New Roman" pitchFamily="18" charset="0"/>
              </a:rPr>
              <a:t>technologies</a:t>
            </a:r>
            <a:r>
              <a:rPr lang="en-US" sz="1200" dirty="0">
                <a:latin typeface="Century Gothic" pitchFamily="34" charset="0"/>
                <a:cs typeface="Times New Roman" pitchFamily="18" charset="0"/>
              </a:rPr>
              <a:t>.</a:t>
            </a:r>
            <a:br>
              <a:rPr lang="en-US" sz="1200" dirty="0">
                <a:latin typeface="Century Gothic" pitchFamily="34" charset="0"/>
                <a:cs typeface="Times New Roman" pitchFamily="18" charset="0"/>
              </a:rPr>
            </a:br>
            <a:r>
              <a:rPr lang="en-US" sz="1200" dirty="0">
                <a:latin typeface="Century Gothic" pitchFamily="34" charset="0"/>
                <a:cs typeface="Times New Roman" pitchFamily="18" charset="0"/>
              </a:rPr>
              <a:t/>
            </a:r>
            <a:br>
              <a:rPr lang="en-US" sz="1200" dirty="0">
                <a:latin typeface="Century Gothic" pitchFamily="34" charset="0"/>
                <a:cs typeface="Times New Roman" pitchFamily="18" charset="0"/>
              </a:rPr>
            </a:br>
            <a:r>
              <a:rPr lang="en-US" sz="1200" dirty="0" smtClean="0">
                <a:latin typeface="Century Gothic" pitchFamily="34" charset="0"/>
                <a:cs typeface="Times New Roman" pitchFamily="18" charset="0"/>
              </a:rPr>
              <a:t>Our </a:t>
            </a:r>
            <a:r>
              <a:rPr lang="en-US" sz="1200" dirty="0">
                <a:latin typeface="Century Gothic" pitchFamily="34" charset="0"/>
                <a:cs typeface="Times New Roman" pitchFamily="18" charset="0"/>
              </a:rPr>
              <a:t>technology expertise, industry-specific insight and certified technology accelerators have transformed organizations around the world by solving complex IT challenges.</a:t>
            </a:r>
            <a:endParaRPr lang="en-US" sz="1200" dirty="0">
              <a:latin typeface="Century Gothic" pitchFamily="34" charset="0"/>
              <a:cs typeface="Times New Roman" pitchFamily="18" charset="0"/>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0075" y="1066800"/>
            <a:ext cx="5181600" cy="2590800"/>
          </a:xfrm>
          <a:prstGeom prst="rect">
            <a:avLst/>
          </a:prstGeom>
        </p:spPr>
      </p:pic>
      <p:sp>
        <p:nvSpPr>
          <p:cNvPr id="16" name="TextBox 55"/>
          <p:cNvSpPr txBox="1">
            <a:spLocks noChangeArrowheads="1"/>
          </p:cNvSpPr>
          <p:nvPr/>
        </p:nvSpPr>
        <p:spPr bwMode="auto">
          <a:xfrm>
            <a:off x="7166072" y="1282709"/>
            <a:ext cx="1292128" cy="1015663"/>
          </a:xfrm>
          <a:prstGeom prst="rect">
            <a:avLst/>
          </a:prstGeom>
          <a:noFill/>
          <a:ln w="9525">
            <a:noFill/>
            <a:miter lim="800000"/>
            <a:headEnd/>
            <a:tailEnd/>
          </a:ln>
        </p:spPr>
        <p:txBody>
          <a:bodyPr wrap="square">
            <a:spAutoFit/>
          </a:bodyPr>
          <a:lstStyle/>
          <a:p>
            <a:pPr algn="ctr"/>
            <a:r>
              <a:rPr lang="en-US" sz="1100" b="1" i="1" dirty="0">
                <a:latin typeface="Century Gothic" pitchFamily="34" charset="0"/>
                <a:cs typeface="Microsoft Sans Serif" pitchFamily="34" charset="0"/>
              </a:rPr>
              <a:t>Over 150 global customers</a:t>
            </a:r>
            <a:br>
              <a:rPr lang="en-US" sz="1100" b="1" i="1" dirty="0">
                <a:latin typeface="Century Gothic" pitchFamily="34" charset="0"/>
                <a:cs typeface="Microsoft Sans Serif" pitchFamily="34" charset="0"/>
              </a:rPr>
            </a:br>
            <a:r>
              <a:rPr lang="en-US" sz="900" dirty="0">
                <a:latin typeface="Century Gothic" pitchFamily="34" charset="0"/>
              </a:rPr>
              <a:t>are currently Fortune 1000 companies</a:t>
            </a:r>
            <a:endParaRPr lang="en-US" sz="1100" dirty="0">
              <a:latin typeface="Century Gothic" pitchFamily="34" charset="0"/>
            </a:endParaRPr>
          </a:p>
          <a:p>
            <a:pPr algn="ctr"/>
            <a:endParaRPr lang="en-US" sz="1100" i="1" dirty="0">
              <a:latin typeface="Century Gothic" pitchFamily="34" charset="0"/>
              <a:cs typeface="Microsoft Sans Serif" pitchFamily="34" charset="0"/>
            </a:endParaRPr>
          </a:p>
        </p:txBody>
      </p:sp>
      <p:pic>
        <p:nvPicPr>
          <p:cNvPr id="17" name="Picture 16" descr="people.png"/>
          <p:cNvPicPr>
            <a:picLocks noChangeAspect="1"/>
          </p:cNvPicPr>
          <p:nvPr/>
        </p:nvPicPr>
        <p:blipFill>
          <a:blip r:embed="rId3">
            <a:duotone>
              <a:schemeClr val="accent1">
                <a:shade val="45000"/>
                <a:satMod val="135000"/>
              </a:schemeClr>
              <a:prstClr val="white"/>
            </a:duotone>
            <a:extLst>
              <a:ext uri="{BEBA8EAE-BF5A-486C-A8C5-ECC9F3942E4B}">
                <a14:imgProps xmlns:a14="http://schemas.microsoft.com/office/drawing/2010/main">
                  <a14:imgLayer r:embed="rId4">
                    <a14:imgEffect>
                      <a14:sharpenSoften amount="1000"/>
                    </a14:imgEffect>
                    <a14:imgEffect>
                      <a14:colorTemperature colorTemp="11500"/>
                    </a14:imgEffect>
                    <a14:imgEffect>
                      <a14:saturation sat="400000"/>
                    </a14:imgEffect>
                    <a14:imgEffect>
                      <a14:brightnessContrast bright="13000" contrast="99000"/>
                    </a14:imgEffect>
                  </a14:imgLayer>
                </a14:imgProps>
              </a:ext>
            </a:extLst>
          </a:blip>
          <a:srcRect l="9001" t="4445" r="27003" b="5927"/>
          <a:stretch>
            <a:fillRect/>
          </a:stretch>
        </p:blipFill>
        <p:spPr bwMode="auto">
          <a:xfrm>
            <a:off x="6101027" y="1098084"/>
            <a:ext cx="1065045" cy="1191967"/>
          </a:xfrm>
          <a:prstGeom prst="rect">
            <a:avLst/>
          </a:prstGeom>
          <a:noFill/>
          <a:ln w="9525">
            <a:noFill/>
            <a:miter lim="800000"/>
            <a:headEnd/>
            <a:tailEnd/>
          </a:ln>
          <a:effectLst>
            <a:outerShdw blurRad="63500" dist="38100" dir="2700000" algn="tl" rotWithShape="0">
              <a:srgbClr val="000000">
                <a:alpha val="48000"/>
              </a:srgbClr>
            </a:outerShdw>
          </a:effectLst>
        </p:spPr>
      </p:pic>
      <p:pic>
        <p:nvPicPr>
          <p:cNvPr id="18" name="Picture 61"/>
          <p:cNvPicPr>
            <a:picLocks noChangeAspect="1"/>
          </p:cNvPicPr>
          <p:nvPr/>
        </p:nvPicPr>
        <p:blipFill>
          <a:blip r:embed="rId5"/>
          <a:srcRect/>
          <a:stretch>
            <a:fillRect/>
          </a:stretch>
        </p:blipFill>
        <p:spPr bwMode="auto">
          <a:xfrm>
            <a:off x="6097588" y="2713038"/>
            <a:ext cx="1001712" cy="381000"/>
          </a:xfrm>
          <a:prstGeom prst="rect">
            <a:avLst/>
          </a:prstGeom>
          <a:noFill/>
          <a:ln w="9525">
            <a:noFill/>
            <a:miter lim="800000"/>
            <a:headEnd/>
            <a:tailEnd/>
          </a:ln>
        </p:spPr>
      </p:pic>
      <p:pic>
        <p:nvPicPr>
          <p:cNvPr id="19" name="Picture 62"/>
          <p:cNvPicPr>
            <a:picLocks noChangeAspect="1"/>
          </p:cNvPicPr>
          <p:nvPr/>
        </p:nvPicPr>
        <p:blipFill>
          <a:blip r:embed="rId6"/>
          <a:srcRect/>
          <a:stretch>
            <a:fillRect/>
          </a:stretch>
        </p:blipFill>
        <p:spPr bwMode="auto">
          <a:xfrm>
            <a:off x="7078663" y="3246438"/>
            <a:ext cx="312737" cy="312737"/>
          </a:xfrm>
          <a:prstGeom prst="rect">
            <a:avLst/>
          </a:prstGeom>
          <a:noFill/>
          <a:ln w="9525">
            <a:noFill/>
            <a:miter lim="800000"/>
            <a:headEnd/>
            <a:tailEnd/>
          </a:ln>
        </p:spPr>
      </p:pic>
      <p:pic>
        <p:nvPicPr>
          <p:cNvPr id="20" name="Picture 63"/>
          <p:cNvPicPr>
            <a:picLocks noChangeAspect="1"/>
          </p:cNvPicPr>
          <p:nvPr/>
        </p:nvPicPr>
        <p:blipFill>
          <a:blip r:embed="rId7"/>
          <a:srcRect/>
          <a:stretch>
            <a:fillRect/>
          </a:stretch>
        </p:blipFill>
        <p:spPr bwMode="auto">
          <a:xfrm>
            <a:off x="6096000" y="3246438"/>
            <a:ext cx="468313" cy="315912"/>
          </a:xfrm>
          <a:prstGeom prst="rect">
            <a:avLst/>
          </a:prstGeom>
          <a:noFill/>
          <a:ln w="9525">
            <a:noFill/>
            <a:miter lim="800000"/>
            <a:headEnd/>
            <a:tailEnd/>
          </a:ln>
        </p:spPr>
      </p:pic>
      <p:pic>
        <p:nvPicPr>
          <p:cNvPr id="21" name="Picture 64"/>
          <p:cNvPicPr>
            <a:picLocks noChangeAspect="1"/>
          </p:cNvPicPr>
          <p:nvPr/>
        </p:nvPicPr>
        <p:blipFill>
          <a:blip r:embed="rId8"/>
          <a:srcRect/>
          <a:stretch>
            <a:fillRect/>
          </a:stretch>
        </p:blipFill>
        <p:spPr bwMode="auto">
          <a:xfrm>
            <a:off x="7848600" y="3246438"/>
            <a:ext cx="315913" cy="284162"/>
          </a:xfrm>
          <a:prstGeom prst="rect">
            <a:avLst/>
          </a:prstGeom>
          <a:noFill/>
          <a:ln w="9525">
            <a:noFill/>
            <a:miter lim="800000"/>
            <a:headEnd/>
            <a:tailEnd/>
          </a:ln>
        </p:spPr>
      </p:pic>
      <p:sp>
        <p:nvSpPr>
          <p:cNvPr id="22" name="Rectangle 131"/>
          <p:cNvSpPr>
            <a:spLocks noChangeArrowheads="1"/>
          </p:cNvSpPr>
          <p:nvPr/>
        </p:nvSpPr>
        <p:spPr bwMode="auto">
          <a:xfrm>
            <a:off x="6021388" y="2408133"/>
            <a:ext cx="2284412" cy="261610"/>
          </a:xfrm>
          <a:prstGeom prst="rect">
            <a:avLst/>
          </a:prstGeom>
          <a:noFill/>
          <a:ln w="9525">
            <a:noFill/>
            <a:miter lim="800000"/>
            <a:headEnd/>
            <a:tailEnd/>
          </a:ln>
        </p:spPr>
        <p:txBody>
          <a:bodyPr wrap="square">
            <a:spAutoFit/>
          </a:bodyPr>
          <a:lstStyle/>
          <a:p>
            <a:r>
              <a:rPr lang="en-US" sz="1100" b="1" dirty="0">
                <a:solidFill>
                  <a:srgbClr val="000000"/>
                </a:solidFill>
                <a:latin typeface="Century Gothic" pitchFamily="34" charset="0"/>
              </a:rPr>
              <a:t>Partnerships &amp; Processes</a:t>
            </a:r>
            <a:endParaRPr lang="en-US" dirty="0"/>
          </a:p>
        </p:txBody>
      </p:sp>
      <p:pic>
        <p:nvPicPr>
          <p:cNvPr id="23" name="Picture 23" descr="Microsoft Logo with Competencies.jpg"/>
          <p:cNvPicPr>
            <a:picLocks noChangeAspect="1"/>
          </p:cNvPicPr>
          <p:nvPr/>
        </p:nvPicPr>
        <p:blipFill>
          <a:blip r:embed="rId9"/>
          <a:srcRect/>
          <a:stretch>
            <a:fillRect/>
          </a:stretch>
        </p:blipFill>
        <p:spPr bwMode="auto">
          <a:xfrm>
            <a:off x="7315200" y="2701925"/>
            <a:ext cx="990600" cy="457200"/>
          </a:xfrm>
          <a:prstGeom prst="rect">
            <a:avLst/>
          </a:prstGeom>
          <a:noFill/>
          <a:ln w="9525">
            <a:noFill/>
            <a:miter lim="800000"/>
            <a:headEnd/>
            <a:tailEnd/>
          </a:ln>
        </p:spPr>
      </p:pic>
    </p:spTree>
  </p:cSld>
  <p:clrMapOvr>
    <a:masterClrMapping/>
  </p:clrMapOvr>
  <p:transition>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6"/>
          <p:cNvGrpSpPr>
            <a:grpSpLocks/>
          </p:cNvGrpSpPr>
          <p:nvPr/>
        </p:nvGrpSpPr>
        <p:grpSpPr bwMode="auto">
          <a:xfrm>
            <a:off x="228600" y="2800350"/>
            <a:ext cx="3886200" cy="2057400"/>
            <a:chOff x="228600" y="2800350"/>
            <a:chExt cx="3886200" cy="2057400"/>
          </a:xfrm>
        </p:grpSpPr>
        <p:pic>
          <p:nvPicPr>
            <p:cNvPr id="31753" name="Picture 13" descr="cloud.png"/>
            <p:cNvPicPr>
              <a:picLocks noChangeAspect="1"/>
            </p:cNvPicPr>
            <p:nvPr/>
          </p:nvPicPr>
          <p:blipFill>
            <a:blip r:embed="rId3"/>
            <a:srcRect/>
            <a:stretch>
              <a:fillRect/>
            </a:stretch>
          </p:blipFill>
          <p:spPr bwMode="auto">
            <a:xfrm>
              <a:off x="228600" y="2800350"/>
              <a:ext cx="3886200" cy="2057400"/>
            </a:xfrm>
            <a:prstGeom prst="rect">
              <a:avLst/>
            </a:prstGeom>
            <a:noFill/>
            <a:ln w="9525">
              <a:noFill/>
              <a:miter lim="800000"/>
              <a:headEnd/>
              <a:tailEnd/>
            </a:ln>
          </p:spPr>
        </p:pic>
        <p:sp>
          <p:nvSpPr>
            <p:cNvPr id="31754" name="Rectangle 6"/>
            <p:cNvSpPr>
              <a:spLocks noChangeArrowheads="1"/>
            </p:cNvSpPr>
            <p:nvPr/>
          </p:nvSpPr>
          <p:spPr bwMode="auto">
            <a:xfrm>
              <a:off x="1768600" y="4019550"/>
              <a:ext cx="1431800" cy="523220"/>
            </a:xfrm>
            <a:prstGeom prst="rect">
              <a:avLst/>
            </a:prstGeom>
            <a:noFill/>
            <a:ln w="9525">
              <a:noFill/>
              <a:miter lim="800000"/>
              <a:headEnd/>
              <a:tailEnd/>
            </a:ln>
          </p:spPr>
          <p:txBody>
            <a:bodyPr>
              <a:spAutoFit/>
            </a:bodyPr>
            <a:lstStyle/>
            <a:p>
              <a:pPr algn="ctr"/>
              <a:r>
                <a:rPr lang="en-US" sz="1400">
                  <a:latin typeface="Century Gothic" pitchFamily="34" charset="0"/>
                </a:rPr>
                <a:t>SmartCloud</a:t>
              </a:r>
              <a:br>
                <a:rPr lang="en-US" sz="1400">
                  <a:latin typeface="Century Gothic" pitchFamily="34" charset="0"/>
                </a:rPr>
              </a:br>
              <a:r>
                <a:rPr lang="en-US" sz="1400">
                  <a:latin typeface="Century Gothic" pitchFamily="34" charset="0"/>
                </a:rPr>
                <a:t>Solutions </a:t>
              </a:r>
            </a:p>
          </p:txBody>
        </p:sp>
      </p:grpSp>
      <p:sp>
        <p:nvSpPr>
          <p:cNvPr id="31748" name="TextBox 7"/>
          <p:cNvSpPr txBox="1">
            <a:spLocks noChangeArrowheads="1"/>
          </p:cNvSpPr>
          <p:nvPr/>
        </p:nvSpPr>
        <p:spPr bwMode="auto">
          <a:xfrm>
            <a:off x="3505200" y="2906713"/>
            <a:ext cx="4724400" cy="862012"/>
          </a:xfrm>
          <a:prstGeom prst="rect">
            <a:avLst/>
          </a:prstGeom>
          <a:noFill/>
          <a:ln w="9525">
            <a:noFill/>
            <a:miter lim="800000"/>
            <a:headEnd/>
            <a:tailEnd/>
          </a:ln>
        </p:spPr>
        <p:txBody>
          <a:bodyPr>
            <a:spAutoFit/>
          </a:bodyPr>
          <a:lstStyle/>
          <a:p>
            <a:pPr>
              <a:defRPr/>
            </a:pPr>
            <a:r>
              <a:rPr lang="en-US" sz="1050" b="1" dirty="0" err="1">
                <a:latin typeface="Century Gothic" pitchFamily="34" charset="0"/>
              </a:rPr>
              <a:t>SmartCloud</a:t>
            </a:r>
            <a:r>
              <a:rPr lang="en-US" sz="1050" b="1" dirty="0">
                <a:latin typeface="Century Gothic" pitchFamily="34" charset="0"/>
              </a:rPr>
              <a:t> Monitoring</a:t>
            </a:r>
            <a:r>
              <a:rPr lang="en-US" sz="900" dirty="0">
                <a:latin typeface="Century Gothic" pitchFamily="34" charset="0"/>
              </a:rPr>
              <a:t/>
            </a:r>
            <a:br>
              <a:rPr lang="en-US" sz="900" dirty="0">
                <a:latin typeface="Century Gothic" pitchFamily="34" charset="0"/>
              </a:rPr>
            </a:br>
            <a:r>
              <a:rPr lang="en-US" sz="800" dirty="0">
                <a:latin typeface="Century Gothic" pitchFamily="34" charset="0"/>
              </a:rPr>
              <a:t>Do you have a highly virtualized environment spanning across multiple virtualization technologies (</a:t>
            </a:r>
            <a:r>
              <a:rPr lang="en-US" sz="800" dirty="0" err="1">
                <a:latin typeface="Century Gothic" pitchFamily="34" charset="0"/>
              </a:rPr>
              <a:t>VMWare</a:t>
            </a:r>
            <a:r>
              <a:rPr lang="en-US" sz="800" dirty="0">
                <a:latin typeface="Century Gothic" pitchFamily="34" charset="0"/>
              </a:rPr>
              <a:t>, KVM, Citrix, Microsoft)? Prolifics can help you right size your environment and show you how to measure the health and performance of your hardware, virtualization layer, guest OS, network, storage and the application workload deployed to your cloud/virtualized environment.</a:t>
            </a:r>
          </a:p>
        </p:txBody>
      </p:sp>
      <p:sp>
        <p:nvSpPr>
          <p:cNvPr id="3" name="Title 1"/>
          <p:cNvSpPr>
            <a:spLocks noGrp="1"/>
          </p:cNvSpPr>
          <p:nvPr>
            <p:ph type="title"/>
          </p:nvPr>
        </p:nvSpPr>
        <p:spPr>
          <a:xfrm>
            <a:off x="609600" y="514350"/>
            <a:ext cx="8305800" cy="400050"/>
          </a:xfrm>
        </p:spPr>
        <p:txBody>
          <a:bodyPr/>
          <a:lstStyle/>
          <a:p>
            <a:r>
              <a:rPr lang="en-US" sz="2200" smtClean="0"/>
              <a:t>Prolifics Application Performance Management Solutions</a:t>
            </a:r>
          </a:p>
        </p:txBody>
      </p:sp>
      <p:sp>
        <p:nvSpPr>
          <p:cNvPr id="31750" name="Rectangle 11"/>
          <p:cNvSpPr>
            <a:spLocks noChangeArrowheads="1"/>
          </p:cNvSpPr>
          <p:nvPr/>
        </p:nvSpPr>
        <p:spPr bwMode="auto">
          <a:xfrm>
            <a:off x="4114800" y="3929063"/>
            <a:ext cx="4114800" cy="623887"/>
          </a:xfrm>
          <a:prstGeom prst="rect">
            <a:avLst/>
          </a:prstGeom>
          <a:noFill/>
          <a:ln w="9525">
            <a:noFill/>
            <a:miter lim="800000"/>
            <a:headEnd/>
            <a:tailEnd/>
          </a:ln>
        </p:spPr>
        <p:txBody>
          <a:bodyPr>
            <a:spAutoFit/>
          </a:bodyPr>
          <a:lstStyle/>
          <a:p>
            <a:pPr>
              <a:defRPr/>
            </a:pPr>
            <a:r>
              <a:rPr lang="en-US" sz="1050" b="1" dirty="0" err="1">
                <a:solidFill>
                  <a:srgbClr val="000000"/>
                </a:solidFill>
                <a:latin typeface="Century Gothic" pitchFamily="34" charset="0"/>
              </a:rPr>
              <a:t>SmartCloud</a:t>
            </a:r>
            <a:r>
              <a:rPr lang="en-US" sz="1050" b="1" dirty="0">
                <a:solidFill>
                  <a:srgbClr val="000000"/>
                </a:solidFill>
                <a:latin typeface="Century Gothic" pitchFamily="34" charset="0"/>
              </a:rPr>
              <a:t> Provisioning</a:t>
            </a:r>
            <a:r>
              <a:rPr lang="en-US" sz="900" dirty="0">
                <a:solidFill>
                  <a:srgbClr val="000000"/>
                </a:solidFill>
                <a:latin typeface="Century Gothic" pitchFamily="34" charset="0"/>
              </a:rPr>
              <a:t/>
            </a:r>
            <a:br>
              <a:rPr lang="en-US" sz="900" dirty="0">
                <a:solidFill>
                  <a:srgbClr val="000000"/>
                </a:solidFill>
                <a:latin typeface="Century Gothic" pitchFamily="34" charset="0"/>
              </a:rPr>
            </a:br>
            <a:r>
              <a:rPr lang="en-US" sz="800" dirty="0">
                <a:solidFill>
                  <a:srgbClr val="000000"/>
                </a:solidFill>
                <a:latin typeface="Century Gothic" pitchFamily="34" charset="0"/>
              </a:rPr>
              <a:t>Prolifics can show you how to set up your private cloud, move your workload to the cloud and manage your cloud environment to support your agile environment .</a:t>
            </a:r>
          </a:p>
        </p:txBody>
      </p:sp>
      <p:sp>
        <p:nvSpPr>
          <p:cNvPr id="31751" name="Rectangle 12"/>
          <p:cNvSpPr>
            <a:spLocks noChangeArrowheads="1"/>
          </p:cNvSpPr>
          <p:nvPr/>
        </p:nvSpPr>
        <p:spPr bwMode="auto">
          <a:xfrm>
            <a:off x="609600" y="2038350"/>
            <a:ext cx="7620000" cy="622300"/>
          </a:xfrm>
          <a:prstGeom prst="rect">
            <a:avLst/>
          </a:prstGeom>
          <a:noFill/>
          <a:ln w="9525">
            <a:noFill/>
            <a:miter lim="800000"/>
            <a:headEnd/>
            <a:tailEnd/>
          </a:ln>
        </p:spPr>
        <p:txBody>
          <a:bodyPr>
            <a:spAutoFit/>
          </a:bodyPr>
          <a:lstStyle/>
          <a:p>
            <a:pPr>
              <a:defRPr/>
            </a:pPr>
            <a:r>
              <a:rPr lang="en-US" sz="1050" b="1" dirty="0" err="1">
                <a:solidFill>
                  <a:srgbClr val="000000"/>
                </a:solidFill>
                <a:latin typeface="Century Gothic" pitchFamily="34" charset="0"/>
              </a:rPr>
              <a:t>SmartCloud</a:t>
            </a:r>
            <a:r>
              <a:rPr lang="en-US" sz="1050" b="1" dirty="0">
                <a:solidFill>
                  <a:srgbClr val="000000"/>
                </a:solidFill>
                <a:latin typeface="Century Gothic" pitchFamily="34" charset="0"/>
              </a:rPr>
              <a:t> Application Performance Management</a:t>
            </a:r>
            <a:r>
              <a:rPr lang="en-US" sz="900" dirty="0">
                <a:solidFill>
                  <a:srgbClr val="000000"/>
                </a:solidFill>
                <a:latin typeface="Century Gothic" pitchFamily="34" charset="0"/>
              </a:rPr>
              <a:t/>
            </a:r>
            <a:br>
              <a:rPr lang="en-US" sz="900" dirty="0">
                <a:solidFill>
                  <a:srgbClr val="000000"/>
                </a:solidFill>
                <a:latin typeface="Century Gothic" pitchFamily="34" charset="0"/>
              </a:rPr>
            </a:br>
            <a:r>
              <a:rPr lang="en-US" sz="800" dirty="0">
                <a:solidFill>
                  <a:srgbClr val="000000"/>
                </a:solidFill>
                <a:latin typeface="Century Gothic" pitchFamily="34" charset="0"/>
              </a:rPr>
              <a:t>Have you taken the first step in the path towards establishing your private cloud environment? Prolifics can show you how to complete the journey by building application performance management, predictive analytics and capacity planning into your virtualized environment. Let us build best practice governance into your cloud to realize the real value out of your cloud investment .</a:t>
            </a:r>
          </a:p>
        </p:txBody>
      </p:sp>
      <p:sp>
        <p:nvSpPr>
          <p:cNvPr id="31752" name="Rectangle 15"/>
          <p:cNvSpPr>
            <a:spLocks noChangeArrowheads="1"/>
          </p:cNvSpPr>
          <p:nvPr/>
        </p:nvSpPr>
        <p:spPr bwMode="auto">
          <a:xfrm>
            <a:off x="609600" y="1123950"/>
            <a:ext cx="7620000" cy="746125"/>
          </a:xfrm>
          <a:prstGeom prst="rect">
            <a:avLst/>
          </a:prstGeom>
          <a:noFill/>
          <a:ln w="9525">
            <a:noFill/>
            <a:miter lim="800000"/>
            <a:headEnd/>
            <a:tailEnd/>
          </a:ln>
        </p:spPr>
        <p:txBody>
          <a:bodyPr>
            <a:spAutoFit/>
          </a:bodyPr>
          <a:lstStyle/>
          <a:p>
            <a:pPr>
              <a:defRPr/>
            </a:pPr>
            <a:r>
              <a:rPr lang="en-US" sz="1050" b="1" dirty="0">
                <a:latin typeface="Century Gothic" pitchFamily="34" charset="0"/>
              </a:rPr>
              <a:t>Monitoring SOA and BPM Environments</a:t>
            </a:r>
            <a:r>
              <a:rPr lang="en-US" sz="900" dirty="0">
                <a:latin typeface="Century Gothic" pitchFamily="34" charset="0"/>
              </a:rPr>
              <a:t/>
            </a:r>
            <a:br>
              <a:rPr lang="en-US" sz="900" dirty="0">
                <a:latin typeface="Century Gothic" pitchFamily="34" charset="0"/>
              </a:rPr>
            </a:br>
            <a:r>
              <a:rPr lang="en-US" sz="800" dirty="0">
                <a:latin typeface="Century Gothic" pitchFamily="34" charset="0"/>
              </a:rPr>
              <a:t>Each operational environment is reviewed to determine the runtime components, user community and availability requirements, to determine the optimal monitoring solution. This provides the maximum value and most useful tools, to provide the best level of information to each operational team. Prolifics combines our extensive technical monitoring as well as SOA and BPM Administration background to create a modular, flexible and cost effective implementation plan.</a:t>
            </a:r>
          </a:p>
        </p:txBody>
      </p:sp>
      <p:sp>
        <p:nvSpPr>
          <p:cNvPr id="4" name="Slide Number Placeholder 1"/>
          <p:cNvSpPr>
            <a:spLocks noGrp="1"/>
          </p:cNvSpPr>
          <p:nvPr>
            <p:ph type="sldNum" sz="quarter" idx="10"/>
          </p:nvPr>
        </p:nvSpPr>
        <p:spPr>
          <a:noFill/>
        </p:spPr>
        <p:txBody>
          <a:bodyPr/>
          <a:lstStyle/>
          <a:p>
            <a:fld id="{6401225F-A68D-443A-AA82-406902FE3762}" type="slidenum">
              <a:rPr lang="en-US" sz="900" smtClean="0">
                <a:latin typeface="Century Gothic" pitchFamily="34" charset="0"/>
                <a:cs typeface="Arial" pitchFamily="34" charset="0"/>
              </a:rPr>
              <a:pPr/>
              <a:t>20</a:t>
            </a:fld>
            <a:endParaRPr lang="en-US" sz="900" smtClean="0">
              <a:latin typeface="Century Gothic" pitchFamily="34" charset="0"/>
              <a:cs typeface="Arial" pitchFamily="34" charset="0"/>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p:cNvSpPr>
            <a:spLocks noGrp="1"/>
          </p:cNvSpPr>
          <p:nvPr>
            <p:ph type="title"/>
          </p:nvPr>
        </p:nvSpPr>
        <p:spPr>
          <a:xfrm>
            <a:off x="457200" y="514350"/>
            <a:ext cx="8686800" cy="400050"/>
          </a:xfrm>
        </p:spPr>
        <p:txBody>
          <a:bodyPr/>
          <a:lstStyle/>
          <a:p>
            <a:r>
              <a:rPr lang="en-US" smtClean="0"/>
              <a:t>Prolifics Lifecycle Tools &amp; Methodology Solutions</a:t>
            </a:r>
          </a:p>
        </p:txBody>
      </p:sp>
      <p:graphicFrame>
        <p:nvGraphicFramePr>
          <p:cNvPr id="7" name="Diagram 6"/>
          <p:cNvGraphicFramePr/>
          <p:nvPr/>
        </p:nvGraphicFramePr>
        <p:xfrm>
          <a:off x="457200" y="1123950"/>
          <a:ext cx="6096000" cy="3429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2772" name="Rectangle 4"/>
          <p:cNvSpPr>
            <a:spLocks noChangeArrowheads="1"/>
          </p:cNvSpPr>
          <p:nvPr/>
        </p:nvSpPr>
        <p:spPr bwMode="auto">
          <a:xfrm>
            <a:off x="6553200" y="1047750"/>
            <a:ext cx="2286000" cy="1631950"/>
          </a:xfrm>
          <a:prstGeom prst="rect">
            <a:avLst/>
          </a:prstGeom>
          <a:noFill/>
          <a:ln>
            <a:noFill/>
          </a:ln>
          <a:extLst/>
        </p:spPr>
        <p:txBody>
          <a:bodyPr>
            <a:spAutoFit/>
          </a:bodyPr>
          <a:lstStyle/>
          <a:p>
            <a:pPr>
              <a:defRPr/>
            </a:pPr>
            <a:r>
              <a:rPr lang="en-US" sz="1000" b="1" dirty="0">
                <a:latin typeface="Century Gothic" charset="0"/>
                <a:ea typeface="ＭＳ Ｐゴシック" charset="0"/>
                <a:cs typeface="Arial" charset="0"/>
              </a:rPr>
              <a:t>Expert Products</a:t>
            </a:r>
            <a:br>
              <a:rPr lang="en-US" sz="1000" b="1" dirty="0">
                <a:latin typeface="Century Gothic" charset="0"/>
                <a:ea typeface="ＭＳ Ｐゴシック" charset="0"/>
                <a:cs typeface="Arial" charset="0"/>
              </a:rPr>
            </a:br>
            <a:endParaRPr lang="en-US" sz="1000" b="1" dirty="0">
              <a:latin typeface="Century Gothic" charset="0"/>
              <a:ea typeface="ＭＳ Ｐゴシック" charset="0"/>
              <a:cs typeface="Arial" charset="0"/>
            </a:endParaRPr>
          </a:p>
          <a:p>
            <a:pPr marL="228600" lvl="1" indent="-168275">
              <a:buClr>
                <a:srgbClr val="E46C0A"/>
              </a:buClr>
              <a:buSzPct val="140000"/>
              <a:buFont typeface="Webdings" charset="0"/>
              <a:buChar char="ë"/>
              <a:defRPr/>
            </a:pPr>
            <a:r>
              <a:rPr lang="en-US" sz="1000" dirty="0">
                <a:latin typeface="Century Gothic" charset="0"/>
                <a:ea typeface="ＭＳ Ｐゴシック" charset="0"/>
                <a:cs typeface="Arial" charset="0"/>
              </a:rPr>
              <a:t>Prolifics Build Conductor (automation modules for Portal, BPM, ODM, WESB, IIB, DataPower, WSRR, HPST)</a:t>
            </a:r>
          </a:p>
          <a:p>
            <a:pPr marL="60325" lvl="1">
              <a:buClr>
                <a:srgbClr val="E46C0A"/>
              </a:buClr>
              <a:buSzPct val="140000"/>
              <a:defRPr/>
            </a:pPr>
            <a:endParaRPr lang="en-US" sz="1000" dirty="0">
              <a:latin typeface="Century Gothic" charset="0"/>
              <a:ea typeface="ＭＳ Ｐゴシック" charset="0"/>
              <a:cs typeface="Arial" charset="0"/>
            </a:endParaRPr>
          </a:p>
          <a:p>
            <a:pPr marL="228600" lvl="1" indent="-168275">
              <a:buClr>
                <a:srgbClr val="E46C0A"/>
              </a:buClr>
              <a:buSzPct val="140000"/>
              <a:buFont typeface="Webdings" charset="0"/>
              <a:buChar char="ë"/>
              <a:defRPr/>
            </a:pPr>
            <a:r>
              <a:rPr lang="en-US" sz="1000" dirty="0">
                <a:latin typeface="Century Gothic" charset="0"/>
                <a:ea typeface="ＭＳ Ｐゴシック" charset="0"/>
                <a:cs typeface="Arial" charset="0"/>
              </a:rPr>
              <a:t>Agile Software Factory Approach</a:t>
            </a:r>
          </a:p>
          <a:p>
            <a:pPr marL="228600" lvl="1" indent="-168275">
              <a:buClr>
                <a:srgbClr val="E46C0A"/>
              </a:buClr>
              <a:buSzPct val="140000"/>
              <a:buFont typeface="Webdings" charset="0"/>
              <a:buChar char="ë"/>
              <a:defRPr/>
            </a:pPr>
            <a:endParaRPr lang="en-US" sz="1000" dirty="0">
              <a:latin typeface="Century Gothic" charset="0"/>
              <a:ea typeface="ＭＳ Ｐゴシック" charset="0"/>
              <a:cs typeface="Arial" charset="0"/>
            </a:endParaRPr>
          </a:p>
        </p:txBody>
      </p:sp>
      <p:pic>
        <p:nvPicPr>
          <p:cNvPr id="9" name="Picture 8" descr="blocks.png"/>
          <p:cNvPicPr>
            <a:picLocks noChangeAspect="1"/>
          </p:cNvPicPr>
          <p:nvPr/>
        </p:nvPicPr>
        <p:blipFill>
          <a:blip r:embed="rId8" cstate="print"/>
          <a:stretch>
            <a:fillRect/>
          </a:stretch>
        </p:blipFill>
        <p:spPr>
          <a:xfrm>
            <a:off x="6762270" y="2724149"/>
            <a:ext cx="2153129" cy="2153129"/>
          </a:xfrm>
          <a:prstGeom prst="rect">
            <a:avLst/>
          </a:prstGeom>
          <a:scene3d>
            <a:camera prst="orthographicFront">
              <a:rot lat="0" lon="10800000" rev="0"/>
            </a:camera>
            <a:lightRig rig="threePt" dir="t"/>
          </a:scene3d>
        </p:spPr>
      </p:pic>
      <p:sp>
        <p:nvSpPr>
          <p:cNvPr id="32774" name="Slide Number Placeholder 1"/>
          <p:cNvSpPr>
            <a:spLocks noGrp="1"/>
          </p:cNvSpPr>
          <p:nvPr>
            <p:ph type="sldNum" sz="quarter" idx="10"/>
          </p:nvPr>
        </p:nvSpPr>
        <p:spPr>
          <a:noFill/>
        </p:spPr>
        <p:txBody>
          <a:bodyPr/>
          <a:lstStyle/>
          <a:p>
            <a:fld id="{14FF2CEB-091A-4451-BFF8-3692CEB2D671}" type="slidenum">
              <a:rPr lang="en-US" sz="900" smtClean="0">
                <a:latin typeface="Century Gothic" pitchFamily="34" charset="0"/>
                <a:cs typeface="Arial" pitchFamily="34" charset="0"/>
              </a:rPr>
              <a:pPr/>
              <a:t>21</a:t>
            </a:fld>
            <a:endParaRPr lang="en-US" sz="900" smtClean="0">
              <a:latin typeface="Century Gothic" pitchFamily="34" charset="0"/>
              <a:cs typeface="Arial" pitchFamily="34" charset="0"/>
            </a:endParaRPr>
          </a:p>
        </p:txBody>
      </p:sp>
    </p:spTree>
  </p:cSld>
  <p:clrMapOvr>
    <a:masterClrMapping/>
  </p:clrMapOvr>
  <p:transition>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p:cNvSpPr>
            <a:spLocks noGrp="1"/>
          </p:cNvSpPr>
          <p:nvPr>
            <p:ph type="title"/>
          </p:nvPr>
        </p:nvSpPr>
        <p:spPr/>
        <p:txBody>
          <a:bodyPr/>
          <a:lstStyle/>
          <a:p>
            <a:r>
              <a:rPr lang="en-US" smtClean="0"/>
              <a:t>Prolifics ECM Solutions</a:t>
            </a:r>
          </a:p>
        </p:txBody>
      </p:sp>
      <p:sp>
        <p:nvSpPr>
          <p:cNvPr id="33795" name="Rectangle 6"/>
          <p:cNvSpPr>
            <a:spLocks noChangeArrowheads="1"/>
          </p:cNvSpPr>
          <p:nvPr/>
        </p:nvSpPr>
        <p:spPr bwMode="auto">
          <a:xfrm>
            <a:off x="1066800" y="1352550"/>
            <a:ext cx="3276600" cy="2892425"/>
          </a:xfrm>
          <a:prstGeom prst="rect">
            <a:avLst/>
          </a:prstGeom>
          <a:noFill/>
          <a:ln w="9525">
            <a:noFill/>
            <a:miter lim="800000"/>
            <a:headEnd/>
            <a:tailEnd/>
          </a:ln>
        </p:spPr>
        <p:txBody>
          <a:bodyPr>
            <a:spAutoFit/>
          </a:bodyPr>
          <a:lstStyle/>
          <a:p>
            <a:r>
              <a:rPr lang="en-US" sz="1200" b="1">
                <a:latin typeface="Century Gothic" pitchFamily="34" charset="0"/>
              </a:rPr>
              <a:t>BPM, Case Management and Automation</a:t>
            </a:r>
          </a:p>
          <a:p>
            <a:pPr>
              <a:buFont typeface="Arial" pitchFamily="34" charset="0"/>
              <a:buChar char="•"/>
            </a:pPr>
            <a:r>
              <a:rPr lang="en-US" sz="1000">
                <a:latin typeface="Century Gothic" pitchFamily="34" charset="0"/>
              </a:rPr>
              <a:t>Process Optimization, Automation</a:t>
            </a:r>
            <a:br>
              <a:rPr lang="en-US" sz="1000">
                <a:latin typeface="Century Gothic" pitchFamily="34" charset="0"/>
              </a:rPr>
            </a:br>
            <a:r>
              <a:rPr lang="en-US" sz="1000">
                <a:latin typeface="Century Gothic" pitchFamily="34" charset="0"/>
              </a:rPr>
              <a:t>and Advisory</a:t>
            </a:r>
          </a:p>
          <a:p>
            <a:pPr>
              <a:buFont typeface="Arial" pitchFamily="34" charset="0"/>
              <a:buChar char="•"/>
            </a:pPr>
            <a:r>
              <a:rPr lang="en-US" sz="1000">
                <a:latin typeface="Century Gothic" pitchFamily="34" charset="0"/>
              </a:rPr>
              <a:t>Case Management, Content Workflow</a:t>
            </a:r>
            <a:br>
              <a:rPr lang="en-US" sz="1000">
                <a:latin typeface="Century Gothic" pitchFamily="34" charset="0"/>
              </a:rPr>
            </a:br>
            <a:r>
              <a:rPr lang="en-US" sz="1000">
                <a:latin typeface="Century Gothic" pitchFamily="34" charset="0"/>
              </a:rPr>
              <a:t>and Lifecycle Management</a:t>
            </a:r>
          </a:p>
          <a:p>
            <a:pPr>
              <a:buFont typeface="Arial" pitchFamily="34" charset="0"/>
              <a:buChar char="•"/>
            </a:pPr>
            <a:r>
              <a:rPr lang="en-US" sz="1000">
                <a:latin typeface="Century Gothic" pitchFamily="34" charset="0"/>
              </a:rPr>
              <a:t>Integrated Solutions Leveraging All Your Technology Investments</a:t>
            </a:r>
            <a:br>
              <a:rPr lang="en-US" sz="1000">
                <a:latin typeface="Century Gothic" pitchFamily="34" charset="0"/>
              </a:rPr>
            </a:br>
            <a:endParaRPr lang="en-US" sz="1000">
              <a:latin typeface="Century Gothic" pitchFamily="34" charset="0"/>
            </a:endParaRPr>
          </a:p>
          <a:p>
            <a:pPr>
              <a:buFont typeface="Arial" pitchFamily="34" charset="0"/>
              <a:buChar char="•"/>
            </a:pPr>
            <a:endParaRPr lang="en-US" sz="1000">
              <a:latin typeface="Century Gothic" pitchFamily="34" charset="0"/>
            </a:endParaRPr>
          </a:p>
          <a:p>
            <a:r>
              <a:rPr lang="en-US" sz="1200" b="1">
                <a:solidFill>
                  <a:srgbClr val="000000"/>
                </a:solidFill>
                <a:latin typeface="Century Gothic" pitchFamily="34" charset="0"/>
              </a:rPr>
              <a:t>ECM Technology Refresh &amp; Modernization</a:t>
            </a:r>
          </a:p>
          <a:p>
            <a:pPr>
              <a:buFont typeface="Arial" pitchFamily="34" charset="0"/>
              <a:buChar char="•"/>
            </a:pPr>
            <a:r>
              <a:rPr lang="en-US" sz="1000">
                <a:solidFill>
                  <a:srgbClr val="000000"/>
                </a:solidFill>
                <a:latin typeface="Century Gothic" pitchFamily="34" charset="0"/>
              </a:rPr>
              <a:t>Technology Refresh and Advisory </a:t>
            </a:r>
          </a:p>
          <a:p>
            <a:pPr>
              <a:buFont typeface="Arial" pitchFamily="34" charset="0"/>
              <a:buChar char="•"/>
            </a:pPr>
            <a:r>
              <a:rPr lang="en-US" sz="1000">
                <a:solidFill>
                  <a:srgbClr val="000000"/>
                </a:solidFill>
                <a:latin typeface="Century Gothic" pitchFamily="34" charset="0"/>
              </a:rPr>
              <a:t>Adoption and Growth </a:t>
            </a:r>
          </a:p>
          <a:p>
            <a:pPr>
              <a:buFont typeface="Arial" pitchFamily="34" charset="0"/>
              <a:buChar char="•"/>
            </a:pPr>
            <a:r>
              <a:rPr lang="en-US" sz="1000">
                <a:solidFill>
                  <a:srgbClr val="000000"/>
                </a:solidFill>
                <a:latin typeface="Century Gothic" pitchFamily="34" charset="0"/>
              </a:rPr>
              <a:t>Planning and Roadmaps </a:t>
            </a:r>
            <a:r>
              <a:rPr lang="en-US" sz="1000">
                <a:latin typeface="Century Gothic" pitchFamily="34" charset="0"/>
              </a:rPr>
              <a:t/>
            </a:r>
            <a:br>
              <a:rPr lang="en-US" sz="1000">
                <a:latin typeface="Century Gothic" pitchFamily="34" charset="0"/>
              </a:rPr>
            </a:br>
            <a:r>
              <a:rPr lang="en-US" sz="1000">
                <a:latin typeface="Century Gothic" pitchFamily="34" charset="0"/>
              </a:rPr>
              <a:t/>
            </a:r>
            <a:br>
              <a:rPr lang="en-US" sz="1000">
                <a:latin typeface="Century Gothic" pitchFamily="34" charset="0"/>
              </a:rPr>
            </a:br>
            <a:endParaRPr lang="en-US" sz="1000">
              <a:latin typeface="Century Gothic" pitchFamily="34" charset="0"/>
            </a:endParaRPr>
          </a:p>
          <a:p>
            <a:r>
              <a:rPr lang="en-US" sz="1100" b="1">
                <a:latin typeface="Century Gothic" pitchFamily="34" charset="0"/>
              </a:rPr>
              <a:t/>
            </a:r>
            <a:br>
              <a:rPr lang="en-US" sz="1100" b="1">
                <a:latin typeface="Century Gothic" pitchFamily="34" charset="0"/>
              </a:rPr>
            </a:br>
            <a:endParaRPr lang="en-US" sz="1000">
              <a:latin typeface="Century Gothic" pitchFamily="34" charset="0"/>
            </a:endParaRPr>
          </a:p>
        </p:txBody>
      </p:sp>
      <p:sp>
        <p:nvSpPr>
          <p:cNvPr id="33796" name="Rectangle 7"/>
          <p:cNvSpPr>
            <a:spLocks noChangeArrowheads="1"/>
          </p:cNvSpPr>
          <p:nvPr/>
        </p:nvSpPr>
        <p:spPr bwMode="auto">
          <a:xfrm>
            <a:off x="5410200" y="1352550"/>
            <a:ext cx="3505200" cy="2246313"/>
          </a:xfrm>
          <a:prstGeom prst="rect">
            <a:avLst/>
          </a:prstGeom>
          <a:noFill/>
          <a:ln w="9525">
            <a:noFill/>
            <a:miter lim="800000"/>
            <a:headEnd/>
            <a:tailEnd/>
          </a:ln>
        </p:spPr>
        <p:txBody>
          <a:bodyPr>
            <a:spAutoFit/>
          </a:bodyPr>
          <a:lstStyle/>
          <a:p>
            <a:r>
              <a:rPr lang="en-US" sz="1200" b="1">
                <a:latin typeface="Century Gothic" pitchFamily="34" charset="0"/>
              </a:rPr>
              <a:t>Document Capture and Recognition</a:t>
            </a:r>
            <a:endParaRPr lang="en-US" sz="1100" b="1">
              <a:latin typeface="Century Gothic" pitchFamily="34" charset="0"/>
            </a:endParaRPr>
          </a:p>
          <a:p>
            <a:pPr>
              <a:buFont typeface="Arial" pitchFamily="34" charset="0"/>
              <a:buChar char="•"/>
            </a:pPr>
            <a:r>
              <a:rPr lang="en-US" sz="1000">
                <a:latin typeface="Century Gothic" pitchFamily="34" charset="0"/>
              </a:rPr>
              <a:t>Scanning and Electronic Document Processing</a:t>
            </a:r>
          </a:p>
          <a:p>
            <a:pPr>
              <a:buFont typeface="Arial" pitchFamily="34" charset="0"/>
              <a:buChar char="•"/>
            </a:pPr>
            <a:r>
              <a:rPr lang="en-US" sz="1000">
                <a:latin typeface="Century Gothic" pitchFamily="34" charset="0"/>
              </a:rPr>
              <a:t>Intelligent Recognition and Automation</a:t>
            </a:r>
          </a:p>
          <a:p>
            <a:pPr>
              <a:buFont typeface="Arial" pitchFamily="34" charset="0"/>
              <a:buChar char="•"/>
            </a:pPr>
            <a:r>
              <a:rPr lang="en-US" sz="1000">
                <a:latin typeface="Century Gothic" pitchFamily="34" charset="0"/>
              </a:rPr>
              <a:t>Analytics</a:t>
            </a:r>
          </a:p>
          <a:p>
            <a:pPr>
              <a:buFont typeface="Arial" pitchFamily="34" charset="0"/>
              <a:buChar char="•"/>
            </a:pPr>
            <a:r>
              <a:rPr lang="en-US" sz="1000">
                <a:latin typeface="Century Gothic" pitchFamily="34" charset="0"/>
              </a:rPr>
              <a:t>Fraud Detection</a:t>
            </a:r>
          </a:p>
          <a:p>
            <a:pPr>
              <a:buFont typeface="Arial" pitchFamily="34" charset="0"/>
              <a:buChar char="•"/>
            </a:pPr>
            <a:endParaRPr lang="en-US" sz="1000">
              <a:latin typeface="Century Gothic" pitchFamily="34" charset="0"/>
            </a:endParaRPr>
          </a:p>
          <a:p>
            <a:pPr>
              <a:buFont typeface="Arial" pitchFamily="34" charset="0"/>
              <a:buChar char="•"/>
            </a:pPr>
            <a:endParaRPr lang="en-US" sz="1000">
              <a:latin typeface="Century Gothic" pitchFamily="34" charset="0"/>
            </a:endParaRPr>
          </a:p>
          <a:p>
            <a:r>
              <a:rPr lang="en-US" sz="1200" b="1">
                <a:latin typeface="Century Gothic" pitchFamily="34" charset="0"/>
              </a:rPr>
              <a:t>Social Content Management</a:t>
            </a:r>
            <a:endParaRPr lang="en-US" sz="1100" b="1">
              <a:latin typeface="Century Gothic" pitchFamily="34" charset="0"/>
            </a:endParaRPr>
          </a:p>
          <a:p>
            <a:pPr>
              <a:buFont typeface="Arial" pitchFamily="34" charset="0"/>
              <a:buChar char="•"/>
            </a:pPr>
            <a:r>
              <a:rPr lang="en-US" sz="1000">
                <a:latin typeface="Century Gothic" pitchFamily="34" charset="0"/>
              </a:rPr>
              <a:t>Storage and Support for Social Media</a:t>
            </a:r>
          </a:p>
          <a:p>
            <a:pPr>
              <a:buFont typeface="Arial" pitchFamily="34" charset="0"/>
              <a:buChar char="•"/>
            </a:pPr>
            <a:r>
              <a:rPr lang="en-US" sz="1000">
                <a:latin typeface="Century Gothic" pitchFamily="34" charset="0"/>
              </a:rPr>
              <a:t>Empowering Collaboration </a:t>
            </a:r>
          </a:p>
          <a:p>
            <a:pPr>
              <a:buFont typeface="Arial" pitchFamily="34" charset="0"/>
              <a:buChar char="•"/>
            </a:pPr>
            <a:r>
              <a:rPr lang="en-US" sz="1000">
                <a:latin typeface="Century Gothic" pitchFamily="34" charset="0"/>
              </a:rPr>
              <a:t>Security, Policy, and Preparation</a:t>
            </a:r>
          </a:p>
          <a:p>
            <a:r>
              <a:rPr lang="en-US" sz="1000">
                <a:solidFill>
                  <a:srgbClr val="000000"/>
                </a:solidFill>
                <a:latin typeface="Century Gothic" pitchFamily="34" charset="0"/>
              </a:rPr>
              <a:t/>
            </a:r>
            <a:br>
              <a:rPr lang="en-US" sz="1000">
                <a:solidFill>
                  <a:srgbClr val="000000"/>
                </a:solidFill>
                <a:latin typeface="Century Gothic" pitchFamily="34" charset="0"/>
              </a:rPr>
            </a:br>
            <a:endParaRPr lang="en-US" sz="1100">
              <a:solidFill>
                <a:srgbClr val="000000"/>
              </a:solidFill>
              <a:latin typeface="Century Gothic" pitchFamily="34" charset="0"/>
            </a:endParaRPr>
          </a:p>
        </p:txBody>
      </p:sp>
      <p:sp>
        <p:nvSpPr>
          <p:cNvPr id="33797" name="Rectangle 11"/>
          <p:cNvSpPr>
            <a:spLocks noChangeArrowheads="1"/>
          </p:cNvSpPr>
          <p:nvPr/>
        </p:nvSpPr>
        <p:spPr bwMode="auto">
          <a:xfrm>
            <a:off x="3352800" y="3943350"/>
            <a:ext cx="2895600" cy="600075"/>
          </a:xfrm>
          <a:prstGeom prst="rect">
            <a:avLst/>
          </a:prstGeom>
          <a:noFill/>
          <a:ln w="9525">
            <a:noFill/>
            <a:miter lim="800000"/>
            <a:headEnd/>
            <a:tailEnd/>
          </a:ln>
        </p:spPr>
        <p:txBody>
          <a:bodyPr>
            <a:spAutoFit/>
          </a:bodyPr>
          <a:lstStyle/>
          <a:p>
            <a:r>
              <a:rPr lang="en-US" sz="1200" b="1">
                <a:solidFill>
                  <a:srgbClr val="000000"/>
                </a:solidFill>
                <a:latin typeface="Century Gothic" pitchFamily="34" charset="0"/>
              </a:rPr>
              <a:t>ECM Scaled for Midsize Business </a:t>
            </a:r>
          </a:p>
          <a:p>
            <a:pPr>
              <a:buFont typeface="Arial" pitchFamily="34" charset="0"/>
              <a:buChar char="•"/>
            </a:pPr>
            <a:r>
              <a:rPr lang="en-US" sz="1000">
                <a:solidFill>
                  <a:srgbClr val="000000"/>
                </a:solidFill>
                <a:latin typeface="Century Gothic" pitchFamily="34" charset="0"/>
              </a:rPr>
              <a:t>ECM Private Cloud </a:t>
            </a:r>
          </a:p>
          <a:p>
            <a:pPr>
              <a:buFont typeface="Arial" pitchFamily="34" charset="0"/>
              <a:buChar char="•"/>
            </a:pPr>
            <a:r>
              <a:rPr lang="en-US" sz="1000">
                <a:solidFill>
                  <a:srgbClr val="000000"/>
                </a:solidFill>
                <a:latin typeface="Century Gothic" pitchFamily="34" charset="0"/>
              </a:rPr>
              <a:t>Repositories and Reporting Planning </a:t>
            </a:r>
            <a:endParaRPr lang="en-US"/>
          </a:p>
        </p:txBody>
      </p:sp>
      <p:pic>
        <p:nvPicPr>
          <p:cNvPr id="31" name="Picture 30" descr="midsize_scale.png"/>
          <p:cNvPicPr>
            <a:picLocks noChangeAspect="1"/>
          </p:cNvPicPr>
          <p:nvPr/>
        </p:nvPicPr>
        <p:blipFill>
          <a:blip r:embed="rId3"/>
          <a:srcRect/>
          <a:stretch>
            <a:fillRect/>
          </a:stretch>
        </p:blipFill>
        <p:spPr bwMode="auto">
          <a:xfrm>
            <a:off x="2643188" y="4019550"/>
            <a:ext cx="709612" cy="685800"/>
          </a:xfrm>
          <a:prstGeom prst="rect">
            <a:avLst/>
          </a:prstGeom>
          <a:noFill/>
          <a:ln w="9525">
            <a:noFill/>
            <a:miter lim="800000"/>
            <a:headEnd/>
            <a:tailEnd/>
          </a:ln>
          <a:effectLst>
            <a:outerShdw blurRad="63500" dist="38100" dir="2700000" algn="tl" rotWithShape="0">
              <a:srgbClr val="000000">
                <a:alpha val="39999"/>
              </a:srgbClr>
            </a:outerShdw>
          </a:effectLst>
        </p:spPr>
      </p:pic>
      <p:pic>
        <p:nvPicPr>
          <p:cNvPr id="32" name="Picture 31" descr="case_management_ecm.png"/>
          <p:cNvPicPr>
            <a:picLocks noChangeAspect="1"/>
          </p:cNvPicPr>
          <p:nvPr/>
        </p:nvPicPr>
        <p:blipFill>
          <a:blip r:embed="rId4"/>
          <a:srcRect/>
          <a:stretch>
            <a:fillRect/>
          </a:stretch>
        </p:blipFill>
        <p:spPr bwMode="auto">
          <a:xfrm>
            <a:off x="381000" y="1428750"/>
            <a:ext cx="709613" cy="685800"/>
          </a:xfrm>
          <a:prstGeom prst="rect">
            <a:avLst/>
          </a:prstGeom>
          <a:noFill/>
          <a:ln w="9525">
            <a:noFill/>
            <a:miter lim="800000"/>
            <a:headEnd/>
            <a:tailEnd/>
          </a:ln>
          <a:effectLst>
            <a:outerShdw blurRad="63500" dist="38100" dir="2700000" algn="tl" rotWithShape="0">
              <a:srgbClr val="000000">
                <a:alpha val="39999"/>
              </a:srgbClr>
            </a:outerShdw>
          </a:effectLst>
        </p:spPr>
      </p:pic>
      <p:pic>
        <p:nvPicPr>
          <p:cNvPr id="33" name="Picture 32" descr="refresh3.png"/>
          <p:cNvPicPr>
            <a:picLocks noChangeAspect="1"/>
          </p:cNvPicPr>
          <p:nvPr/>
        </p:nvPicPr>
        <p:blipFill>
          <a:blip r:embed="rId5"/>
          <a:srcRect/>
          <a:stretch>
            <a:fillRect/>
          </a:stretch>
        </p:blipFill>
        <p:spPr bwMode="auto">
          <a:xfrm>
            <a:off x="381000" y="2724150"/>
            <a:ext cx="709613" cy="685800"/>
          </a:xfrm>
          <a:prstGeom prst="rect">
            <a:avLst/>
          </a:prstGeom>
          <a:noFill/>
          <a:ln w="9525">
            <a:noFill/>
            <a:miter lim="800000"/>
            <a:headEnd/>
            <a:tailEnd/>
          </a:ln>
          <a:effectLst>
            <a:outerShdw blurRad="63500" dist="38100" dir="2700000" algn="tl" rotWithShape="0">
              <a:srgbClr val="000000">
                <a:alpha val="39999"/>
              </a:srgbClr>
            </a:outerShdw>
          </a:effectLst>
        </p:spPr>
      </p:pic>
      <p:pic>
        <p:nvPicPr>
          <p:cNvPr id="34" name="Picture 33" descr="doc_capture.png"/>
          <p:cNvPicPr>
            <a:picLocks noChangeAspect="1"/>
          </p:cNvPicPr>
          <p:nvPr/>
        </p:nvPicPr>
        <p:blipFill>
          <a:blip r:embed="rId6"/>
          <a:srcRect/>
          <a:stretch>
            <a:fillRect/>
          </a:stretch>
        </p:blipFill>
        <p:spPr bwMode="auto">
          <a:xfrm>
            <a:off x="4648200" y="1428750"/>
            <a:ext cx="709613" cy="685800"/>
          </a:xfrm>
          <a:prstGeom prst="rect">
            <a:avLst/>
          </a:prstGeom>
          <a:noFill/>
          <a:ln w="9525">
            <a:noFill/>
            <a:miter lim="800000"/>
            <a:headEnd/>
            <a:tailEnd/>
          </a:ln>
          <a:effectLst>
            <a:outerShdw blurRad="63500" dist="38100" dir="2700000" algn="tl" rotWithShape="0">
              <a:srgbClr val="000000">
                <a:alpha val="39999"/>
              </a:srgbClr>
            </a:outerShdw>
          </a:effectLst>
        </p:spPr>
      </p:pic>
      <p:pic>
        <p:nvPicPr>
          <p:cNvPr id="35" name="Picture 34" descr="social.png"/>
          <p:cNvPicPr>
            <a:picLocks noChangeAspect="1"/>
          </p:cNvPicPr>
          <p:nvPr/>
        </p:nvPicPr>
        <p:blipFill>
          <a:blip r:embed="rId7"/>
          <a:srcRect/>
          <a:stretch>
            <a:fillRect/>
          </a:stretch>
        </p:blipFill>
        <p:spPr bwMode="auto">
          <a:xfrm>
            <a:off x="4648200" y="2571750"/>
            <a:ext cx="709613" cy="685800"/>
          </a:xfrm>
          <a:prstGeom prst="rect">
            <a:avLst/>
          </a:prstGeom>
          <a:noFill/>
          <a:ln w="9525">
            <a:noFill/>
            <a:miter lim="800000"/>
            <a:headEnd/>
            <a:tailEnd/>
          </a:ln>
          <a:effectLst>
            <a:outerShdw blurRad="63500" dist="38100" dir="2700000" algn="tl" rotWithShape="0">
              <a:srgbClr val="000000">
                <a:alpha val="39999"/>
              </a:srgbClr>
            </a:outerShdw>
          </a:effectLst>
        </p:spPr>
      </p:pic>
      <p:sp>
        <p:nvSpPr>
          <p:cNvPr id="33803" name="Slide Number Placeholder 1"/>
          <p:cNvSpPr>
            <a:spLocks noGrp="1"/>
          </p:cNvSpPr>
          <p:nvPr>
            <p:ph type="sldNum" sz="quarter" idx="10"/>
          </p:nvPr>
        </p:nvSpPr>
        <p:spPr>
          <a:noFill/>
        </p:spPr>
        <p:txBody>
          <a:bodyPr/>
          <a:lstStyle/>
          <a:p>
            <a:fld id="{891FA2BD-ADE0-47A1-84BC-F08CFA4F9826}" type="slidenum">
              <a:rPr lang="en-US" sz="900" smtClean="0">
                <a:latin typeface="Century Gothic" pitchFamily="34" charset="0"/>
                <a:cs typeface="Arial" pitchFamily="34" charset="0"/>
              </a:rPr>
              <a:pPr/>
              <a:t>22</a:t>
            </a:fld>
            <a:endParaRPr lang="en-US" sz="900" smtClean="0">
              <a:latin typeface="Century Gothic" pitchFamily="34" charset="0"/>
              <a:cs typeface="Arial" pitchFamily="34" charset="0"/>
            </a:endParaRPr>
          </a:p>
        </p:txBody>
      </p:sp>
    </p:spTree>
  </p:cSld>
  <p:clrMapOvr>
    <a:masterClrMapping/>
  </p:clrMapOvr>
  <p:transition>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5" descr="Pushing-Button-on-Screen.jpg"/>
          <p:cNvPicPr>
            <a:picLocks noChangeAspect="1"/>
          </p:cNvPicPr>
          <p:nvPr/>
        </p:nvPicPr>
        <p:blipFill>
          <a:blip r:embed="rId3"/>
          <a:srcRect b="1028"/>
          <a:stretch>
            <a:fillRect/>
          </a:stretch>
        </p:blipFill>
        <p:spPr bwMode="auto">
          <a:xfrm>
            <a:off x="990600" y="822325"/>
            <a:ext cx="7315200" cy="4071938"/>
          </a:xfrm>
          <a:prstGeom prst="rect">
            <a:avLst/>
          </a:prstGeom>
          <a:noFill/>
          <a:ln w="9525">
            <a:noFill/>
            <a:miter lim="800000"/>
            <a:headEnd/>
            <a:tailEnd/>
          </a:ln>
        </p:spPr>
      </p:pic>
      <p:sp>
        <p:nvSpPr>
          <p:cNvPr id="34819" name="Title 1"/>
          <p:cNvSpPr>
            <a:spLocks noGrp="1"/>
          </p:cNvSpPr>
          <p:nvPr>
            <p:ph type="title"/>
          </p:nvPr>
        </p:nvSpPr>
        <p:spPr/>
        <p:txBody>
          <a:bodyPr/>
          <a:lstStyle/>
          <a:p>
            <a:r>
              <a:rPr lang="en-US" smtClean="0"/>
              <a:t>Prolifics Business Analytics Solutions</a:t>
            </a:r>
          </a:p>
        </p:txBody>
      </p:sp>
      <p:sp>
        <p:nvSpPr>
          <p:cNvPr id="34820" name="Content Placeholder 2"/>
          <p:cNvSpPr>
            <a:spLocks noGrp="1"/>
          </p:cNvSpPr>
          <p:nvPr>
            <p:ph idx="1"/>
          </p:nvPr>
        </p:nvSpPr>
        <p:spPr>
          <a:xfrm>
            <a:off x="609600" y="1177925"/>
            <a:ext cx="7924800" cy="3298825"/>
          </a:xfrm>
        </p:spPr>
        <p:txBody>
          <a:bodyPr/>
          <a:lstStyle/>
          <a:p>
            <a:pPr>
              <a:buFont typeface="Wingdings" pitchFamily="2" charset="2"/>
              <a:buNone/>
            </a:pPr>
            <a:r>
              <a:rPr lang="en-US" sz="1100" b="1" smtClean="0"/>
              <a:t>Data Analytics</a:t>
            </a:r>
            <a:r>
              <a:rPr lang="en-US" sz="1000" b="1" smtClean="0"/>
              <a:t/>
            </a:r>
            <a:br>
              <a:rPr lang="en-US" sz="1000" b="1" smtClean="0"/>
            </a:br>
            <a:r>
              <a:rPr lang="en-US" sz="1000" smtClean="0"/>
              <a:t>Reports, forecasting, dashboards and scorecards enabling organizations to make better business decisions and manage performance for optimized business results.</a:t>
            </a:r>
            <a:br>
              <a:rPr lang="en-US" sz="1000" smtClean="0"/>
            </a:br>
            <a:endParaRPr lang="en-US" sz="1000" smtClean="0"/>
          </a:p>
          <a:p>
            <a:pPr>
              <a:buFont typeface="Wingdings" pitchFamily="2" charset="2"/>
              <a:buNone/>
            </a:pPr>
            <a:endParaRPr lang="en-US" sz="1000" smtClean="0"/>
          </a:p>
          <a:p>
            <a:pPr>
              <a:buFont typeface="Wingdings" pitchFamily="2" charset="2"/>
              <a:buNone/>
            </a:pPr>
            <a:r>
              <a:rPr lang="en-US" sz="1100" b="1" smtClean="0"/>
              <a:t>Financial Performance Management</a:t>
            </a:r>
            <a:r>
              <a:rPr lang="en-US" sz="1000" b="1" smtClean="0"/>
              <a:t/>
            </a:r>
            <a:br>
              <a:rPr lang="en-US" sz="1000" b="1" smtClean="0"/>
            </a:br>
            <a:r>
              <a:rPr lang="en-US" sz="1000" smtClean="0"/>
              <a:t>Help transform slow, expensive and disconnected performance planning and management processes into dynamic, efficient and connected experiences, serving finance, line-of-business and IT professionals alike and helping to create “analytics-driven” organizations.</a:t>
            </a:r>
            <a:br>
              <a:rPr lang="en-US" sz="1000" smtClean="0"/>
            </a:br>
            <a:r>
              <a:rPr lang="en-US" sz="1000" smtClean="0"/>
              <a:t/>
            </a:r>
            <a:br>
              <a:rPr lang="en-US" sz="1000" smtClean="0"/>
            </a:br>
            <a:endParaRPr lang="en-US" sz="1000" smtClean="0"/>
          </a:p>
          <a:p>
            <a:pPr>
              <a:buFont typeface="Wingdings" pitchFamily="2" charset="2"/>
              <a:buNone/>
            </a:pPr>
            <a:r>
              <a:rPr lang="en-US" sz="1100" b="1" smtClean="0"/>
              <a:t>Portal Integration</a:t>
            </a:r>
            <a:r>
              <a:rPr lang="en-US" sz="1000" b="1" smtClean="0"/>
              <a:t/>
            </a:r>
            <a:br>
              <a:rPr lang="en-US" sz="1000" b="1" smtClean="0"/>
            </a:br>
            <a:r>
              <a:rPr lang="en-US" sz="1000" smtClean="0"/>
              <a:t>Integrating Business Analytics into your Portal enables a unified platform of applications, content and metrics across the enterprise; set targets, see results and understand what drives the numbers; deliver trusted information for a single version of the truth; monitor business operations in real‐time; identify and analyze opportunities and trends and take action with a common context for decision‐making across every department.</a:t>
            </a:r>
          </a:p>
        </p:txBody>
      </p:sp>
      <p:sp>
        <p:nvSpPr>
          <p:cNvPr id="34821" name="Slide Number Placeholder 1"/>
          <p:cNvSpPr>
            <a:spLocks noGrp="1"/>
          </p:cNvSpPr>
          <p:nvPr>
            <p:ph type="sldNum" sz="quarter" idx="10"/>
          </p:nvPr>
        </p:nvSpPr>
        <p:spPr>
          <a:noFill/>
        </p:spPr>
        <p:txBody>
          <a:bodyPr/>
          <a:lstStyle/>
          <a:p>
            <a:fld id="{88795E1E-20C3-46D8-8816-336FDF069A01}" type="slidenum">
              <a:rPr lang="en-US" sz="900" smtClean="0">
                <a:latin typeface="Century Gothic" pitchFamily="34" charset="0"/>
                <a:cs typeface="Arial" pitchFamily="34" charset="0"/>
              </a:rPr>
              <a:pPr/>
              <a:t>23</a:t>
            </a:fld>
            <a:endParaRPr lang="en-US" sz="900" smtClean="0">
              <a:latin typeface="Century Gothic" pitchFamily="34" charset="0"/>
              <a:cs typeface="Arial" pitchFamily="34" charset="0"/>
            </a:endParaRPr>
          </a:p>
        </p:txBody>
      </p:sp>
    </p:spTree>
  </p:cSld>
  <p:clrMapOvr>
    <a:masterClrMapping/>
  </p:clrMapOvr>
  <p:transition>
    <p:wipe dir="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3" descr="testing_overview.png"/>
          <p:cNvPicPr>
            <a:picLocks noChangeAspect="1"/>
          </p:cNvPicPr>
          <p:nvPr/>
        </p:nvPicPr>
        <p:blipFill>
          <a:blip r:embed="rId2"/>
          <a:srcRect/>
          <a:stretch>
            <a:fillRect/>
          </a:stretch>
        </p:blipFill>
        <p:spPr bwMode="auto">
          <a:xfrm>
            <a:off x="55563" y="1428750"/>
            <a:ext cx="5659437" cy="3173413"/>
          </a:xfrm>
          <a:prstGeom prst="rect">
            <a:avLst/>
          </a:prstGeom>
          <a:noFill/>
          <a:ln w="9525">
            <a:noFill/>
            <a:miter lim="800000"/>
            <a:headEnd/>
            <a:tailEnd/>
          </a:ln>
        </p:spPr>
      </p:pic>
      <p:sp>
        <p:nvSpPr>
          <p:cNvPr id="13" name="Rounded Rectangle 12"/>
          <p:cNvSpPr>
            <a:spLocks noChangeArrowheads="1"/>
          </p:cNvSpPr>
          <p:nvPr/>
        </p:nvSpPr>
        <p:spPr bwMode="auto">
          <a:xfrm>
            <a:off x="4495800" y="2847975"/>
            <a:ext cx="4038600" cy="1933575"/>
          </a:xfrm>
          <a:prstGeom prst="roundRect">
            <a:avLst>
              <a:gd name="adj" fmla="val 8514"/>
            </a:avLst>
          </a:prstGeom>
          <a:gradFill rotWithShape="1">
            <a:gsLst>
              <a:gs pos="0">
                <a:srgbClr val="A3C4FF"/>
              </a:gs>
              <a:gs pos="35001">
                <a:srgbClr val="BFD5FF"/>
              </a:gs>
              <a:gs pos="100000">
                <a:srgbClr val="E5EEFF"/>
              </a:gs>
            </a:gsLst>
            <a:lin ang="16200000" scaled="1"/>
          </a:gradFill>
          <a:ln w="9525">
            <a:solidFill>
              <a:srgbClr val="4A7EBB"/>
            </a:solidFill>
            <a:round/>
            <a:headEnd/>
            <a:tailEnd/>
          </a:ln>
          <a:effectLst>
            <a:outerShdw blurRad="63500" dist="20000" dir="5400000" rotWithShape="0">
              <a:srgbClr val="000000">
                <a:alpha val="37999"/>
              </a:srgbClr>
            </a:outerShdw>
          </a:effectLst>
        </p:spPr>
        <p:txBody>
          <a:bodyPr/>
          <a:lstStyle/>
          <a:p>
            <a:pPr>
              <a:lnSpc>
                <a:spcPct val="90000"/>
              </a:lnSpc>
              <a:spcBef>
                <a:spcPct val="20000"/>
              </a:spcBef>
              <a:buFontTx/>
              <a:buChar char="•"/>
              <a:defRPr/>
            </a:pPr>
            <a:endParaRPr lang="en-US" sz="1600">
              <a:latin typeface="Century Gothic" charset="0"/>
              <a:cs typeface="Arial" charset="0"/>
            </a:endParaRPr>
          </a:p>
        </p:txBody>
      </p:sp>
      <p:sp>
        <p:nvSpPr>
          <p:cNvPr id="35844" name="Title 9"/>
          <p:cNvSpPr>
            <a:spLocks noGrp="1"/>
          </p:cNvSpPr>
          <p:nvPr>
            <p:ph type="title"/>
          </p:nvPr>
        </p:nvSpPr>
        <p:spPr/>
        <p:txBody>
          <a:bodyPr/>
          <a:lstStyle/>
          <a:p>
            <a:r>
              <a:rPr lang="en-US" smtClean="0"/>
              <a:t>IV&amp;V Testing Practice Overview</a:t>
            </a:r>
          </a:p>
        </p:txBody>
      </p:sp>
      <p:sp>
        <p:nvSpPr>
          <p:cNvPr id="35845" name="Rectangle 11"/>
          <p:cNvSpPr>
            <a:spLocks noChangeArrowheads="1"/>
          </p:cNvSpPr>
          <p:nvPr/>
        </p:nvSpPr>
        <p:spPr bwMode="auto">
          <a:xfrm>
            <a:off x="4495800" y="4476750"/>
            <a:ext cx="4038600" cy="246063"/>
          </a:xfrm>
          <a:prstGeom prst="rect">
            <a:avLst/>
          </a:prstGeom>
          <a:noFill/>
          <a:ln w="9525">
            <a:noFill/>
            <a:miter lim="800000"/>
            <a:headEnd/>
            <a:tailEnd/>
          </a:ln>
        </p:spPr>
        <p:txBody>
          <a:bodyPr>
            <a:spAutoFit/>
          </a:bodyPr>
          <a:lstStyle/>
          <a:p>
            <a:pPr algn="ctr"/>
            <a:r>
              <a:rPr lang="en-US" sz="1000">
                <a:solidFill>
                  <a:srgbClr val="000066"/>
                </a:solidFill>
                <a:latin typeface="Century Gothic" pitchFamily="34" charset="0"/>
              </a:rPr>
              <a:t>Cut Test Time in ½     Cut Test Costs in ½      2x Test Coverage</a:t>
            </a:r>
          </a:p>
        </p:txBody>
      </p:sp>
      <p:sp>
        <p:nvSpPr>
          <p:cNvPr id="14" name="TextBox 13"/>
          <p:cNvSpPr txBox="1">
            <a:spLocks noChangeArrowheads="1"/>
          </p:cNvSpPr>
          <p:nvPr/>
        </p:nvSpPr>
        <p:spPr bwMode="auto">
          <a:xfrm>
            <a:off x="5638800" y="2724150"/>
            <a:ext cx="1690688" cy="230188"/>
          </a:xfrm>
          <a:prstGeom prst="rect">
            <a:avLst/>
          </a:prstGeom>
          <a:solidFill>
            <a:schemeClr val="bg1"/>
          </a:solidFill>
          <a:ln w="9525">
            <a:solidFill>
              <a:srgbClr val="99CCFF"/>
            </a:solidFill>
            <a:miter lim="800000"/>
            <a:headEnd/>
            <a:tailEnd/>
          </a:ln>
          <a:effectLst>
            <a:outerShdw blurRad="63500" sx="102000" sy="102000" algn="ctr" rotWithShape="0">
              <a:srgbClr val="000000">
                <a:alpha val="39999"/>
              </a:srgbClr>
            </a:outerShdw>
          </a:effectLst>
        </p:spPr>
        <p:txBody>
          <a:bodyPr>
            <a:spAutoFit/>
          </a:bodyPr>
          <a:lstStyle/>
          <a:p>
            <a:pPr algn="ctr">
              <a:defRPr/>
            </a:pPr>
            <a:r>
              <a:rPr lang="en-US" sz="900" b="1" dirty="0">
                <a:solidFill>
                  <a:srgbClr val="254061"/>
                </a:solidFill>
                <a:latin typeface="Century Gothic" charset="0"/>
                <a:cs typeface="Arial" charset="0"/>
              </a:rPr>
              <a:t>Differentiators</a:t>
            </a:r>
            <a:endParaRPr lang="en-US" sz="900" b="1" dirty="0">
              <a:latin typeface="Century Gothic" charset="0"/>
              <a:cs typeface="Arial" charset="0"/>
            </a:endParaRPr>
          </a:p>
        </p:txBody>
      </p:sp>
      <p:sp>
        <p:nvSpPr>
          <p:cNvPr id="35847" name="Rectangle 51"/>
          <p:cNvSpPr>
            <a:spLocks noChangeArrowheads="1"/>
          </p:cNvSpPr>
          <p:nvPr/>
        </p:nvSpPr>
        <p:spPr bwMode="auto">
          <a:xfrm>
            <a:off x="4724400" y="3028950"/>
            <a:ext cx="3733800" cy="1570038"/>
          </a:xfrm>
          <a:prstGeom prst="rect">
            <a:avLst/>
          </a:prstGeom>
          <a:noFill/>
          <a:ln w="9525">
            <a:noFill/>
            <a:miter lim="800000"/>
            <a:headEnd/>
            <a:tailEnd/>
          </a:ln>
        </p:spPr>
        <p:txBody>
          <a:bodyPr>
            <a:spAutoFit/>
          </a:bodyPr>
          <a:lstStyle/>
          <a:p>
            <a:pPr marL="117475" indent="-117475">
              <a:buClr>
                <a:schemeClr val="tx1"/>
              </a:buClr>
              <a:defRPr/>
            </a:pPr>
            <a:r>
              <a:rPr lang="en-US" sz="800" b="1" dirty="0">
                <a:latin typeface="Century Gothic" pitchFamily="34" charset="0"/>
                <a:cs typeface="Arial" charset="0"/>
              </a:rPr>
              <a:t>We make testing EASY with a comprehensive, holistic approach</a:t>
            </a:r>
            <a:br>
              <a:rPr lang="en-US" sz="800" b="1" dirty="0">
                <a:latin typeface="Century Gothic" pitchFamily="34" charset="0"/>
                <a:cs typeface="Arial" charset="0"/>
              </a:rPr>
            </a:br>
            <a:endParaRPr lang="en-US" sz="800" b="1" dirty="0">
              <a:latin typeface="Century Gothic" pitchFamily="34" charset="0"/>
              <a:cs typeface="Arial" charset="0"/>
            </a:endParaRPr>
          </a:p>
          <a:p>
            <a:pPr marL="117475" indent="-117475">
              <a:buClr>
                <a:schemeClr val="tx1"/>
              </a:buClr>
              <a:buFont typeface="Arial" charset="0"/>
              <a:buChar char="•"/>
              <a:defRPr/>
            </a:pPr>
            <a:r>
              <a:rPr lang="en-US" sz="800" dirty="0">
                <a:latin typeface="Century Gothic" pitchFamily="34" charset="0"/>
                <a:cs typeface="Arial" charset="0"/>
              </a:rPr>
              <a:t>Leadership in deploying a Center of Excellence, Best Practices, Structured Methodologies</a:t>
            </a:r>
          </a:p>
          <a:p>
            <a:pPr marL="117475" indent="-117475">
              <a:buClr>
                <a:schemeClr val="tx1"/>
              </a:buClr>
              <a:buFont typeface="Arial" charset="0"/>
              <a:buChar char="•"/>
              <a:defRPr/>
            </a:pPr>
            <a:r>
              <a:rPr lang="en-US" sz="800" dirty="0">
                <a:latin typeface="Century Gothic" pitchFamily="34" charset="0"/>
                <a:cs typeface="Arial" charset="0"/>
              </a:rPr>
              <a:t>Test Script Creation and Training</a:t>
            </a:r>
          </a:p>
          <a:p>
            <a:pPr marL="117475" indent="-117475">
              <a:buClr>
                <a:schemeClr val="tx1"/>
              </a:buClr>
              <a:buFont typeface="Arial" charset="0"/>
              <a:buChar char="•"/>
              <a:defRPr/>
            </a:pPr>
            <a:endParaRPr lang="en-US" sz="800" dirty="0">
              <a:latin typeface="Century Gothic" pitchFamily="34" charset="0"/>
              <a:cs typeface="Arial" charset="0"/>
            </a:endParaRPr>
          </a:p>
          <a:p>
            <a:pPr>
              <a:buClr>
                <a:schemeClr val="tx1"/>
              </a:buClr>
              <a:defRPr/>
            </a:pPr>
            <a:r>
              <a:rPr lang="en-US" sz="800" b="1" dirty="0">
                <a:latin typeface="Century Gothic" pitchFamily="34" charset="0"/>
                <a:cs typeface="Arial" charset="0"/>
              </a:rPr>
              <a:t>We make testing execution FAST and EFFICIENT = Lower costs,</a:t>
            </a:r>
            <a:br>
              <a:rPr lang="en-US" sz="800" b="1" dirty="0">
                <a:latin typeface="Century Gothic" pitchFamily="34" charset="0"/>
                <a:cs typeface="Arial" charset="0"/>
              </a:rPr>
            </a:br>
            <a:r>
              <a:rPr lang="en-US" sz="800" b="1" dirty="0">
                <a:latin typeface="Century Gothic" pitchFamily="34" charset="0"/>
                <a:cs typeface="Arial" charset="0"/>
              </a:rPr>
              <a:t>higher quality</a:t>
            </a:r>
            <a:br>
              <a:rPr lang="en-US" sz="800" b="1" dirty="0">
                <a:latin typeface="Century Gothic" pitchFamily="34" charset="0"/>
                <a:cs typeface="Arial" charset="0"/>
              </a:rPr>
            </a:br>
            <a:endParaRPr lang="en-US" sz="800" b="1" dirty="0">
              <a:latin typeface="Century Gothic" pitchFamily="34" charset="0"/>
              <a:cs typeface="Arial" charset="0"/>
            </a:endParaRPr>
          </a:p>
          <a:p>
            <a:pPr marL="117475" indent="-117475">
              <a:buClr>
                <a:schemeClr val="tx1"/>
              </a:buClr>
              <a:buFont typeface="Arial" charset="0"/>
              <a:buChar char="•"/>
              <a:defRPr/>
            </a:pPr>
            <a:r>
              <a:rPr lang="en-US" sz="800" dirty="0">
                <a:latin typeface="Century Gothic" pitchFamily="34" charset="0"/>
                <a:cs typeface="Arial" charset="0"/>
              </a:rPr>
              <a:t>Automation of Script execution and Defect management</a:t>
            </a:r>
          </a:p>
          <a:p>
            <a:pPr marL="117475" indent="-117475">
              <a:buFont typeface="Arial" charset="0"/>
              <a:buChar char="•"/>
              <a:defRPr/>
            </a:pPr>
            <a:r>
              <a:rPr lang="en-US" sz="800" dirty="0">
                <a:latin typeface="Century Gothic" pitchFamily="34" charset="0"/>
                <a:cs typeface="Arial" charset="0"/>
              </a:rPr>
              <a:t>Cost effective long term engagement model</a:t>
            </a:r>
          </a:p>
          <a:p>
            <a:pPr marL="117475" indent="-117475">
              <a:buClr>
                <a:schemeClr val="tx1"/>
              </a:buClr>
              <a:buFont typeface="Arial" charset="0"/>
              <a:buChar char="•"/>
              <a:defRPr/>
            </a:pPr>
            <a:endParaRPr lang="en-US" sz="800" dirty="0">
              <a:latin typeface="Century Gothic" pitchFamily="34" charset="0"/>
              <a:cs typeface="Arial" charset="0"/>
            </a:endParaRPr>
          </a:p>
        </p:txBody>
      </p:sp>
      <p:sp>
        <p:nvSpPr>
          <p:cNvPr id="9" name="Rounded Rectangle 8"/>
          <p:cNvSpPr>
            <a:spLocks noChangeArrowheads="1"/>
          </p:cNvSpPr>
          <p:nvPr/>
        </p:nvSpPr>
        <p:spPr bwMode="auto">
          <a:xfrm>
            <a:off x="4495800" y="1171575"/>
            <a:ext cx="4038600" cy="1476375"/>
          </a:xfrm>
          <a:prstGeom prst="roundRect">
            <a:avLst>
              <a:gd name="adj" fmla="val 8514"/>
            </a:avLst>
          </a:prstGeom>
          <a:gradFill rotWithShape="1">
            <a:gsLst>
              <a:gs pos="0">
                <a:srgbClr val="A3C4FF"/>
              </a:gs>
              <a:gs pos="35001">
                <a:srgbClr val="BFD5FF"/>
              </a:gs>
              <a:gs pos="100000">
                <a:srgbClr val="E5EEFF"/>
              </a:gs>
            </a:gsLst>
            <a:lin ang="16200000" scaled="1"/>
          </a:gradFill>
          <a:ln w="9525">
            <a:solidFill>
              <a:srgbClr val="4A7EBB"/>
            </a:solidFill>
            <a:round/>
            <a:headEnd/>
            <a:tailEnd/>
          </a:ln>
          <a:effectLst>
            <a:outerShdw blurRad="63500" dist="20000" dir="5400000" rotWithShape="0">
              <a:srgbClr val="000000">
                <a:alpha val="37999"/>
              </a:srgbClr>
            </a:outerShdw>
          </a:effectLst>
        </p:spPr>
        <p:txBody>
          <a:bodyPr/>
          <a:lstStyle/>
          <a:p>
            <a:pPr>
              <a:lnSpc>
                <a:spcPct val="90000"/>
              </a:lnSpc>
              <a:spcBef>
                <a:spcPct val="20000"/>
              </a:spcBef>
              <a:buFontTx/>
              <a:buChar char="•"/>
              <a:defRPr/>
            </a:pPr>
            <a:endParaRPr lang="en-US" sz="1600">
              <a:latin typeface="Century Gothic" charset="0"/>
              <a:cs typeface="Arial" charset="0"/>
            </a:endParaRPr>
          </a:p>
        </p:txBody>
      </p:sp>
      <p:sp>
        <p:nvSpPr>
          <p:cNvPr id="10" name="TextBox 9"/>
          <p:cNvSpPr txBox="1">
            <a:spLocks noChangeArrowheads="1"/>
          </p:cNvSpPr>
          <p:nvPr/>
        </p:nvSpPr>
        <p:spPr bwMode="auto">
          <a:xfrm>
            <a:off x="5638800" y="1047750"/>
            <a:ext cx="1690688" cy="230188"/>
          </a:xfrm>
          <a:prstGeom prst="rect">
            <a:avLst/>
          </a:prstGeom>
          <a:solidFill>
            <a:schemeClr val="bg1"/>
          </a:solidFill>
          <a:ln w="9525">
            <a:solidFill>
              <a:srgbClr val="99CCFF"/>
            </a:solidFill>
            <a:miter lim="800000"/>
            <a:headEnd/>
            <a:tailEnd/>
          </a:ln>
          <a:effectLst>
            <a:outerShdw blurRad="63500" sx="102000" sy="102000" algn="ctr" rotWithShape="0">
              <a:srgbClr val="000000">
                <a:alpha val="39999"/>
              </a:srgbClr>
            </a:outerShdw>
          </a:effectLst>
        </p:spPr>
        <p:txBody>
          <a:bodyPr>
            <a:spAutoFit/>
          </a:bodyPr>
          <a:lstStyle/>
          <a:p>
            <a:pPr algn="ctr">
              <a:defRPr/>
            </a:pPr>
            <a:r>
              <a:rPr lang="en-US" sz="900" b="1" dirty="0">
                <a:solidFill>
                  <a:srgbClr val="254061"/>
                </a:solidFill>
                <a:latin typeface="Century Gothic" charset="0"/>
                <a:cs typeface="Arial" charset="0"/>
              </a:rPr>
              <a:t>Solution Leadership</a:t>
            </a:r>
            <a:endParaRPr lang="en-US" sz="900" b="1" dirty="0">
              <a:latin typeface="Century Gothic" charset="0"/>
              <a:cs typeface="Arial" charset="0"/>
            </a:endParaRPr>
          </a:p>
        </p:txBody>
      </p:sp>
      <p:sp>
        <p:nvSpPr>
          <p:cNvPr id="35850" name="Rectangle 10"/>
          <p:cNvSpPr>
            <a:spLocks noChangeArrowheads="1"/>
          </p:cNvSpPr>
          <p:nvPr/>
        </p:nvSpPr>
        <p:spPr bwMode="auto">
          <a:xfrm>
            <a:off x="4724400" y="1355725"/>
            <a:ext cx="3733800" cy="1292225"/>
          </a:xfrm>
          <a:prstGeom prst="rect">
            <a:avLst/>
          </a:prstGeom>
          <a:noFill/>
          <a:ln w="9525">
            <a:noFill/>
            <a:miter lim="800000"/>
            <a:headEnd/>
            <a:tailEnd/>
          </a:ln>
        </p:spPr>
        <p:txBody>
          <a:bodyPr>
            <a:spAutoFit/>
          </a:bodyPr>
          <a:lstStyle/>
          <a:p>
            <a:pPr marL="117475" indent="-117475">
              <a:spcAft>
                <a:spcPts val="300"/>
              </a:spcAft>
              <a:buFont typeface="Arial" pitchFamily="34" charset="0"/>
              <a:buChar char="•"/>
            </a:pPr>
            <a:r>
              <a:rPr lang="en-US" sz="900">
                <a:latin typeface="Century Gothic" pitchFamily="34" charset="0"/>
              </a:rPr>
              <a:t>Test Advisory Services</a:t>
            </a:r>
          </a:p>
          <a:p>
            <a:pPr marL="117475" indent="-117475">
              <a:spcAft>
                <a:spcPts val="300"/>
              </a:spcAft>
              <a:buFont typeface="Arial" pitchFamily="34" charset="0"/>
              <a:buChar char="•"/>
            </a:pPr>
            <a:r>
              <a:rPr lang="en-US" sz="900">
                <a:latin typeface="Century Gothic" pitchFamily="34" charset="0"/>
              </a:rPr>
              <a:t>Testing Center of Excellence</a:t>
            </a:r>
          </a:p>
          <a:p>
            <a:pPr marL="117475" indent="-117475">
              <a:spcAft>
                <a:spcPts val="300"/>
              </a:spcAft>
              <a:buFont typeface="Arial" pitchFamily="34" charset="0"/>
              <a:buChar char="•"/>
            </a:pPr>
            <a:r>
              <a:rPr lang="en-US" sz="900">
                <a:latin typeface="Century Gothic" pitchFamily="34" charset="0"/>
              </a:rPr>
              <a:t>Application Lifecycle Testing</a:t>
            </a:r>
          </a:p>
          <a:p>
            <a:pPr marL="117475" indent="-117475">
              <a:spcAft>
                <a:spcPts val="300"/>
              </a:spcAft>
              <a:buFont typeface="Arial" pitchFamily="34" charset="0"/>
              <a:buChar char="•"/>
            </a:pPr>
            <a:r>
              <a:rPr lang="en-US" sz="900">
                <a:latin typeface="Century Gothic" pitchFamily="34" charset="0"/>
              </a:rPr>
              <a:t>Test Automation Services</a:t>
            </a:r>
          </a:p>
          <a:p>
            <a:pPr marL="117475" indent="-117475">
              <a:spcAft>
                <a:spcPts val="300"/>
              </a:spcAft>
              <a:buFont typeface="Arial" pitchFamily="34" charset="0"/>
              <a:buChar char="•"/>
            </a:pPr>
            <a:r>
              <a:rPr lang="en-US" sz="900">
                <a:latin typeface="Century Gothic" pitchFamily="34" charset="0"/>
              </a:rPr>
              <a:t>Packaged Application Testing</a:t>
            </a:r>
          </a:p>
          <a:p>
            <a:pPr marL="117475" indent="-117475">
              <a:spcAft>
                <a:spcPts val="300"/>
              </a:spcAft>
              <a:buFont typeface="Arial" pitchFamily="34" charset="0"/>
              <a:buChar char="•"/>
            </a:pPr>
            <a:r>
              <a:rPr lang="en-US" sz="900">
                <a:latin typeface="Century Gothic" pitchFamily="34" charset="0"/>
              </a:rPr>
              <a:t>Performance Testing</a:t>
            </a:r>
          </a:p>
          <a:p>
            <a:pPr marL="117475" indent="-117475">
              <a:spcAft>
                <a:spcPts val="300"/>
              </a:spcAft>
              <a:buFont typeface="Arial" pitchFamily="34" charset="0"/>
              <a:buChar char="•"/>
            </a:pPr>
            <a:r>
              <a:rPr lang="en-US" sz="900">
                <a:latin typeface="Century Gothic" pitchFamily="34" charset="0"/>
              </a:rPr>
              <a:t>Middleware and SOA Testing</a:t>
            </a:r>
          </a:p>
        </p:txBody>
      </p:sp>
      <p:sp>
        <p:nvSpPr>
          <p:cNvPr id="35851" name="Slide Number Placeholder 1"/>
          <p:cNvSpPr>
            <a:spLocks noGrp="1"/>
          </p:cNvSpPr>
          <p:nvPr>
            <p:ph type="sldNum" sz="quarter" idx="10"/>
          </p:nvPr>
        </p:nvSpPr>
        <p:spPr>
          <a:noFill/>
        </p:spPr>
        <p:txBody>
          <a:bodyPr/>
          <a:lstStyle/>
          <a:p>
            <a:fld id="{EE8D51ED-2C75-4D73-8BFB-5CEE31325838}" type="slidenum">
              <a:rPr lang="en-US" sz="900" smtClean="0">
                <a:latin typeface="Century Gothic" pitchFamily="34" charset="0"/>
                <a:cs typeface="Arial" pitchFamily="34" charset="0"/>
              </a:rPr>
              <a:pPr/>
              <a:t>24</a:t>
            </a:fld>
            <a:endParaRPr lang="en-US" sz="900" smtClean="0">
              <a:latin typeface="Century Gothic" pitchFamily="34" charset="0"/>
              <a:cs typeface="Arial" pitchFamily="34" charset="0"/>
            </a:endParaRPr>
          </a:p>
        </p:txBody>
      </p:sp>
    </p:spTree>
  </p:cSld>
  <p:clrMapOvr>
    <a:masterClrMapping/>
  </p:clrMapOvr>
  <p:transition>
    <p:wipe dir="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p:txBody>
          <a:bodyPr/>
          <a:lstStyle/>
          <a:p>
            <a:r>
              <a:rPr lang="en-US" smtClean="0"/>
              <a:t>IV&amp;V Testing Offerings </a:t>
            </a:r>
          </a:p>
        </p:txBody>
      </p:sp>
      <p:sp>
        <p:nvSpPr>
          <p:cNvPr id="36867" name="Rectangle 4"/>
          <p:cNvSpPr>
            <a:spLocks noChangeArrowheads="1"/>
          </p:cNvSpPr>
          <p:nvPr/>
        </p:nvSpPr>
        <p:spPr bwMode="auto">
          <a:xfrm>
            <a:off x="6172200" y="2012950"/>
            <a:ext cx="2743200" cy="1092200"/>
          </a:xfrm>
          <a:prstGeom prst="rect">
            <a:avLst/>
          </a:prstGeom>
          <a:ln>
            <a:headEnd/>
            <a:tailEnd/>
          </a:ln>
        </p:spPr>
        <p:style>
          <a:lnRef idx="1">
            <a:schemeClr val="accent1"/>
          </a:lnRef>
          <a:fillRef idx="2">
            <a:schemeClr val="accent1"/>
          </a:fillRef>
          <a:effectRef idx="1">
            <a:schemeClr val="accent1"/>
          </a:effectRef>
          <a:fontRef idx="minor">
            <a:schemeClr val="dk1"/>
          </a:fontRef>
        </p:style>
        <p:txBody>
          <a:bodyPr>
            <a:spAutoFit/>
          </a:bodyPr>
          <a:lstStyle/>
          <a:p>
            <a:pPr>
              <a:defRPr/>
            </a:pPr>
            <a:r>
              <a:rPr lang="en-US" sz="1100" b="1" dirty="0">
                <a:solidFill>
                  <a:srgbClr val="000000"/>
                </a:solidFill>
                <a:latin typeface="Century Gothic" pitchFamily="34" charset="0"/>
              </a:rPr>
              <a:t>Technology Accelerators</a:t>
            </a:r>
          </a:p>
          <a:p>
            <a:pPr marL="288925" lvl="1" indent="-114300">
              <a:buFont typeface="Arial" charset="0"/>
              <a:buChar char="•"/>
              <a:defRPr/>
            </a:pPr>
            <a:r>
              <a:rPr lang="en-US" sz="900" dirty="0" err="1">
                <a:latin typeface="Century Gothic" pitchFamily="34" charset="0"/>
              </a:rPr>
              <a:t>Effecta</a:t>
            </a:r>
            <a:r>
              <a:rPr lang="en-US" sz="900" dirty="0">
                <a:latin typeface="Century Gothic" pitchFamily="34" charset="0"/>
              </a:rPr>
              <a:t> - adds to industry test tools to automate end-to-end testing processes </a:t>
            </a:r>
            <a:br>
              <a:rPr lang="en-US" sz="900" dirty="0">
                <a:latin typeface="Century Gothic" pitchFamily="34" charset="0"/>
              </a:rPr>
            </a:br>
            <a:endParaRPr lang="en-US" sz="900" dirty="0">
              <a:latin typeface="Century Gothic" pitchFamily="34" charset="0"/>
            </a:endParaRPr>
          </a:p>
          <a:p>
            <a:pPr marL="288925" lvl="1" indent="-114300">
              <a:buFont typeface="Arial" charset="0"/>
              <a:buChar char="•"/>
              <a:defRPr/>
            </a:pPr>
            <a:r>
              <a:rPr lang="en-US" sz="900" dirty="0">
                <a:latin typeface="Century Gothic" pitchFamily="34" charset="0"/>
              </a:rPr>
              <a:t>Testing Connectors</a:t>
            </a:r>
            <a:br>
              <a:rPr lang="en-US" sz="900" dirty="0">
                <a:latin typeface="Century Gothic" pitchFamily="34" charset="0"/>
              </a:rPr>
            </a:br>
            <a:endParaRPr lang="en-US" sz="900" dirty="0">
              <a:latin typeface="Century Gothic" pitchFamily="34" charset="0"/>
            </a:endParaRPr>
          </a:p>
          <a:p>
            <a:pPr marL="288925" lvl="1" indent="-114300">
              <a:buFont typeface="Arial" charset="0"/>
              <a:buChar char="•"/>
              <a:defRPr/>
            </a:pPr>
            <a:r>
              <a:rPr lang="en-US" sz="900" dirty="0">
                <a:latin typeface="Century Gothic" pitchFamily="34" charset="0"/>
              </a:rPr>
              <a:t>SLA </a:t>
            </a:r>
            <a:r>
              <a:rPr lang="en-US" sz="900" dirty="0" err="1">
                <a:latin typeface="Century Gothic" pitchFamily="34" charset="0"/>
              </a:rPr>
              <a:t>InDepth</a:t>
            </a:r>
            <a:endParaRPr lang="en-US" sz="900" dirty="0">
              <a:latin typeface="Century Gothic" pitchFamily="34" charset="0"/>
            </a:endParaRPr>
          </a:p>
        </p:txBody>
      </p:sp>
      <p:grpSp>
        <p:nvGrpSpPr>
          <p:cNvPr id="36868" name="Group 42"/>
          <p:cNvGrpSpPr>
            <a:grpSpLocks/>
          </p:cNvGrpSpPr>
          <p:nvPr/>
        </p:nvGrpSpPr>
        <p:grpSpPr bwMode="auto">
          <a:xfrm>
            <a:off x="457200" y="1200150"/>
            <a:ext cx="5715000" cy="3200400"/>
            <a:chOff x="152400" y="1123950"/>
            <a:chExt cx="5715000" cy="3200400"/>
          </a:xfrm>
        </p:grpSpPr>
        <p:pic>
          <p:nvPicPr>
            <p:cNvPr id="6" name="Picture 5" descr="Testing_COE_BW.png"/>
            <p:cNvPicPr>
              <a:picLocks noChangeAspect="1"/>
            </p:cNvPicPr>
            <p:nvPr/>
          </p:nvPicPr>
          <p:blipFill>
            <a:blip r:embed="rId2">
              <a:duotone>
                <a:prstClr val="black"/>
                <a:schemeClr val="accent1">
                  <a:tint val="45000"/>
                  <a:satMod val="400000"/>
                </a:schemeClr>
              </a:duotone>
              <a:lum bright="6000" contrast="51000"/>
            </a:blip>
            <a:stretch>
              <a:fillRect/>
            </a:stretch>
          </p:blipFill>
          <p:spPr>
            <a:xfrm>
              <a:off x="152400" y="1123950"/>
              <a:ext cx="5715000" cy="3200400"/>
            </a:xfrm>
            <a:prstGeom prst="rect">
              <a:avLst/>
            </a:prstGeom>
            <a:noFill/>
            <a:ln>
              <a:noFill/>
            </a:ln>
          </p:spPr>
        </p:pic>
        <p:sp>
          <p:nvSpPr>
            <p:cNvPr id="36871" name="TextBox 7"/>
            <p:cNvSpPr txBox="1">
              <a:spLocks noChangeArrowheads="1"/>
            </p:cNvSpPr>
            <p:nvPr/>
          </p:nvSpPr>
          <p:spPr bwMode="auto">
            <a:xfrm>
              <a:off x="304800" y="1276350"/>
              <a:ext cx="5410200" cy="338554"/>
            </a:xfrm>
            <a:prstGeom prst="rect">
              <a:avLst/>
            </a:prstGeom>
            <a:noFill/>
            <a:ln w="9525">
              <a:noFill/>
              <a:miter lim="800000"/>
              <a:headEnd/>
              <a:tailEnd/>
            </a:ln>
          </p:spPr>
          <p:txBody>
            <a:bodyPr>
              <a:spAutoFit/>
            </a:bodyPr>
            <a:lstStyle/>
            <a:p>
              <a:pPr algn="ctr"/>
              <a:r>
                <a:rPr lang="en-US" sz="1600">
                  <a:solidFill>
                    <a:schemeClr val="bg1"/>
                  </a:solidFill>
                  <a:latin typeface="Century Gothic" pitchFamily="34" charset="0"/>
                </a:rPr>
                <a:t>TESTING CENTER OF EXCELLENCE</a:t>
              </a:r>
            </a:p>
          </p:txBody>
        </p:sp>
        <p:sp>
          <p:nvSpPr>
            <p:cNvPr id="36872" name="TextBox 8"/>
            <p:cNvSpPr txBox="1">
              <a:spLocks noChangeArrowheads="1"/>
            </p:cNvSpPr>
            <p:nvPr/>
          </p:nvSpPr>
          <p:spPr bwMode="auto">
            <a:xfrm>
              <a:off x="533400" y="1685151"/>
              <a:ext cx="4953000" cy="276999"/>
            </a:xfrm>
            <a:prstGeom prst="rect">
              <a:avLst/>
            </a:prstGeom>
            <a:noFill/>
            <a:ln w="9525">
              <a:noFill/>
              <a:miter lim="800000"/>
              <a:headEnd/>
              <a:tailEnd/>
            </a:ln>
          </p:spPr>
          <p:txBody>
            <a:bodyPr>
              <a:spAutoFit/>
            </a:bodyPr>
            <a:lstStyle/>
            <a:p>
              <a:pPr algn="ctr"/>
              <a:r>
                <a:rPr lang="en-US" sz="1200">
                  <a:latin typeface="Century Gothic" pitchFamily="34" charset="0"/>
                </a:rPr>
                <a:t>EXPERT TEST SERVICES</a:t>
              </a:r>
            </a:p>
          </p:txBody>
        </p:sp>
        <p:sp>
          <p:nvSpPr>
            <p:cNvPr id="36873" name="TextBox 9"/>
            <p:cNvSpPr txBox="1">
              <a:spLocks noChangeArrowheads="1"/>
            </p:cNvSpPr>
            <p:nvPr/>
          </p:nvSpPr>
          <p:spPr bwMode="auto">
            <a:xfrm>
              <a:off x="685800" y="2080052"/>
              <a:ext cx="609600" cy="415498"/>
            </a:xfrm>
            <a:prstGeom prst="rect">
              <a:avLst/>
            </a:prstGeom>
            <a:noFill/>
            <a:ln w="9525">
              <a:noFill/>
              <a:miter lim="800000"/>
              <a:headEnd/>
              <a:tailEnd/>
            </a:ln>
          </p:spPr>
          <p:txBody>
            <a:bodyPr>
              <a:spAutoFit/>
            </a:bodyPr>
            <a:lstStyle/>
            <a:p>
              <a:pPr algn="ctr"/>
              <a:r>
                <a:rPr lang="en-US" sz="700">
                  <a:solidFill>
                    <a:schemeClr val="bg1"/>
                  </a:solidFill>
                </a:rPr>
                <a:t>Test</a:t>
              </a:r>
            </a:p>
            <a:p>
              <a:pPr algn="ctr"/>
              <a:r>
                <a:rPr lang="en-US" sz="700">
                  <a:solidFill>
                    <a:schemeClr val="bg1"/>
                  </a:solidFill>
                </a:rPr>
                <a:t>Advisory</a:t>
              </a:r>
            </a:p>
            <a:p>
              <a:pPr algn="ctr"/>
              <a:r>
                <a:rPr lang="en-US" sz="700">
                  <a:solidFill>
                    <a:schemeClr val="bg1"/>
                  </a:solidFill>
                </a:rPr>
                <a:t>Services</a:t>
              </a:r>
            </a:p>
          </p:txBody>
        </p:sp>
        <p:sp>
          <p:nvSpPr>
            <p:cNvPr id="36874" name="TextBox 10"/>
            <p:cNvSpPr txBox="1">
              <a:spLocks noChangeArrowheads="1"/>
            </p:cNvSpPr>
            <p:nvPr/>
          </p:nvSpPr>
          <p:spPr bwMode="auto">
            <a:xfrm>
              <a:off x="1447800" y="2080052"/>
              <a:ext cx="685800" cy="415498"/>
            </a:xfrm>
            <a:prstGeom prst="rect">
              <a:avLst/>
            </a:prstGeom>
            <a:noFill/>
            <a:ln w="9525">
              <a:noFill/>
              <a:miter lim="800000"/>
              <a:headEnd/>
              <a:tailEnd/>
            </a:ln>
          </p:spPr>
          <p:txBody>
            <a:bodyPr>
              <a:spAutoFit/>
            </a:bodyPr>
            <a:lstStyle/>
            <a:p>
              <a:pPr algn="ctr"/>
              <a:r>
                <a:rPr lang="en-US" sz="700">
                  <a:solidFill>
                    <a:schemeClr val="bg1"/>
                  </a:solidFill>
                </a:rPr>
                <a:t>Application</a:t>
              </a:r>
              <a:br>
                <a:rPr lang="en-US" sz="700">
                  <a:solidFill>
                    <a:schemeClr val="bg1"/>
                  </a:solidFill>
                </a:rPr>
              </a:br>
              <a:r>
                <a:rPr lang="en-US" sz="700">
                  <a:solidFill>
                    <a:schemeClr val="bg1"/>
                  </a:solidFill>
                </a:rPr>
                <a:t>Lifecycle</a:t>
              </a:r>
            </a:p>
            <a:p>
              <a:pPr algn="ctr"/>
              <a:r>
                <a:rPr lang="en-US" sz="700">
                  <a:solidFill>
                    <a:schemeClr val="bg1"/>
                  </a:solidFill>
                </a:rPr>
                <a:t>Testing</a:t>
              </a:r>
            </a:p>
          </p:txBody>
        </p:sp>
        <p:sp>
          <p:nvSpPr>
            <p:cNvPr id="36875" name="TextBox 11"/>
            <p:cNvSpPr txBox="1">
              <a:spLocks noChangeArrowheads="1"/>
            </p:cNvSpPr>
            <p:nvPr/>
          </p:nvSpPr>
          <p:spPr bwMode="auto">
            <a:xfrm>
              <a:off x="2286000" y="2111573"/>
              <a:ext cx="685800" cy="307777"/>
            </a:xfrm>
            <a:prstGeom prst="rect">
              <a:avLst/>
            </a:prstGeom>
            <a:noFill/>
            <a:ln w="9525">
              <a:noFill/>
              <a:miter lim="800000"/>
              <a:headEnd/>
              <a:tailEnd/>
            </a:ln>
          </p:spPr>
          <p:txBody>
            <a:bodyPr>
              <a:spAutoFit/>
            </a:bodyPr>
            <a:lstStyle/>
            <a:p>
              <a:pPr algn="ctr"/>
              <a:r>
                <a:rPr lang="en-US" sz="700">
                  <a:solidFill>
                    <a:schemeClr val="bg1"/>
                  </a:solidFill>
                </a:rPr>
                <a:t>Test</a:t>
              </a:r>
            </a:p>
            <a:p>
              <a:pPr algn="ctr"/>
              <a:r>
                <a:rPr lang="en-US" sz="700">
                  <a:solidFill>
                    <a:schemeClr val="bg1"/>
                  </a:solidFill>
                </a:rPr>
                <a:t>Automation</a:t>
              </a:r>
            </a:p>
          </p:txBody>
        </p:sp>
        <p:sp>
          <p:nvSpPr>
            <p:cNvPr id="36876" name="TextBox 13"/>
            <p:cNvSpPr txBox="1">
              <a:spLocks noChangeArrowheads="1"/>
            </p:cNvSpPr>
            <p:nvPr/>
          </p:nvSpPr>
          <p:spPr bwMode="auto">
            <a:xfrm>
              <a:off x="3048000" y="2080052"/>
              <a:ext cx="762000" cy="415498"/>
            </a:xfrm>
            <a:prstGeom prst="rect">
              <a:avLst/>
            </a:prstGeom>
            <a:noFill/>
            <a:ln w="9525">
              <a:noFill/>
              <a:miter lim="800000"/>
              <a:headEnd/>
              <a:tailEnd/>
            </a:ln>
          </p:spPr>
          <p:txBody>
            <a:bodyPr>
              <a:spAutoFit/>
            </a:bodyPr>
            <a:lstStyle/>
            <a:p>
              <a:pPr algn="ctr"/>
              <a:r>
                <a:rPr lang="en-US" sz="700">
                  <a:solidFill>
                    <a:schemeClr val="bg1"/>
                  </a:solidFill>
                </a:rPr>
                <a:t>Packaged</a:t>
              </a:r>
            </a:p>
            <a:p>
              <a:pPr algn="ctr"/>
              <a:r>
                <a:rPr lang="en-US" sz="700">
                  <a:solidFill>
                    <a:schemeClr val="bg1"/>
                  </a:solidFill>
                </a:rPr>
                <a:t>Application</a:t>
              </a:r>
            </a:p>
            <a:p>
              <a:pPr algn="ctr"/>
              <a:r>
                <a:rPr lang="en-US" sz="700">
                  <a:solidFill>
                    <a:schemeClr val="bg1"/>
                  </a:solidFill>
                </a:rPr>
                <a:t>Testing</a:t>
              </a:r>
            </a:p>
          </p:txBody>
        </p:sp>
        <p:sp>
          <p:nvSpPr>
            <p:cNvPr id="36877" name="TextBox 14"/>
            <p:cNvSpPr txBox="1">
              <a:spLocks noChangeArrowheads="1"/>
            </p:cNvSpPr>
            <p:nvPr/>
          </p:nvSpPr>
          <p:spPr bwMode="auto">
            <a:xfrm>
              <a:off x="3886200" y="2080052"/>
              <a:ext cx="685800" cy="415498"/>
            </a:xfrm>
            <a:prstGeom prst="rect">
              <a:avLst/>
            </a:prstGeom>
            <a:noFill/>
            <a:ln w="9525">
              <a:noFill/>
              <a:miter lim="800000"/>
              <a:headEnd/>
              <a:tailEnd/>
            </a:ln>
          </p:spPr>
          <p:txBody>
            <a:bodyPr>
              <a:spAutoFit/>
            </a:bodyPr>
            <a:lstStyle/>
            <a:p>
              <a:pPr algn="ctr"/>
              <a:r>
                <a:rPr lang="en-US" sz="700">
                  <a:solidFill>
                    <a:schemeClr val="bg1"/>
                  </a:solidFill>
                </a:rPr>
                <a:t>Middleware</a:t>
              </a:r>
              <a:br>
                <a:rPr lang="en-US" sz="700">
                  <a:solidFill>
                    <a:schemeClr val="bg1"/>
                  </a:solidFill>
                </a:rPr>
              </a:br>
              <a:r>
                <a:rPr lang="en-US" sz="700">
                  <a:solidFill>
                    <a:schemeClr val="bg1"/>
                  </a:solidFill>
                </a:rPr>
                <a:t>&amp; SOA</a:t>
              </a:r>
            </a:p>
            <a:p>
              <a:pPr algn="ctr"/>
              <a:r>
                <a:rPr lang="en-US" sz="700">
                  <a:solidFill>
                    <a:schemeClr val="bg1"/>
                  </a:solidFill>
                </a:rPr>
                <a:t>Testing</a:t>
              </a:r>
            </a:p>
          </p:txBody>
        </p:sp>
        <p:sp>
          <p:nvSpPr>
            <p:cNvPr id="36878" name="TextBox 15"/>
            <p:cNvSpPr txBox="1">
              <a:spLocks noChangeArrowheads="1"/>
            </p:cNvSpPr>
            <p:nvPr/>
          </p:nvSpPr>
          <p:spPr bwMode="auto">
            <a:xfrm>
              <a:off x="4648200" y="2111573"/>
              <a:ext cx="762000" cy="307777"/>
            </a:xfrm>
            <a:prstGeom prst="rect">
              <a:avLst/>
            </a:prstGeom>
            <a:noFill/>
            <a:ln w="9525">
              <a:noFill/>
              <a:miter lim="800000"/>
              <a:headEnd/>
              <a:tailEnd/>
            </a:ln>
          </p:spPr>
          <p:txBody>
            <a:bodyPr>
              <a:spAutoFit/>
            </a:bodyPr>
            <a:lstStyle/>
            <a:p>
              <a:pPr algn="ctr"/>
              <a:r>
                <a:rPr lang="en-US" sz="700">
                  <a:solidFill>
                    <a:schemeClr val="bg1"/>
                  </a:solidFill>
                </a:rPr>
                <a:t>Performance</a:t>
              </a:r>
            </a:p>
            <a:p>
              <a:pPr algn="ctr"/>
              <a:r>
                <a:rPr lang="en-US" sz="700">
                  <a:solidFill>
                    <a:schemeClr val="bg1"/>
                  </a:solidFill>
                </a:rPr>
                <a:t>Testing</a:t>
              </a:r>
            </a:p>
          </p:txBody>
        </p:sp>
        <p:sp>
          <p:nvSpPr>
            <p:cNvPr id="36879" name="TextBox 16"/>
            <p:cNvSpPr txBox="1">
              <a:spLocks noChangeArrowheads="1"/>
            </p:cNvSpPr>
            <p:nvPr/>
          </p:nvSpPr>
          <p:spPr bwMode="auto">
            <a:xfrm>
              <a:off x="533400" y="2599551"/>
              <a:ext cx="5029200" cy="276999"/>
            </a:xfrm>
            <a:prstGeom prst="rect">
              <a:avLst/>
            </a:prstGeom>
            <a:noFill/>
            <a:ln w="9525">
              <a:noFill/>
              <a:miter lim="800000"/>
              <a:headEnd/>
              <a:tailEnd/>
            </a:ln>
          </p:spPr>
          <p:txBody>
            <a:bodyPr>
              <a:spAutoFit/>
            </a:bodyPr>
            <a:lstStyle/>
            <a:p>
              <a:pPr algn="ctr"/>
              <a:r>
                <a:rPr lang="en-US" sz="1200">
                  <a:latin typeface="Century Gothic" pitchFamily="34" charset="0"/>
                </a:rPr>
                <a:t>SUPPORTED BY BEST PRACTICES</a:t>
              </a:r>
            </a:p>
          </p:txBody>
        </p:sp>
        <p:sp>
          <p:nvSpPr>
            <p:cNvPr id="36880" name="TextBox 17"/>
            <p:cNvSpPr txBox="1">
              <a:spLocks noChangeArrowheads="1"/>
            </p:cNvSpPr>
            <p:nvPr/>
          </p:nvSpPr>
          <p:spPr bwMode="auto">
            <a:xfrm>
              <a:off x="1524000" y="3025973"/>
              <a:ext cx="762000" cy="261610"/>
            </a:xfrm>
            <a:prstGeom prst="rect">
              <a:avLst/>
            </a:prstGeom>
            <a:noFill/>
            <a:ln w="9525">
              <a:noFill/>
              <a:miter lim="800000"/>
              <a:headEnd/>
              <a:tailEnd/>
            </a:ln>
          </p:spPr>
          <p:txBody>
            <a:bodyPr tIns="0" anchor="b">
              <a:spAutoFit/>
            </a:bodyPr>
            <a:lstStyle/>
            <a:p>
              <a:pPr algn="ctr"/>
              <a:r>
                <a:rPr lang="en-US" sz="700">
                  <a:solidFill>
                    <a:schemeClr val="bg1"/>
                  </a:solidFill>
                </a:rPr>
                <a:t>Resource</a:t>
              </a:r>
              <a:br>
                <a:rPr lang="en-US" sz="700">
                  <a:solidFill>
                    <a:schemeClr val="bg1"/>
                  </a:solidFill>
                </a:rPr>
              </a:br>
              <a:r>
                <a:rPr lang="en-US" sz="700">
                  <a:solidFill>
                    <a:schemeClr val="bg1"/>
                  </a:solidFill>
                </a:rPr>
                <a:t>Management</a:t>
              </a:r>
            </a:p>
          </p:txBody>
        </p:sp>
        <p:sp>
          <p:nvSpPr>
            <p:cNvPr id="36881" name="TextBox 18"/>
            <p:cNvSpPr txBox="1">
              <a:spLocks noChangeArrowheads="1"/>
            </p:cNvSpPr>
            <p:nvPr/>
          </p:nvSpPr>
          <p:spPr bwMode="auto">
            <a:xfrm>
              <a:off x="2590800" y="3025973"/>
              <a:ext cx="838200" cy="261610"/>
            </a:xfrm>
            <a:prstGeom prst="rect">
              <a:avLst/>
            </a:prstGeom>
            <a:noFill/>
            <a:ln w="9525">
              <a:noFill/>
              <a:miter lim="800000"/>
              <a:headEnd/>
              <a:tailEnd/>
            </a:ln>
          </p:spPr>
          <p:txBody>
            <a:bodyPr tIns="0" anchor="b">
              <a:spAutoFit/>
            </a:bodyPr>
            <a:lstStyle/>
            <a:p>
              <a:pPr algn="ctr"/>
              <a:r>
                <a:rPr lang="en-US" sz="700">
                  <a:solidFill>
                    <a:schemeClr val="bg1"/>
                  </a:solidFill>
                </a:rPr>
                <a:t>Structured</a:t>
              </a:r>
            </a:p>
            <a:p>
              <a:pPr algn="ctr"/>
              <a:r>
                <a:rPr lang="en-US" sz="700">
                  <a:solidFill>
                    <a:schemeClr val="bg1"/>
                  </a:solidFill>
                </a:rPr>
                <a:t>Methodology</a:t>
              </a:r>
            </a:p>
          </p:txBody>
        </p:sp>
        <p:sp>
          <p:nvSpPr>
            <p:cNvPr id="36882" name="TextBox 19"/>
            <p:cNvSpPr txBox="1">
              <a:spLocks noChangeArrowheads="1"/>
            </p:cNvSpPr>
            <p:nvPr/>
          </p:nvSpPr>
          <p:spPr bwMode="auto">
            <a:xfrm>
              <a:off x="3733800" y="3025973"/>
              <a:ext cx="762000" cy="261610"/>
            </a:xfrm>
            <a:prstGeom prst="rect">
              <a:avLst/>
            </a:prstGeom>
            <a:noFill/>
            <a:ln w="9525">
              <a:noFill/>
              <a:miter lim="800000"/>
              <a:headEnd/>
              <a:tailEnd/>
            </a:ln>
          </p:spPr>
          <p:txBody>
            <a:bodyPr tIns="0" anchor="b">
              <a:spAutoFit/>
            </a:bodyPr>
            <a:lstStyle/>
            <a:p>
              <a:pPr algn="ctr"/>
              <a:r>
                <a:rPr lang="en-US" sz="700">
                  <a:solidFill>
                    <a:schemeClr val="bg1"/>
                  </a:solidFill>
                </a:rPr>
                <a:t>Tools and</a:t>
              </a:r>
              <a:br>
                <a:rPr lang="en-US" sz="700">
                  <a:solidFill>
                    <a:schemeClr val="bg1"/>
                  </a:solidFill>
                </a:rPr>
              </a:br>
              <a:r>
                <a:rPr lang="en-US" sz="700">
                  <a:solidFill>
                    <a:schemeClr val="bg1"/>
                  </a:solidFill>
                </a:rPr>
                <a:t>Accelerators</a:t>
              </a:r>
            </a:p>
          </p:txBody>
        </p:sp>
        <p:sp>
          <p:nvSpPr>
            <p:cNvPr id="36883" name="TextBox 20"/>
            <p:cNvSpPr txBox="1">
              <a:spLocks noChangeArrowheads="1"/>
            </p:cNvSpPr>
            <p:nvPr/>
          </p:nvSpPr>
          <p:spPr bwMode="auto">
            <a:xfrm>
              <a:off x="762000" y="3486150"/>
              <a:ext cx="914400" cy="215444"/>
            </a:xfrm>
            <a:prstGeom prst="rect">
              <a:avLst/>
            </a:prstGeom>
            <a:noFill/>
            <a:ln w="9525">
              <a:noFill/>
              <a:miter lim="800000"/>
              <a:headEnd/>
              <a:tailEnd/>
            </a:ln>
          </p:spPr>
          <p:txBody>
            <a:bodyPr tIns="0" bIns="0">
              <a:spAutoFit/>
            </a:bodyPr>
            <a:lstStyle/>
            <a:p>
              <a:pPr algn="ctr"/>
              <a:r>
                <a:rPr lang="en-US" sz="700">
                  <a:solidFill>
                    <a:schemeClr val="bg1"/>
                  </a:solidFill>
                </a:rPr>
                <a:t>Knowledge</a:t>
              </a:r>
              <a:br>
                <a:rPr lang="en-US" sz="700">
                  <a:solidFill>
                    <a:schemeClr val="bg1"/>
                  </a:solidFill>
                </a:rPr>
              </a:br>
              <a:r>
                <a:rPr lang="en-US" sz="700">
                  <a:solidFill>
                    <a:schemeClr val="bg1"/>
                  </a:solidFill>
                </a:rPr>
                <a:t>Management</a:t>
              </a:r>
            </a:p>
          </p:txBody>
        </p:sp>
        <p:sp>
          <p:nvSpPr>
            <p:cNvPr id="36884" name="TextBox 21"/>
            <p:cNvSpPr txBox="1">
              <a:spLocks noChangeArrowheads="1"/>
            </p:cNvSpPr>
            <p:nvPr/>
          </p:nvSpPr>
          <p:spPr bwMode="auto">
            <a:xfrm>
              <a:off x="2590800" y="3486150"/>
              <a:ext cx="838200" cy="215444"/>
            </a:xfrm>
            <a:prstGeom prst="rect">
              <a:avLst/>
            </a:prstGeom>
            <a:noFill/>
            <a:ln w="9525">
              <a:noFill/>
              <a:miter lim="800000"/>
              <a:headEnd/>
              <a:tailEnd/>
            </a:ln>
          </p:spPr>
          <p:txBody>
            <a:bodyPr tIns="0" bIns="0">
              <a:spAutoFit/>
            </a:bodyPr>
            <a:lstStyle/>
            <a:p>
              <a:pPr algn="ctr"/>
              <a:r>
                <a:rPr lang="en-US" sz="700">
                  <a:solidFill>
                    <a:schemeClr val="bg1"/>
                  </a:solidFill>
                </a:rPr>
                <a:t>Domain</a:t>
              </a:r>
              <a:br>
                <a:rPr lang="en-US" sz="700">
                  <a:solidFill>
                    <a:schemeClr val="bg1"/>
                  </a:solidFill>
                </a:rPr>
              </a:br>
              <a:r>
                <a:rPr lang="en-US" sz="700">
                  <a:solidFill>
                    <a:schemeClr val="bg1"/>
                  </a:solidFill>
                </a:rPr>
                <a:t>Expertise</a:t>
              </a:r>
            </a:p>
          </p:txBody>
        </p:sp>
        <p:sp>
          <p:nvSpPr>
            <p:cNvPr id="36885" name="TextBox 22"/>
            <p:cNvSpPr txBox="1">
              <a:spLocks noChangeArrowheads="1"/>
            </p:cNvSpPr>
            <p:nvPr/>
          </p:nvSpPr>
          <p:spPr bwMode="auto">
            <a:xfrm>
              <a:off x="4495800" y="3486150"/>
              <a:ext cx="762000" cy="215444"/>
            </a:xfrm>
            <a:prstGeom prst="rect">
              <a:avLst/>
            </a:prstGeom>
            <a:noFill/>
            <a:ln w="9525">
              <a:noFill/>
              <a:miter lim="800000"/>
              <a:headEnd/>
              <a:tailEnd/>
            </a:ln>
          </p:spPr>
          <p:txBody>
            <a:bodyPr tIns="0" bIns="0">
              <a:spAutoFit/>
            </a:bodyPr>
            <a:lstStyle/>
            <a:p>
              <a:pPr algn="ctr"/>
              <a:r>
                <a:rPr lang="en-US" sz="700">
                  <a:solidFill>
                    <a:schemeClr val="bg1"/>
                  </a:solidFill>
                </a:rPr>
                <a:t>QA Policies</a:t>
              </a:r>
              <a:br>
                <a:rPr lang="en-US" sz="700">
                  <a:solidFill>
                    <a:schemeClr val="bg1"/>
                  </a:solidFill>
                </a:rPr>
              </a:br>
              <a:r>
                <a:rPr lang="en-US" sz="700">
                  <a:solidFill>
                    <a:schemeClr val="bg1"/>
                  </a:solidFill>
                </a:rPr>
                <a:t>&amp; Standards</a:t>
              </a:r>
            </a:p>
          </p:txBody>
        </p:sp>
        <p:sp>
          <p:nvSpPr>
            <p:cNvPr id="36886" name="TextBox 23"/>
            <p:cNvSpPr txBox="1">
              <a:spLocks noChangeArrowheads="1"/>
            </p:cNvSpPr>
            <p:nvPr/>
          </p:nvSpPr>
          <p:spPr bwMode="auto">
            <a:xfrm rot="-5400000">
              <a:off x="-83394" y="2768209"/>
              <a:ext cx="915635" cy="215444"/>
            </a:xfrm>
            <a:prstGeom prst="rect">
              <a:avLst/>
            </a:prstGeom>
            <a:noFill/>
            <a:ln w="9525">
              <a:noFill/>
              <a:miter lim="800000"/>
              <a:headEnd/>
              <a:tailEnd/>
            </a:ln>
          </p:spPr>
          <p:txBody>
            <a:bodyPr>
              <a:spAutoFit/>
            </a:bodyPr>
            <a:lstStyle/>
            <a:p>
              <a:r>
                <a:rPr lang="en-US" sz="800"/>
                <a:t>GOVERNANCE</a:t>
              </a:r>
            </a:p>
          </p:txBody>
        </p:sp>
        <p:sp>
          <p:nvSpPr>
            <p:cNvPr id="36887" name="TextBox 24"/>
            <p:cNvSpPr txBox="1">
              <a:spLocks noChangeArrowheads="1"/>
            </p:cNvSpPr>
            <p:nvPr/>
          </p:nvSpPr>
          <p:spPr bwMode="auto">
            <a:xfrm>
              <a:off x="2209800" y="4019550"/>
              <a:ext cx="1587294" cy="215444"/>
            </a:xfrm>
            <a:prstGeom prst="rect">
              <a:avLst/>
            </a:prstGeom>
            <a:noFill/>
            <a:ln w="9525">
              <a:noFill/>
              <a:miter lim="800000"/>
              <a:headEnd/>
              <a:tailEnd/>
            </a:ln>
          </p:spPr>
          <p:txBody>
            <a:bodyPr>
              <a:spAutoFit/>
            </a:bodyPr>
            <a:lstStyle/>
            <a:p>
              <a:r>
                <a:rPr lang="en-US" sz="800"/>
                <a:t>OPERATIONAL PROCESSES</a:t>
              </a:r>
            </a:p>
          </p:txBody>
        </p:sp>
        <p:sp>
          <p:nvSpPr>
            <p:cNvPr id="36888" name="TextBox 25"/>
            <p:cNvSpPr txBox="1">
              <a:spLocks noChangeArrowheads="1"/>
            </p:cNvSpPr>
            <p:nvPr/>
          </p:nvSpPr>
          <p:spPr bwMode="auto">
            <a:xfrm rot="-5400000">
              <a:off x="4991027" y="2807000"/>
              <a:ext cx="1295547" cy="215444"/>
            </a:xfrm>
            <a:prstGeom prst="rect">
              <a:avLst/>
            </a:prstGeom>
            <a:noFill/>
            <a:ln w="9525">
              <a:noFill/>
              <a:miter lim="800000"/>
              <a:headEnd/>
              <a:tailEnd/>
            </a:ln>
          </p:spPr>
          <p:txBody>
            <a:bodyPr>
              <a:spAutoFit/>
            </a:bodyPr>
            <a:lstStyle/>
            <a:p>
              <a:r>
                <a:rPr lang="en-US" sz="800"/>
                <a:t>METRICS, SLAs &amp; KPIs</a:t>
              </a:r>
            </a:p>
          </p:txBody>
        </p:sp>
        <p:cxnSp>
          <p:nvCxnSpPr>
            <p:cNvPr id="29" name="Straight Connector 28"/>
            <p:cNvCxnSpPr/>
            <p:nvPr/>
          </p:nvCxnSpPr>
          <p:spPr bwMode="auto">
            <a:xfrm rot="16200000" flipV="1">
              <a:off x="0" y="2114550"/>
              <a:ext cx="762000" cy="0"/>
            </a:xfrm>
            <a:prstGeom prst="line">
              <a:avLst/>
            </a:prstGeom>
            <a:ln>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33" name="Straight Connector 32"/>
            <p:cNvCxnSpPr/>
            <p:nvPr/>
          </p:nvCxnSpPr>
          <p:spPr bwMode="auto">
            <a:xfrm rot="16200000" flipV="1">
              <a:off x="0" y="3638550"/>
              <a:ext cx="762000" cy="0"/>
            </a:xfrm>
            <a:prstGeom prst="line">
              <a:avLst/>
            </a:prstGeom>
            <a:ln>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34" name="Straight Connector 33"/>
            <p:cNvCxnSpPr/>
            <p:nvPr/>
          </p:nvCxnSpPr>
          <p:spPr bwMode="auto">
            <a:xfrm rot="16200000" flipV="1">
              <a:off x="5372100" y="2000250"/>
              <a:ext cx="533400" cy="0"/>
            </a:xfrm>
            <a:prstGeom prst="line">
              <a:avLst/>
            </a:prstGeom>
            <a:ln>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35" name="Straight Connector 34"/>
            <p:cNvCxnSpPr/>
            <p:nvPr/>
          </p:nvCxnSpPr>
          <p:spPr bwMode="auto">
            <a:xfrm rot="5400000" flipH="1" flipV="1">
              <a:off x="5410995" y="3790156"/>
              <a:ext cx="455612" cy="3175"/>
            </a:xfrm>
            <a:prstGeom prst="line">
              <a:avLst/>
            </a:prstGeom>
            <a:ln>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38" name="Straight Connector 37"/>
            <p:cNvCxnSpPr/>
            <p:nvPr/>
          </p:nvCxnSpPr>
          <p:spPr bwMode="auto">
            <a:xfrm>
              <a:off x="609600" y="4125913"/>
              <a:ext cx="1600200" cy="1587"/>
            </a:xfrm>
            <a:prstGeom prst="line">
              <a:avLst/>
            </a:prstGeom>
            <a:ln>
              <a:headEnd type="none" w="med" len="med"/>
              <a:tailEnd type="none" w="med" len="med"/>
            </a:ln>
          </p:spPr>
          <p:style>
            <a:lnRef idx="1">
              <a:schemeClr val="accent5"/>
            </a:lnRef>
            <a:fillRef idx="0">
              <a:schemeClr val="accent5"/>
            </a:fillRef>
            <a:effectRef idx="0">
              <a:schemeClr val="accent5"/>
            </a:effectRef>
            <a:fontRef idx="minor">
              <a:schemeClr val="tx1"/>
            </a:fontRef>
          </p:style>
        </p:cxnSp>
        <p:cxnSp>
          <p:nvCxnSpPr>
            <p:cNvPr id="42" name="Straight Connector 41"/>
            <p:cNvCxnSpPr/>
            <p:nvPr/>
          </p:nvCxnSpPr>
          <p:spPr bwMode="auto">
            <a:xfrm>
              <a:off x="3810000" y="4125913"/>
              <a:ext cx="1600200" cy="1587"/>
            </a:xfrm>
            <a:prstGeom prst="line">
              <a:avLst/>
            </a:prstGeom>
            <a:ln>
              <a:headEnd type="none" w="med" len="med"/>
              <a:tailEnd type="none" w="med" len="med"/>
            </a:ln>
          </p:spPr>
          <p:style>
            <a:lnRef idx="1">
              <a:schemeClr val="accent5"/>
            </a:lnRef>
            <a:fillRef idx="0">
              <a:schemeClr val="accent5"/>
            </a:fillRef>
            <a:effectRef idx="0">
              <a:schemeClr val="accent5"/>
            </a:effectRef>
            <a:fontRef idx="minor">
              <a:schemeClr val="tx1"/>
            </a:fontRef>
          </p:style>
        </p:cxnSp>
      </p:grpSp>
      <p:sp>
        <p:nvSpPr>
          <p:cNvPr id="36869" name="Slide Number Placeholder 1"/>
          <p:cNvSpPr>
            <a:spLocks noGrp="1"/>
          </p:cNvSpPr>
          <p:nvPr>
            <p:ph type="sldNum" sz="quarter" idx="10"/>
          </p:nvPr>
        </p:nvSpPr>
        <p:spPr>
          <a:noFill/>
        </p:spPr>
        <p:txBody>
          <a:bodyPr/>
          <a:lstStyle/>
          <a:p>
            <a:fld id="{7EDBEC4B-24C8-4829-9907-17412AD6D3FC}" type="slidenum">
              <a:rPr lang="en-US" sz="900" smtClean="0">
                <a:latin typeface="Century Gothic" pitchFamily="34" charset="0"/>
                <a:cs typeface="Arial" pitchFamily="34" charset="0"/>
              </a:rPr>
              <a:pPr/>
              <a:t>25</a:t>
            </a:fld>
            <a:endParaRPr lang="en-US" sz="900" smtClean="0">
              <a:latin typeface="Century Gothic" pitchFamily="34" charset="0"/>
              <a:cs typeface="Arial" pitchFamily="34" charset="0"/>
            </a:endParaRPr>
          </a:p>
        </p:txBody>
      </p:sp>
    </p:spTree>
  </p:cSld>
  <p:clrMapOvr>
    <a:masterClrMapping/>
  </p:clrMapOvr>
  <p:transition>
    <p:wipe dir="r"/>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6" descr="Website_Featured_Arrows_2.jpg"/>
          <p:cNvPicPr>
            <a:picLocks noChangeAspect="1"/>
          </p:cNvPicPr>
          <p:nvPr/>
        </p:nvPicPr>
        <p:blipFill>
          <a:blip r:embed="rId3"/>
          <a:srcRect/>
          <a:stretch>
            <a:fillRect/>
          </a:stretch>
        </p:blipFill>
        <p:spPr bwMode="auto">
          <a:xfrm>
            <a:off x="228600" y="971550"/>
            <a:ext cx="8534400" cy="3886200"/>
          </a:xfrm>
          <a:prstGeom prst="rect">
            <a:avLst/>
          </a:prstGeom>
          <a:noFill/>
          <a:ln w="9525">
            <a:noFill/>
            <a:miter lim="800000"/>
            <a:headEnd/>
            <a:tailEnd/>
          </a:ln>
        </p:spPr>
      </p:pic>
      <p:graphicFrame>
        <p:nvGraphicFramePr>
          <p:cNvPr id="6" name="Diagram 5"/>
          <p:cNvGraphicFramePr/>
          <p:nvPr/>
        </p:nvGraphicFramePr>
        <p:xfrm>
          <a:off x="762000" y="1123950"/>
          <a:ext cx="7391400" cy="365760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37892" name="Title 1"/>
          <p:cNvSpPr>
            <a:spLocks noGrp="1"/>
          </p:cNvSpPr>
          <p:nvPr>
            <p:ph type="title"/>
          </p:nvPr>
        </p:nvSpPr>
        <p:spPr/>
        <p:txBody>
          <a:bodyPr/>
          <a:lstStyle/>
          <a:p>
            <a:r>
              <a:rPr lang="en-US" smtClean="0"/>
              <a:t>Prolifics IV&amp;V Testing Solutions</a:t>
            </a:r>
          </a:p>
        </p:txBody>
      </p:sp>
      <p:sp>
        <p:nvSpPr>
          <p:cNvPr id="37893" name="Slide Number Placeholder 1"/>
          <p:cNvSpPr>
            <a:spLocks noGrp="1"/>
          </p:cNvSpPr>
          <p:nvPr>
            <p:ph type="sldNum" sz="quarter" idx="10"/>
          </p:nvPr>
        </p:nvSpPr>
        <p:spPr>
          <a:noFill/>
        </p:spPr>
        <p:txBody>
          <a:bodyPr/>
          <a:lstStyle/>
          <a:p>
            <a:fld id="{4C44C981-3BC2-4518-8943-C34BF7D52305}" type="slidenum">
              <a:rPr lang="en-US" sz="900" smtClean="0">
                <a:latin typeface="Century Gothic" pitchFamily="34" charset="0"/>
                <a:cs typeface="Arial" pitchFamily="34" charset="0"/>
              </a:rPr>
              <a:pPr/>
              <a:t>26</a:t>
            </a:fld>
            <a:endParaRPr lang="en-US" sz="900" smtClean="0">
              <a:latin typeface="Century Gothic" pitchFamily="34" charset="0"/>
              <a:cs typeface="Arial" pitchFamily="34" charset="0"/>
            </a:endParaRPr>
          </a:p>
        </p:txBody>
      </p:sp>
    </p:spTree>
  </p:cSld>
  <p:clrMapOvr>
    <a:masterClrMapping/>
  </p:clrMapOvr>
  <p:transition>
    <p:wipe dir="r"/>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7" descr="puzzle_istock_000008552301medium.jpg"/>
          <p:cNvPicPr>
            <a:picLocks noChangeAspect="1"/>
          </p:cNvPicPr>
          <p:nvPr/>
        </p:nvPicPr>
        <p:blipFill>
          <a:blip r:embed="rId3"/>
          <a:srcRect/>
          <a:stretch>
            <a:fillRect/>
          </a:stretch>
        </p:blipFill>
        <p:spPr bwMode="auto">
          <a:xfrm>
            <a:off x="4724400" y="1504950"/>
            <a:ext cx="3787775" cy="2971800"/>
          </a:xfrm>
          <a:prstGeom prst="rect">
            <a:avLst/>
          </a:prstGeom>
          <a:noFill/>
          <a:ln w="9525">
            <a:noFill/>
            <a:miter lim="800000"/>
            <a:headEnd/>
            <a:tailEnd/>
          </a:ln>
        </p:spPr>
      </p:pic>
      <p:sp>
        <p:nvSpPr>
          <p:cNvPr id="38915" name="Title 1"/>
          <p:cNvSpPr>
            <a:spLocks noGrp="1"/>
          </p:cNvSpPr>
          <p:nvPr>
            <p:ph type="title"/>
          </p:nvPr>
        </p:nvSpPr>
        <p:spPr/>
        <p:txBody>
          <a:bodyPr/>
          <a:lstStyle/>
          <a:p>
            <a:r>
              <a:rPr lang="en-US" smtClean="0"/>
              <a:t>Prolifics IV&amp;V Testing Solutions </a:t>
            </a:r>
            <a:r>
              <a:rPr lang="en-US" sz="1600" smtClean="0"/>
              <a:t>(cont.)</a:t>
            </a:r>
            <a:endParaRPr lang="en-US" smtClean="0"/>
          </a:p>
        </p:txBody>
      </p:sp>
      <p:sp>
        <p:nvSpPr>
          <p:cNvPr id="11" name="Rectangle 10"/>
          <p:cNvSpPr/>
          <p:nvPr/>
        </p:nvSpPr>
        <p:spPr bwMode="auto">
          <a:xfrm>
            <a:off x="685800" y="1276350"/>
            <a:ext cx="7315200" cy="1143000"/>
          </a:xfrm>
          <a:prstGeom prst="rect">
            <a:avLst/>
          </a:prstGeom>
        </p:spPr>
        <p:style>
          <a:lnRef idx="0">
            <a:scrgbClr r="0" g="0" b="0"/>
          </a:lnRef>
          <a:fillRef idx="0">
            <a:scrgbClr r="0" g="0" b="0"/>
          </a:fillRef>
          <a:effectRef idx="0">
            <a:scrgbClr r="0" g="0" b="0"/>
          </a:effectRef>
          <a:fontRef idx="minor">
            <a:schemeClr val="dk1"/>
          </a:fontRef>
        </p:style>
        <p:txBody>
          <a:bodyPr tIns="91440" bIns="38100"/>
          <a:lstStyle/>
          <a:p>
            <a:pPr defTabSz="444500">
              <a:lnSpc>
                <a:spcPct val="90000"/>
              </a:lnSpc>
              <a:spcAft>
                <a:spcPct val="35000"/>
              </a:spcAft>
              <a:defRPr/>
            </a:pPr>
            <a:r>
              <a:rPr lang="en-US" sz="1000" b="1">
                <a:solidFill>
                  <a:srgbClr val="000000"/>
                </a:solidFill>
                <a:latin typeface="Century Gothic" charset="0"/>
                <a:cs typeface="Arial" charset="0"/>
              </a:rPr>
              <a:t>Packaged Application Testing</a:t>
            </a:r>
            <a:br>
              <a:rPr lang="en-US" sz="1000" b="1">
                <a:solidFill>
                  <a:srgbClr val="000000"/>
                </a:solidFill>
                <a:latin typeface="Century Gothic" charset="0"/>
                <a:cs typeface="Arial" charset="0"/>
              </a:rPr>
            </a:br>
            <a:r>
              <a:rPr lang="en-US" sz="900">
                <a:solidFill>
                  <a:srgbClr val="000000"/>
                </a:solidFill>
                <a:latin typeface="Century Gothic" charset="0"/>
                <a:cs typeface="Arial" charset="0"/>
              </a:rPr>
              <a:t>Business needs, desired workflow and functions are met by testing packaged applications such as SAP, Oracle EBS, Manhattan Associates Warehouse Management System, IBM Sterling Order Management and Salesforce.com. Testing the configuration, enhancements and technical infrastructure is an integral part of successfully integrating packaged applications into the IT infrastructure. </a:t>
            </a:r>
          </a:p>
        </p:txBody>
      </p:sp>
      <p:sp>
        <p:nvSpPr>
          <p:cNvPr id="14" name="Rectangle 13"/>
          <p:cNvSpPr/>
          <p:nvPr/>
        </p:nvSpPr>
        <p:spPr>
          <a:xfrm>
            <a:off x="685800" y="3790950"/>
            <a:ext cx="7162800" cy="731838"/>
          </a:xfrm>
          <a:prstGeom prst="rect">
            <a:avLst/>
          </a:prstGeom>
        </p:spPr>
        <p:style>
          <a:lnRef idx="0">
            <a:scrgbClr r="0" g="0" b="0"/>
          </a:lnRef>
          <a:fillRef idx="0">
            <a:scrgbClr r="0" g="0" b="0"/>
          </a:fillRef>
          <a:effectRef idx="0">
            <a:scrgbClr r="0" g="0" b="0"/>
          </a:effectRef>
          <a:fontRef idx="minor">
            <a:schemeClr val="dk1"/>
          </a:fontRef>
        </p:style>
        <p:txBody>
          <a:bodyPr tIns="91440" bIns="38100"/>
          <a:lstStyle/>
          <a:p>
            <a:pPr defTabSz="444500">
              <a:lnSpc>
                <a:spcPct val="90000"/>
              </a:lnSpc>
              <a:spcAft>
                <a:spcPct val="35000"/>
              </a:spcAft>
              <a:defRPr/>
            </a:pPr>
            <a:r>
              <a:rPr lang="en-US" sz="1000" b="1">
                <a:solidFill>
                  <a:srgbClr val="000000"/>
                </a:solidFill>
                <a:latin typeface="Century Gothic" charset="0"/>
                <a:cs typeface="Arial" charset="0"/>
              </a:rPr>
              <a:t>Performance Testing</a:t>
            </a:r>
            <a:br>
              <a:rPr lang="en-US" sz="1000" b="1">
                <a:solidFill>
                  <a:srgbClr val="000000"/>
                </a:solidFill>
                <a:latin typeface="Century Gothic" charset="0"/>
                <a:cs typeface="Arial" charset="0"/>
              </a:rPr>
            </a:br>
            <a:r>
              <a:rPr lang="en-US" sz="900">
                <a:solidFill>
                  <a:srgbClr val="000000"/>
                </a:solidFill>
                <a:latin typeface="Century Gothic" charset="0"/>
                <a:cs typeface="Arial" charset="0"/>
              </a:rPr>
              <a:t>Measures and reports on the responsiveness and stability of a system under a particular workload. Performance testing helps to identify potential system bottlenecks before an application is migrated to production, establishing application volume limitations and measuring the scalability of the system.</a:t>
            </a:r>
          </a:p>
        </p:txBody>
      </p:sp>
      <p:sp>
        <p:nvSpPr>
          <p:cNvPr id="17" name="Rectangle 16"/>
          <p:cNvSpPr/>
          <p:nvPr/>
        </p:nvSpPr>
        <p:spPr bwMode="auto">
          <a:xfrm>
            <a:off x="685800" y="2419350"/>
            <a:ext cx="3962400" cy="1219200"/>
          </a:xfrm>
          <a:prstGeom prst="rect">
            <a:avLst/>
          </a:prstGeom>
        </p:spPr>
        <p:style>
          <a:lnRef idx="0">
            <a:scrgbClr r="0" g="0" b="0"/>
          </a:lnRef>
          <a:fillRef idx="0">
            <a:scrgbClr r="0" g="0" b="0"/>
          </a:fillRef>
          <a:effectRef idx="0">
            <a:scrgbClr r="0" g="0" b="0"/>
          </a:effectRef>
          <a:fontRef idx="minor">
            <a:schemeClr val="dk1"/>
          </a:fontRef>
        </p:style>
        <p:txBody>
          <a:bodyPr tIns="91440" bIns="34290"/>
          <a:lstStyle/>
          <a:p>
            <a:pPr defTabSz="400050">
              <a:lnSpc>
                <a:spcPct val="90000"/>
              </a:lnSpc>
              <a:spcAft>
                <a:spcPct val="35000"/>
              </a:spcAft>
              <a:defRPr/>
            </a:pPr>
            <a:r>
              <a:rPr lang="en-US" sz="900" b="1">
                <a:solidFill>
                  <a:srgbClr val="000000"/>
                </a:solidFill>
                <a:latin typeface="Century Gothic" charset="0"/>
                <a:cs typeface="Arial" charset="0"/>
              </a:rPr>
              <a:t>Middleware and SOA Testing</a:t>
            </a:r>
            <a:br>
              <a:rPr lang="en-US" sz="900" b="1">
                <a:solidFill>
                  <a:srgbClr val="000000"/>
                </a:solidFill>
                <a:latin typeface="Century Gothic" charset="0"/>
                <a:cs typeface="Arial" charset="0"/>
              </a:rPr>
            </a:br>
            <a:r>
              <a:rPr lang="en-US" sz="900">
                <a:solidFill>
                  <a:srgbClr val="000000"/>
                </a:solidFill>
                <a:latin typeface="Century Gothic" charset="0"/>
                <a:cs typeface="Arial" charset="0"/>
              </a:rPr>
              <a:t>Minimize risks, optimize costs and increase business agility with a functional and non‐functional testing approach that supports long term viability of IT transformation initiatives. Verification and validation of the SOA infrastructures built with products including IBM WebSphere, TIBCO, Oracle Fusion and SAP Process Integration, throughout the application lifecycle.</a:t>
            </a:r>
          </a:p>
        </p:txBody>
      </p:sp>
      <p:sp>
        <p:nvSpPr>
          <p:cNvPr id="38919" name="Slide Number Placeholder 1"/>
          <p:cNvSpPr>
            <a:spLocks noGrp="1"/>
          </p:cNvSpPr>
          <p:nvPr>
            <p:ph type="sldNum" sz="quarter" idx="10"/>
          </p:nvPr>
        </p:nvSpPr>
        <p:spPr>
          <a:noFill/>
        </p:spPr>
        <p:txBody>
          <a:bodyPr/>
          <a:lstStyle/>
          <a:p>
            <a:fld id="{6F02F055-2766-4215-957C-CD9A54BD2D90}" type="slidenum">
              <a:rPr lang="en-US" sz="900" smtClean="0">
                <a:latin typeface="Century Gothic" pitchFamily="34" charset="0"/>
                <a:cs typeface="Arial" pitchFamily="34" charset="0"/>
              </a:rPr>
              <a:pPr/>
              <a:t>27</a:t>
            </a:fld>
            <a:endParaRPr lang="en-US" sz="900" smtClean="0">
              <a:latin typeface="Century Gothic" pitchFamily="34" charset="0"/>
              <a:cs typeface="Arial" pitchFamily="34" charset="0"/>
            </a:endParaRPr>
          </a:p>
        </p:txBody>
      </p:sp>
    </p:spTree>
  </p:cSld>
  <p:clrMapOvr>
    <a:masterClrMapping/>
  </p:clrMapOvr>
  <p:transition>
    <p:wipe dir="r"/>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 name="Rounded Rectangle 88"/>
          <p:cNvSpPr>
            <a:spLocks noChangeArrowheads="1"/>
          </p:cNvSpPr>
          <p:nvPr/>
        </p:nvSpPr>
        <p:spPr bwMode="auto">
          <a:xfrm>
            <a:off x="381000" y="1085850"/>
            <a:ext cx="3756025" cy="2571750"/>
          </a:xfrm>
          <a:prstGeom prst="roundRect">
            <a:avLst>
              <a:gd name="adj" fmla="val 8514"/>
            </a:avLst>
          </a:prstGeom>
          <a:gradFill rotWithShape="1">
            <a:gsLst>
              <a:gs pos="0">
                <a:srgbClr val="A3C4FF"/>
              </a:gs>
              <a:gs pos="35001">
                <a:srgbClr val="BFD5FF"/>
              </a:gs>
              <a:gs pos="100000">
                <a:srgbClr val="E5EEFF"/>
              </a:gs>
            </a:gsLst>
            <a:lin ang="16200000" scaled="1"/>
          </a:gradFill>
          <a:ln w="9525">
            <a:solidFill>
              <a:srgbClr val="4A7EBB"/>
            </a:solidFill>
            <a:round/>
            <a:headEnd/>
            <a:tailEnd/>
          </a:ln>
          <a:effectLst>
            <a:outerShdw blurRad="63500" dist="20000" dir="5400000" rotWithShape="0">
              <a:srgbClr val="000000">
                <a:alpha val="37999"/>
              </a:srgbClr>
            </a:outerShdw>
          </a:effectLst>
        </p:spPr>
        <p:txBody>
          <a:bodyPr/>
          <a:lstStyle/>
          <a:p>
            <a:pPr>
              <a:lnSpc>
                <a:spcPct val="90000"/>
              </a:lnSpc>
              <a:spcBef>
                <a:spcPct val="20000"/>
              </a:spcBef>
              <a:buFontTx/>
              <a:buChar char="•"/>
              <a:defRPr/>
            </a:pPr>
            <a:endParaRPr lang="en-US">
              <a:latin typeface="Century Gothic" charset="0"/>
              <a:cs typeface="Arial" charset="0"/>
            </a:endParaRPr>
          </a:p>
        </p:txBody>
      </p:sp>
      <p:sp>
        <p:nvSpPr>
          <p:cNvPr id="90" name="TextBox 89"/>
          <p:cNvSpPr txBox="1">
            <a:spLocks noChangeArrowheads="1"/>
          </p:cNvSpPr>
          <p:nvPr/>
        </p:nvSpPr>
        <p:spPr bwMode="auto">
          <a:xfrm>
            <a:off x="1414463" y="992188"/>
            <a:ext cx="1689100" cy="277812"/>
          </a:xfrm>
          <a:prstGeom prst="rect">
            <a:avLst/>
          </a:prstGeom>
          <a:solidFill>
            <a:schemeClr val="bg1"/>
          </a:solidFill>
          <a:ln w="9525">
            <a:solidFill>
              <a:srgbClr val="99CCFF"/>
            </a:solidFill>
            <a:miter lim="800000"/>
            <a:headEnd/>
            <a:tailEnd/>
          </a:ln>
          <a:effectLst>
            <a:outerShdw blurRad="63500" sx="102000" sy="102000" algn="ctr" rotWithShape="0">
              <a:srgbClr val="000000">
                <a:alpha val="39999"/>
              </a:srgbClr>
            </a:outerShdw>
          </a:effectLst>
        </p:spPr>
        <p:txBody>
          <a:bodyPr>
            <a:spAutoFit/>
          </a:bodyPr>
          <a:lstStyle/>
          <a:p>
            <a:pPr algn="ctr">
              <a:defRPr/>
            </a:pPr>
            <a:r>
              <a:rPr lang="en-US" sz="1200" b="1">
                <a:solidFill>
                  <a:srgbClr val="254061"/>
                </a:solidFill>
                <a:latin typeface="Century Gothic" charset="0"/>
                <a:cs typeface="Arial" charset="0"/>
              </a:rPr>
              <a:t>Solution Leadership</a:t>
            </a:r>
            <a:endParaRPr lang="en-US" sz="1200" b="1">
              <a:latin typeface="Century Gothic" charset="0"/>
              <a:cs typeface="Arial" charset="0"/>
            </a:endParaRPr>
          </a:p>
        </p:txBody>
      </p:sp>
      <p:sp>
        <p:nvSpPr>
          <p:cNvPr id="39940" name="TextBox 22"/>
          <p:cNvSpPr txBox="1">
            <a:spLocks noChangeArrowheads="1"/>
          </p:cNvSpPr>
          <p:nvPr/>
        </p:nvSpPr>
        <p:spPr bwMode="auto">
          <a:xfrm>
            <a:off x="4343400" y="1746250"/>
            <a:ext cx="4343400" cy="1130300"/>
          </a:xfrm>
          <a:prstGeom prst="rect">
            <a:avLst/>
          </a:prstGeom>
          <a:noFill/>
          <a:ln w="9525">
            <a:noFill/>
            <a:miter lim="800000"/>
            <a:headEnd/>
            <a:tailEnd/>
          </a:ln>
        </p:spPr>
        <p:txBody>
          <a:bodyPr>
            <a:spAutoFit/>
          </a:bodyPr>
          <a:lstStyle/>
          <a:p>
            <a:pPr marL="231775" indent="-231775">
              <a:spcAft>
                <a:spcPts val="600"/>
              </a:spcAft>
              <a:buFont typeface="Wingdings" pitchFamily="2" charset="2"/>
              <a:buChar char="ü"/>
              <a:tabLst>
                <a:tab pos="574675" algn="l"/>
                <a:tab pos="627063" algn="l"/>
              </a:tabLst>
            </a:pPr>
            <a:r>
              <a:rPr lang="en-US" sz="1000" b="1">
                <a:solidFill>
                  <a:srgbClr val="FF0000"/>
                </a:solidFill>
                <a:latin typeface="Century Gothic" pitchFamily="34" charset="0"/>
                <a:cs typeface="Microsoft Sans Serif" pitchFamily="34" charset="0"/>
              </a:rPr>
              <a:t>12+	</a:t>
            </a:r>
            <a:r>
              <a:rPr lang="en-US" sz="1000">
                <a:latin typeface="Century Gothic" pitchFamily="34" charset="0"/>
                <a:cs typeface="Microsoft Sans Serif" pitchFamily="34" charset="0"/>
              </a:rPr>
              <a:t>Years of practice maturity &amp; partnership commitment </a:t>
            </a:r>
          </a:p>
          <a:p>
            <a:pPr marL="231775" indent="-231775">
              <a:spcAft>
                <a:spcPts val="600"/>
              </a:spcAft>
              <a:buFont typeface="Wingdings" pitchFamily="2" charset="2"/>
              <a:buChar char="ü"/>
              <a:tabLst>
                <a:tab pos="574675" algn="l"/>
                <a:tab pos="627063" algn="l"/>
              </a:tabLst>
            </a:pPr>
            <a:r>
              <a:rPr lang="en-US" sz="1000" b="1">
                <a:solidFill>
                  <a:srgbClr val="FF0000"/>
                </a:solidFill>
                <a:latin typeface="Century Gothic" pitchFamily="34" charset="0"/>
                <a:cs typeface="Microsoft Sans Serif" pitchFamily="34" charset="0"/>
              </a:rPr>
              <a:t>50%	</a:t>
            </a:r>
            <a:r>
              <a:rPr lang="en-US" sz="1000">
                <a:latin typeface="Century Gothic" pitchFamily="34" charset="0"/>
                <a:cs typeface="Microsoft Sans Serif" pitchFamily="34" charset="0"/>
              </a:rPr>
              <a:t>Of  our projects are typically fixed bid </a:t>
            </a:r>
          </a:p>
          <a:p>
            <a:pPr marL="231775" indent="-231775">
              <a:spcAft>
                <a:spcPts val="600"/>
              </a:spcAft>
              <a:buFont typeface="Wingdings" pitchFamily="2" charset="2"/>
              <a:buChar char="ü"/>
              <a:tabLst>
                <a:tab pos="574675" algn="l"/>
                <a:tab pos="627063" algn="l"/>
              </a:tabLst>
            </a:pPr>
            <a:r>
              <a:rPr lang="en-US" sz="1000" b="1">
                <a:solidFill>
                  <a:srgbClr val="FF0000"/>
                </a:solidFill>
                <a:latin typeface="Century Gothic" pitchFamily="34" charset="0"/>
                <a:cs typeface="Microsoft Sans Serif" pitchFamily="34" charset="0"/>
              </a:rPr>
              <a:t>70%	</a:t>
            </a:r>
            <a:r>
              <a:rPr lang="en-US" sz="1000">
                <a:latin typeface="Century Gothic" pitchFamily="34" charset="0"/>
                <a:cs typeface="Microsoft Sans Serif" pitchFamily="34" charset="0"/>
              </a:rPr>
              <a:t>Average offshore leverage for our projects </a:t>
            </a:r>
          </a:p>
          <a:p>
            <a:pPr marL="231775" indent="-231775">
              <a:buFont typeface="Wingdings" pitchFamily="2" charset="2"/>
              <a:buChar char="ü"/>
              <a:tabLst>
                <a:tab pos="574675" algn="l"/>
                <a:tab pos="627063" algn="l"/>
              </a:tabLst>
            </a:pPr>
            <a:r>
              <a:rPr lang="en-US" sz="1000" b="1">
                <a:solidFill>
                  <a:srgbClr val="FF0000"/>
                </a:solidFill>
                <a:latin typeface="Century Gothic" pitchFamily="34" charset="0"/>
                <a:cs typeface="Microsoft Sans Serif" pitchFamily="34" charset="0"/>
              </a:rPr>
              <a:t>300+	</a:t>
            </a:r>
            <a:r>
              <a:rPr lang="en-US" sz="1000">
                <a:latin typeface="Century Gothic" pitchFamily="34" charset="0"/>
                <a:cs typeface="Microsoft Sans Serif" pitchFamily="34" charset="0"/>
              </a:rPr>
              <a:t>Professionals experienced on Microsoft, Java and</a:t>
            </a:r>
            <a:br>
              <a:rPr lang="en-US" sz="1000">
                <a:latin typeface="Century Gothic" pitchFamily="34" charset="0"/>
                <a:cs typeface="Microsoft Sans Serif" pitchFamily="34" charset="0"/>
              </a:rPr>
            </a:br>
            <a:r>
              <a:rPr lang="en-US" sz="1000">
                <a:latin typeface="Century Gothic" pitchFamily="34" charset="0"/>
                <a:cs typeface="Microsoft Sans Serif" pitchFamily="34" charset="0"/>
              </a:rPr>
              <a:t>	Open-source technologies </a:t>
            </a:r>
          </a:p>
        </p:txBody>
      </p:sp>
      <p:sp>
        <p:nvSpPr>
          <p:cNvPr id="35" name="Rectangle 34"/>
          <p:cNvSpPr>
            <a:spLocks noChangeArrowheads="1"/>
          </p:cNvSpPr>
          <p:nvPr/>
        </p:nvSpPr>
        <p:spPr bwMode="auto">
          <a:xfrm>
            <a:off x="422275" y="4629150"/>
            <a:ext cx="1976438" cy="228600"/>
          </a:xfrm>
          <a:prstGeom prst="rect">
            <a:avLst/>
          </a:prstGeom>
          <a:gradFill rotWithShape="1">
            <a:gsLst>
              <a:gs pos="0">
                <a:srgbClr val="A3C4FF"/>
              </a:gs>
              <a:gs pos="35001">
                <a:srgbClr val="BFD5FF"/>
              </a:gs>
              <a:gs pos="100000">
                <a:srgbClr val="E5EEFF"/>
              </a:gs>
            </a:gsLst>
            <a:lin ang="16200000" scaled="1"/>
          </a:gradFill>
          <a:ln w="9525">
            <a:solidFill>
              <a:srgbClr val="4A7EBB"/>
            </a:solidFill>
            <a:miter lim="800000"/>
            <a:headEnd/>
            <a:tailEnd/>
          </a:ln>
          <a:effectLst>
            <a:outerShdw blurRad="63500" dist="20000" dir="5400000" rotWithShape="0">
              <a:srgbClr val="000000">
                <a:alpha val="37999"/>
              </a:srgbClr>
            </a:outerShdw>
          </a:effectLst>
        </p:spPr>
        <p:txBody>
          <a:bodyPr/>
          <a:lstStyle/>
          <a:p>
            <a:pPr>
              <a:defRPr/>
            </a:pPr>
            <a:endParaRPr lang="en-US">
              <a:latin typeface="Arial" charset="0"/>
              <a:cs typeface="Arial" charset="0"/>
            </a:endParaRPr>
          </a:p>
        </p:txBody>
      </p:sp>
      <p:sp>
        <p:nvSpPr>
          <p:cNvPr id="41" name="Rectangle 40"/>
          <p:cNvSpPr>
            <a:spLocks noChangeArrowheads="1"/>
          </p:cNvSpPr>
          <p:nvPr/>
        </p:nvSpPr>
        <p:spPr bwMode="auto">
          <a:xfrm>
            <a:off x="2540000" y="4629150"/>
            <a:ext cx="1978025" cy="228600"/>
          </a:xfrm>
          <a:prstGeom prst="rect">
            <a:avLst/>
          </a:prstGeom>
          <a:gradFill rotWithShape="1">
            <a:gsLst>
              <a:gs pos="0">
                <a:srgbClr val="A3C4FF"/>
              </a:gs>
              <a:gs pos="35001">
                <a:srgbClr val="BFD5FF"/>
              </a:gs>
              <a:gs pos="100000">
                <a:srgbClr val="E5EEFF"/>
              </a:gs>
            </a:gsLst>
            <a:lin ang="16200000" scaled="1"/>
          </a:gradFill>
          <a:ln w="9525">
            <a:solidFill>
              <a:srgbClr val="4A7EBB"/>
            </a:solidFill>
            <a:miter lim="800000"/>
            <a:headEnd/>
            <a:tailEnd/>
          </a:ln>
          <a:effectLst>
            <a:outerShdw blurRad="63500" dist="20000" dir="5400000" rotWithShape="0">
              <a:srgbClr val="000000">
                <a:alpha val="37999"/>
              </a:srgbClr>
            </a:outerShdw>
          </a:effectLst>
        </p:spPr>
        <p:txBody>
          <a:bodyPr/>
          <a:lstStyle/>
          <a:p>
            <a:pPr>
              <a:defRPr/>
            </a:pPr>
            <a:endParaRPr lang="en-US">
              <a:latin typeface="Arial" charset="0"/>
              <a:cs typeface="Arial" charset="0"/>
            </a:endParaRPr>
          </a:p>
        </p:txBody>
      </p:sp>
      <p:sp>
        <p:nvSpPr>
          <p:cNvPr id="46" name="Rectangle 45"/>
          <p:cNvSpPr>
            <a:spLocks noChangeArrowheads="1"/>
          </p:cNvSpPr>
          <p:nvPr/>
        </p:nvSpPr>
        <p:spPr bwMode="auto">
          <a:xfrm>
            <a:off x="4659313" y="4629150"/>
            <a:ext cx="1976437" cy="228600"/>
          </a:xfrm>
          <a:prstGeom prst="rect">
            <a:avLst/>
          </a:prstGeom>
          <a:gradFill rotWithShape="1">
            <a:gsLst>
              <a:gs pos="0">
                <a:srgbClr val="A3C4FF"/>
              </a:gs>
              <a:gs pos="35001">
                <a:srgbClr val="BFD5FF"/>
              </a:gs>
              <a:gs pos="100000">
                <a:srgbClr val="E5EEFF"/>
              </a:gs>
            </a:gsLst>
            <a:lin ang="16200000" scaled="1"/>
          </a:gradFill>
          <a:ln w="9525">
            <a:solidFill>
              <a:srgbClr val="4A7EBB"/>
            </a:solidFill>
            <a:miter lim="800000"/>
            <a:headEnd/>
            <a:tailEnd/>
          </a:ln>
          <a:effectLst>
            <a:outerShdw blurRad="63500" dist="20000" dir="5400000" rotWithShape="0">
              <a:srgbClr val="000000">
                <a:alpha val="37999"/>
              </a:srgbClr>
            </a:outerShdw>
          </a:effectLst>
        </p:spPr>
        <p:txBody>
          <a:bodyPr/>
          <a:lstStyle/>
          <a:p>
            <a:pPr>
              <a:defRPr/>
            </a:pPr>
            <a:endParaRPr lang="en-US">
              <a:latin typeface="Arial" charset="0"/>
              <a:cs typeface="Arial" charset="0"/>
            </a:endParaRPr>
          </a:p>
        </p:txBody>
      </p:sp>
      <p:sp>
        <p:nvSpPr>
          <p:cNvPr id="51" name="Rectangle 50"/>
          <p:cNvSpPr>
            <a:spLocks noChangeArrowheads="1"/>
          </p:cNvSpPr>
          <p:nvPr/>
        </p:nvSpPr>
        <p:spPr bwMode="auto">
          <a:xfrm>
            <a:off x="6777038" y="4629150"/>
            <a:ext cx="1978025" cy="228600"/>
          </a:xfrm>
          <a:prstGeom prst="rect">
            <a:avLst/>
          </a:prstGeom>
          <a:gradFill rotWithShape="1">
            <a:gsLst>
              <a:gs pos="0">
                <a:srgbClr val="A3C4FF"/>
              </a:gs>
              <a:gs pos="35001">
                <a:srgbClr val="BFD5FF"/>
              </a:gs>
              <a:gs pos="100000">
                <a:srgbClr val="E5EEFF"/>
              </a:gs>
            </a:gsLst>
            <a:lin ang="16200000" scaled="1"/>
          </a:gradFill>
          <a:ln w="9525">
            <a:solidFill>
              <a:srgbClr val="4A7EBB"/>
            </a:solidFill>
            <a:miter lim="800000"/>
            <a:headEnd/>
            <a:tailEnd/>
          </a:ln>
          <a:effectLst>
            <a:outerShdw blurRad="63500" dist="20000" dir="5400000" rotWithShape="0">
              <a:srgbClr val="000000">
                <a:alpha val="37999"/>
              </a:srgbClr>
            </a:outerShdw>
          </a:effectLst>
        </p:spPr>
        <p:txBody>
          <a:bodyPr/>
          <a:lstStyle/>
          <a:p>
            <a:pPr>
              <a:defRPr/>
            </a:pPr>
            <a:endParaRPr lang="en-US">
              <a:latin typeface="Arial" charset="0"/>
              <a:cs typeface="Arial" charset="0"/>
            </a:endParaRPr>
          </a:p>
        </p:txBody>
      </p:sp>
      <p:sp>
        <p:nvSpPr>
          <p:cNvPr id="39" name="Round Same Side Corner Rectangle 38"/>
          <p:cNvSpPr/>
          <p:nvPr/>
        </p:nvSpPr>
        <p:spPr>
          <a:xfrm>
            <a:off x="2540000" y="3803650"/>
            <a:ext cx="1978025" cy="833438"/>
          </a:xfrm>
          <a:prstGeom prst="round2SameRect">
            <a:avLst>
              <a:gd name="adj1" fmla="val 8000"/>
              <a:gd name="adj2" fmla="val 0"/>
            </a:avLst>
          </a:prstGeom>
          <a:ln>
            <a:solidFill>
              <a:schemeClr val="accent1">
                <a:lumMod val="60000"/>
                <a:lumOff val="40000"/>
              </a:schemeClr>
            </a:solidFill>
          </a:ln>
        </p:spPr>
        <p:style>
          <a:lnRef idx="1">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44" name="Round Same Side Corner Rectangle 43"/>
          <p:cNvSpPr/>
          <p:nvPr/>
        </p:nvSpPr>
        <p:spPr>
          <a:xfrm>
            <a:off x="4659313" y="3803650"/>
            <a:ext cx="1976437" cy="833438"/>
          </a:xfrm>
          <a:prstGeom prst="round2SameRect">
            <a:avLst>
              <a:gd name="adj1" fmla="val 8000"/>
              <a:gd name="adj2" fmla="val 0"/>
            </a:avLst>
          </a:prstGeom>
          <a:ln>
            <a:solidFill>
              <a:schemeClr val="accent1">
                <a:lumMod val="60000"/>
                <a:lumOff val="40000"/>
              </a:schemeClr>
            </a:solidFill>
          </a:ln>
        </p:spPr>
        <p:style>
          <a:lnRef idx="1">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49" name="Round Same Side Corner Rectangle 48"/>
          <p:cNvSpPr/>
          <p:nvPr/>
        </p:nvSpPr>
        <p:spPr>
          <a:xfrm>
            <a:off x="6777038" y="3803650"/>
            <a:ext cx="1978025" cy="833438"/>
          </a:xfrm>
          <a:prstGeom prst="round2SameRect">
            <a:avLst>
              <a:gd name="adj1" fmla="val 8000"/>
              <a:gd name="adj2" fmla="val 0"/>
            </a:avLst>
          </a:prstGeom>
          <a:ln>
            <a:solidFill>
              <a:schemeClr val="accent1">
                <a:lumMod val="60000"/>
                <a:lumOff val="40000"/>
              </a:schemeClr>
            </a:solidFill>
          </a:ln>
        </p:spPr>
        <p:style>
          <a:lnRef idx="1">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9948" name="TextBox 52"/>
          <p:cNvSpPr txBox="1">
            <a:spLocks noChangeArrowheads="1"/>
          </p:cNvSpPr>
          <p:nvPr/>
        </p:nvSpPr>
        <p:spPr bwMode="auto">
          <a:xfrm>
            <a:off x="439738" y="4640263"/>
            <a:ext cx="1958975" cy="260350"/>
          </a:xfrm>
          <a:prstGeom prst="rect">
            <a:avLst/>
          </a:prstGeom>
          <a:noFill/>
          <a:ln w="9525">
            <a:noFill/>
            <a:miter lim="800000"/>
            <a:headEnd/>
            <a:tailEnd/>
          </a:ln>
        </p:spPr>
        <p:txBody>
          <a:bodyPr>
            <a:spAutoFit/>
          </a:bodyPr>
          <a:lstStyle/>
          <a:p>
            <a:pPr algn="ctr"/>
            <a:r>
              <a:rPr lang="en-US" sz="1100" b="1">
                <a:solidFill>
                  <a:srgbClr val="17375E"/>
                </a:solidFill>
              </a:rPr>
              <a:t>Platforms</a:t>
            </a:r>
          </a:p>
        </p:txBody>
      </p:sp>
      <p:sp>
        <p:nvSpPr>
          <p:cNvPr id="39949" name="TextBox 54"/>
          <p:cNvSpPr txBox="1">
            <a:spLocks noChangeArrowheads="1"/>
          </p:cNvSpPr>
          <p:nvPr/>
        </p:nvSpPr>
        <p:spPr bwMode="auto">
          <a:xfrm>
            <a:off x="2549525" y="4641850"/>
            <a:ext cx="1957388" cy="261938"/>
          </a:xfrm>
          <a:prstGeom prst="rect">
            <a:avLst/>
          </a:prstGeom>
          <a:noFill/>
          <a:ln w="9525">
            <a:noFill/>
            <a:miter lim="800000"/>
            <a:headEnd/>
            <a:tailEnd/>
          </a:ln>
        </p:spPr>
        <p:txBody>
          <a:bodyPr>
            <a:spAutoFit/>
          </a:bodyPr>
          <a:lstStyle/>
          <a:p>
            <a:pPr algn="ctr"/>
            <a:r>
              <a:rPr lang="en-US" sz="1100" b="1">
                <a:solidFill>
                  <a:srgbClr val="17375E"/>
                </a:solidFill>
              </a:rPr>
              <a:t>Application Servers</a:t>
            </a:r>
          </a:p>
        </p:txBody>
      </p:sp>
      <p:sp>
        <p:nvSpPr>
          <p:cNvPr id="39950" name="TextBox 55"/>
          <p:cNvSpPr txBox="1">
            <a:spLocks noChangeArrowheads="1"/>
          </p:cNvSpPr>
          <p:nvPr/>
        </p:nvSpPr>
        <p:spPr bwMode="auto">
          <a:xfrm>
            <a:off x="4675188" y="4643438"/>
            <a:ext cx="1957387" cy="261937"/>
          </a:xfrm>
          <a:prstGeom prst="rect">
            <a:avLst/>
          </a:prstGeom>
          <a:noFill/>
          <a:ln w="9525">
            <a:noFill/>
            <a:miter lim="800000"/>
            <a:headEnd/>
            <a:tailEnd/>
          </a:ln>
        </p:spPr>
        <p:txBody>
          <a:bodyPr>
            <a:spAutoFit/>
          </a:bodyPr>
          <a:lstStyle/>
          <a:p>
            <a:pPr algn="ctr"/>
            <a:r>
              <a:rPr lang="en-US" sz="1100" b="1">
                <a:solidFill>
                  <a:srgbClr val="17375E"/>
                </a:solidFill>
              </a:rPr>
              <a:t>Frameworks</a:t>
            </a:r>
          </a:p>
        </p:txBody>
      </p:sp>
      <p:sp>
        <p:nvSpPr>
          <p:cNvPr id="39951" name="TextBox 56"/>
          <p:cNvSpPr txBox="1">
            <a:spLocks noChangeArrowheads="1"/>
          </p:cNvSpPr>
          <p:nvPr/>
        </p:nvSpPr>
        <p:spPr bwMode="auto">
          <a:xfrm>
            <a:off x="6783388" y="4646613"/>
            <a:ext cx="1957387" cy="261937"/>
          </a:xfrm>
          <a:prstGeom prst="rect">
            <a:avLst/>
          </a:prstGeom>
          <a:noFill/>
          <a:ln w="9525">
            <a:noFill/>
            <a:miter lim="800000"/>
            <a:headEnd/>
            <a:tailEnd/>
          </a:ln>
        </p:spPr>
        <p:txBody>
          <a:bodyPr>
            <a:spAutoFit/>
          </a:bodyPr>
          <a:lstStyle/>
          <a:p>
            <a:pPr algn="ctr"/>
            <a:r>
              <a:rPr lang="en-US" sz="1100" b="1">
                <a:solidFill>
                  <a:srgbClr val="17375E"/>
                </a:solidFill>
              </a:rPr>
              <a:t>Database</a:t>
            </a:r>
          </a:p>
        </p:txBody>
      </p:sp>
      <p:pic>
        <p:nvPicPr>
          <p:cNvPr id="39952" name="Picture 3"/>
          <p:cNvPicPr>
            <a:picLocks noChangeAspect="1" noChangeArrowheads="1"/>
          </p:cNvPicPr>
          <p:nvPr/>
        </p:nvPicPr>
        <p:blipFill>
          <a:blip r:embed="rId2"/>
          <a:srcRect/>
          <a:stretch>
            <a:fillRect/>
          </a:stretch>
        </p:blipFill>
        <p:spPr bwMode="auto">
          <a:xfrm>
            <a:off x="533400" y="3867150"/>
            <a:ext cx="390525" cy="180975"/>
          </a:xfrm>
          <a:prstGeom prst="rect">
            <a:avLst/>
          </a:prstGeom>
          <a:noFill/>
          <a:ln w="9525">
            <a:noFill/>
            <a:miter lim="800000"/>
            <a:headEnd/>
            <a:tailEnd/>
          </a:ln>
        </p:spPr>
      </p:pic>
      <p:pic>
        <p:nvPicPr>
          <p:cNvPr id="39953" name="Picture 9"/>
          <p:cNvPicPr>
            <a:picLocks noChangeAspect="1" noChangeArrowheads="1"/>
          </p:cNvPicPr>
          <p:nvPr/>
        </p:nvPicPr>
        <p:blipFill>
          <a:blip r:embed="rId3"/>
          <a:srcRect/>
          <a:stretch>
            <a:fillRect/>
          </a:stretch>
        </p:blipFill>
        <p:spPr bwMode="auto">
          <a:xfrm>
            <a:off x="1981200" y="4171950"/>
            <a:ext cx="382588" cy="260350"/>
          </a:xfrm>
          <a:prstGeom prst="rect">
            <a:avLst/>
          </a:prstGeom>
          <a:noFill/>
          <a:ln w="9525">
            <a:noFill/>
            <a:miter lim="800000"/>
            <a:headEnd/>
            <a:tailEnd/>
          </a:ln>
        </p:spPr>
      </p:pic>
      <p:pic>
        <p:nvPicPr>
          <p:cNvPr id="39954" name="Picture 5"/>
          <p:cNvPicPr>
            <a:picLocks noChangeAspect="1" noChangeArrowheads="1"/>
          </p:cNvPicPr>
          <p:nvPr/>
        </p:nvPicPr>
        <p:blipFill>
          <a:blip r:embed="rId4"/>
          <a:srcRect/>
          <a:stretch>
            <a:fillRect/>
          </a:stretch>
        </p:blipFill>
        <p:spPr bwMode="auto">
          <a:xfrm>
            <a:off x="1524000" y="3790950"/>
            <a:ext cx="739775" cy="263525"/>
          </a:xfrm>
          <a:prstGeom prst="rect">
            <a:avLst/>
          </a:prstGeom>
          <a:noFill/>
          <a:ln w="9525">
            <a:noFill/>
            <a:miter lim="800000"/>
            <a:headEnd/>
            <a:tailEnd/>
          </a:ln>
        </p:spPr>
      </p:pic>
      <p:pic>
        <p:nvPicPr>
          <p:cNvPr id="39955" name="Picture 6"/>
          <p:cNvPicPr>
            <a:picLocks noChangeAspect="1" noChangeArrowheads="1"/>
          </p:cNvPicPr>
          <p:nvPr/>
        </p:nvPicPr>
        <p:blipFill>
          <a:blip r:embed="rId5"/>
          <a:srcRect/>
          <a:stretch>
            <a:fillRect/>
          </a:stretch>
        </p:blipFill>
        <p:spPr bwMode="auto">
          <a:xfrm>
            <a:off x="2593975" y="3846513"/>
            <a:ext cx="788988" cy="236537"/>
          </a:xfrm>
          <a:prstGeom prst="rect">
            <a:avLst/>
          </a:prstGeom>
          <a:noFill/>
          <a:ln w="9525">
            <a:noFill/>
            <a:miter lim="800000"/>
            <a:headEnd/>
            <a:tailEnd/>
          </a:ln>
        </p:spPr>
      </p:pic>
      <p:pic>
        <p:nvPicPr>
          <p:cNvPr id="39956" name="Picture 10"/>
          <p:cNvPicPr>
            <a:picLocks noChangeAspect="1" noChangeArrowheads="1"/>
          </p:cNvPicPr>
          <p:nvPr/>
        </p:nvPicPr>
        <p:blipFill>
          <a:blip r:embed="rId6"/>
          <a:srcRect/>
          <a:stretch>
            <a:fillRect/>
          </a:stretch>
        </p:blipFill>
        <p:spPr bwMode="auto">
          <a:xfrm>
            <a:off x="3813175" y="3854450"/>
            <a:ext cx="598488" cy="254000"/>
          </a:xfrm>
          <a:prstGeom prst="rect">
            <a:avLst/>
          </a:prstGeom>
          <a:noFill/>
          <a:ln w="9525">
            <a:noFill/>
            <a:miter lim="800000"/>
            <a:headEnd/>
            <a:tailEnd/>
          </a:ln>
        </p:spPr>
      </p:pic>
      <p:pic>
        <p:nvPicPr>
          <p:cNvPr id="39957" name="Picture 11"/>
          <p:cNvPicPr>
            <a:picLocks noChangeAspect="1" noChangeArrowheads="1"/>
          </p:cNvPicPr>
          <p:nvPr/>
        </p:nvPicPr>
        <p:blipFill>
          <a:blip r:embed="rId7"/>
          <a:srcRect/>
          <a:stretch>
            <a:fillRect/>
          </a:stretch>
        </p:blipFill>
        <p:spPr bwMode="auto">
          <a:xfrm>
            <a:off x="2759075" y="4148138"/>
            <a:ext cx="292100" cy="227012"/>
          </a:xfrm>
          <a:prstGeom prst="rect">
            <a:avLst/>
          </a:prstGeom>
          <a:noFill/>
          <a:ln w="9525">
            <a:noFill/>
            <a:miter lim="800000"/>
            <a:headEnd/>
            <a:tailEnd/>
          </a:ln>
        </p:spPr>
      </p:pic>
      <p:pic>
        <p:nvPicPr>
          <p:cNvPr id="39958" name="Picture 12"/>
          <p:cNvPicPr>
            <a:picLocks noChangeAspect="1" noChangeArrowheads="1"/>
          </p:cNvPicPr>
          <p:nvPr/>
        </p:nvPicPr>
        <p:blipFill>
          <a:blip r:embed="rId8"/>
          <a:srcRect/>
          <a:stretch>
            <a:fillRect/>
          </a:stretch>
        </p:blipFill>
        <p:spPr bwMode="auto">
          <a:xfrm>
            <a:off x="3251200" y="4056063"/>
            <a:ext cx="606425" cy="268287"/>
          </a:xfrm>
          <a:prstGeom prst="rect">
            <a:avLst/>
          </a:prstGeom>
          <a:noFill/>
          <a:ln w="9525">
            <a:noFill/>
            <a:miter lim="800000"/>
            <a:headEnd/>
            <a:tailEnd/>
          </a:ln>
        </p:spPr>
      </p:pic>
      <p:pic>
        <p:nvPicPr>
          <p:cNvPr id="39959" name="Picture 13"/>
          <p:cNvPicPr>
            <a:picLocks noChangeAspect="1" noChangeArrowheads="1"/>
          </p:cNvPicPr>
          <p:nvPr/>
        </p:nvPicPr>
        <p:blipFill>
          <a:blip r:embed="rId9"/>
          <a:srcRect/>
          <a:stretch>
            <a:fillRect/>
          </a:stretch>
        </p:blipFill>
        <p:spPr bwMode="auto">
          <a:xfrm>
            <a:off x="3975100" y="4129088"/>
            <a:ext cx="482600" cy="230187"/>
          </a:xfrm>
          <a:prstGeom prst="rect">
            <a:avLst/>
          </a:prstGeom>
          <a:noFill/>
          <a:ln w="9525">
            <a:noFill/>
            <a:miter lim="800000"/>
            <a:headEnd/>
            <a:tailEnd/>
          </a:ln>
        </p:spPr>
      </p:pic>
      <p:pic>
        <p:nvPicPr>
          <p:cNvPr id="39960" name="Picture 14"/>
          <p:cNvPicPr>
            <a:picLocks noChangeAspect="1" noChangeArrowheads="1"/>
          </p:cNvPicPr>
          <p:nvPr/>
        </p:nvPicPr>
        <p:blipFill>
          <a:blip r:embed="rId10"/>
          <a:srcRect/>
          <a:stretch>
            <a:fillRect/>
          </a:stretch>
        </p:blipFill>
        <p:spPr bwMode="auto">
          <a:xfrm>
            <a:off x="3273425" y="4411663"/>
            <a:ext cx="536575" cy="217487"/>
          </a:xfrm>
          <a:prstGeom prst="rect">
            <a:avLst/>
          </a:prstGeom>
          <a:noFill/>
          <a:ln w="9525">
            <a:noFill/>
            <a:miter lim="800000"/>
            <a:headEnd/>
            <a:tailEnd/>
          </a:ln>
        </p:spPr>
      </p:pic>
      <p:pic>
        <p:nvPicPr>
          <p:cNvPr id="39961" name="Picture 4"/>
          <p:cNvPicPr>
            <a:picLocks noChangeAspect="1" noChangeArrowheads="1"/>
          </p:cNvPicPr>
          <p:nvPr/>
        </p:nvPicPr>
        <p:blipFill>
          <a:blip r:embed="rId11"/>
          <a:srcRect/>
          <a:stretch>
            <a:fillRect/>
          </a:stretch>
        </p:blipFill>
        <p:spPr bwMode="auto">
          <a:xfrm>
            <a:off x="4789488" y="3857625"/>
            <a:ext cx="519112" cy="342900"/>
          </a:xfrm>
          <a:prstGeom prst="rect">
            <a:avLst/>
          </a:prstGeom>
          <a:noFill/>
          <a:ln w="9525">
            <a:noFill/>
            <a:miter lim="800000"/>
            <a:headEnd/>
            <a:tailEnd/>
          </a:ln>
        </p:spPr>
      </p:pic>
      <p:pic>
        <p:nvPicPr>
          <p:cNvPr id="39962" name="Picture 15"/>
          <p:cNvPicPr>
            <a:picLocks noChangeAspect="1" noChangeArrowheads="1"/>
          </p:cNvPicPr>
          <p:nvPr/>
        </p:nvPicPr>
        <p:blipFill>
          <a:blip r:embed="rId12"/>
          <a:srcRect/>
          <a:stretch>
            <a:fillRect/>
          </a:stretch>
        </p:blipFill>
        <p:spPr bwMode="auto">
          <a:xfrm>
            <a:off x="5722938" y="3937000"/>
            <a:ext cx="654050" cy="211138"/>
          </a:xfrm>
          <a:prstGeom prst="rect">
            <a:avLst/>
          </a:prstGeom>
          <a:noFill/>
          <a:ln w="9525">
            <a:noFill/>
            <a:miter lim="800000"/>
            <a:headEnd/>
            <a:tailEnd/>
          </a:ln>
        </p:spPr>
      </p:pic>
      <p:pic>
        <p:nvPicPr>
          <p:cNvPr id="39963" name="Picture 16"/>
          <p:cNvPicPr>
            <a:picLocks noChangeAspect="1" noChangeArrowheads="1"/>
          </p:cNvPicPr>
          <p:nvPr/>
        </p:nvPicPr>
        <p:blipFill>
          <a:blip r:embed="rId13"/>
          <a:srcRect/>
          <a:stretch>
            <a:fillRect/>
          </a:stretch>
        </p:blipFill>
        <p:spPr bwMode="auto">
          <a:xfrm>
            <a:off x="4824413" y="4252913"/>
            <a:ext cx="449262" cy="306387"/>
          </a:xfrm>
          <a:prstGeom prst="rect">
            <a:avLst/>
          </a:prstGeom>
          <a:noFill/>
          <a:ln w="9525">
            <a:noFill/>
            <a:miter lim="800000"/>
            <a:headEnd/>
            <a:tailEnd/>
          </a:ln>
        </p:spPr>
      </p:pic>
      <p:pic>
        <p:nvPicPr>
          <p:cNvPr id="39964" name="Picture 17" descr="C:\Users\ramnadh\Desktop\mobile\material\ADM\hadoop.jpg"/>
          <p:cNvPicPr>
            <a:picLocks noChangeAspect="1" noChangeArrowheads="1"/>
          </p:cNvPicPr>
          <p:nvPr/>
        </p:nvPicPr>
        <p:blipFill>
          <a:blip r:embed="rId14"/>
          <a:srcRect/>
          <a:stretch>
            <a:fillRect/>
          </a:stretch>
        </p:blipFill>
        <p:spPr bwMode="auto">
          <a:xfrm>
            <a:off x="5453063" y="4316413"/>
            <a:ext cx="1119187" cy="180975"/>
          </a:xfrm>
          <a:prstGeom prst="rect">
            <a:avLst/>
          </a:prstGeom>
          <a:noFill/>
          <a:ln w="9525">
            <a:noFill/>
            <a:miter lim="800000"/>
            <a:headEnd/>
            <a:tailEnd/>
          </a:ln>
        </p:spPr>
      </p:pic>
      <p:pic>
        <p:nvPicPr>
          <p:cNvPr id="39965" name="Picture 5"/>
          <p:cNvPicPr>
            <a:picLocks noChangeAspect="1" noChangeArrowheads="1"/>
          </p:cNvPicPr>
          <p:nvPr/>
        </p:nvPicPr>
        <p:blipFill>
          <a:blip r:embed="rId15"/>
          <a:srcRect/>
          <a:stretch>
            <a:fillRect/>
          </a:stretch>
        </p:blipFill>
        <p:spPr bwMode="auto">
          <a:xfrm>
            <a:off x="6818313" y="3954463"/>
            <a:ext cx="992187" cy="209550"/>
          </a:xfrm>
          <a:prstGeom prst="rect">
            <a:avLst/>
          </a:prstGeom>
          <a:noFill/>
          <a:ln w="9525">
            <a:noFill/>
            <a:miter lim="800000"/>
            <a:headEnd/>
            <a:tailEnd/>
          </a:ln>
        </p:spPr>
      </p:pic>
      <p:pic>
        <p:nvPicPr>
          <p:cNvPr id="39966" name="Picture 5"/>
          <p:cNvPicPr>
            <a:picLocks noChangeAspect="1" noChangeArrowheads="1"/>
          </p:cNvPicPr>
          <p:nvPr/>
        </p:nvPicPr>
        <p:blipFill>
          <a:blip r:embed="rId16"/>
          <a:srcRect/>
          <a:stretch>
            <a:fillRect/>
          </a:stretch>
        </p:blipFill>
        <p:spPr bwMode="auto">
          <a:xfrm>
            <a:off x="7242175" y="4316413"/>
            <a:ext cx="1039813" cy="158750"/>
          </a:xfrm>
          <a:prstGeom prst="rect">
            <a:avLst/>
          </a:prstGeom>
          <a:noFill/>
          <a:ln w="9525">
            <a:noFill/>
            <a:miter lim="800000"/>
            <a:headEnd/>
            <a:tailEnd/>
          </a:ln>
        </p:spPr>
      </p:pic>
      <p:pic>
        <p:nvPicPr>
          <p:cNvPr id="39967" name="Picture 6"/>
          <p:cNvPicPr>
            <a:picLocks noChangeAspect="1" noChangeArrowheads="1"/>
          </p:cNvPicPr>
          <p:nvPr/>
        </p:nvPicPr>
        <p:blipFill>
          <a:blip r:embed="rId17"/>
          <a:srcRect/>
          <a:stretch>
            <a:fillRect/>
          </a:stretch>
        </p:blipFill>
        <p:spPr bwMode="auto">
          <a:xfrm>
            <a:off x="7902575" y="3867150"/>
            <a:ext cx="774700" cy="306388"/>
          </a:xfrm>
          <a:prstGeom prst="rect">
            <a:avLst/>
          </a:prstGeom>
          <a:noFill/>
          <a:ln w="9525">
            <a:noFill/>
            <a:miter lim="800000"/>
            <a:headEnd/>
            <a:tailEnd/>
          </a:ln>
        </p:spPr>
      </p:pic>
      <p:sp>
        <p:nvSpPr>
          <p:cNvPr id="78" name="Pentagon 77"/>
          <p:cNvSpPr>
            <a:spLocks noChangeArrowheads="1"/>
          </p:cNvSpPr>
          <p:nvPr/>
        </p:nvSpPr>
        <p:spPr bwMode="auto">
          <a:xfrm rot="10800000">
            <a:off x="1073150" y="1860550"/>
            <a:ext cx="2890838" cy="390525"/>
          </a:xfrm>
          <a:prstGeom prst="homePlate">
            <a:avLst>
              <a:gd name="adj" fmla="val 50001"/>
            </a:avLst>
          </a:prstGeom>
          <a:noFill/>
          <a:ln w="9525">
            <a:noFill/>
            <a:miter lim="800000"/>
            <a:headEnd/>
            <a:tailEnd/>
          </a:ln>
          <a:effectLst>
            <a:outerShdw blurRad="63500" dist="23000" dir="5400000" rotWithShape="0">
              <a:srgbClr val="000000">
                <a:alpha val="34999"/>
              </a:srgbClr>
            </a:outerShdw>
          </a:effectLst>
        </p:spPr>
        <p:txBody>
          <a:bodyPr/>
          <a:lstStyle/>
          <a:p>
            <a:pPr>
              <a:defRPr/>
            </a:pPr>
            <a:endParaRPr lang="en-US">
              <a:latin typeface="Arial" charset="0"/>
              <a:cs typeface="Arial" charset="0"/>
            </a:endParaRPr>
          </a:p>
        </p:txBody>
      </p:sp>
      <p:sp>
        <p:nvSpPr>
          <p:cNvPr id="76" name="Pentagon 75"/>
          <p:cNvSpPr>
            <a:spLocks noChangeArrowheads="1"/>
          </p:cNvSpPr>
          <p:nvPr/>
        </p:nvSpPr>
        <p:spPr bwMode="auto">
          <a:xfrm rot="10800000">
            <a:off x="1073150" y="2497138"/>
            <a:ext cx="2890838" cy="392112"/>
          </a:xfrm>
          <a:prstGeom prst="homePlate">
            <a:avLst>
              <a:gd name="adj" fmla="val 50003"/>
            </a:avLst>
          </a:prstGeom>
          <a:noFill/>
          <a:ln w="9525">
            <a:noFill/>
            <a:miter lim="800000"/>
            <a:headEnd/>
            <a:tailEnd/>
          </a:ln>
          <a:effectLst>
            <a:outerShdw blurRad="63500" dist="23000" dir="5400000" rotWithShape="0">
              <a:srgbClr val="000000">
                <a:alpha val="34999"/>
              </a:srgbClr>
            </a:outerShdw>
          </a:effectLst>
        </p:spPr>
        <p:txBody>
          <a:bodyPr/>
          <a:lstStyle/>
          <a:p>
            <a:pPr>
              <a:defRPr/>
            </a:pPr>
            <a:endParaRPr lang="en-US">
              <a:latin typeface="Arial" charset="0"/>
              <a:cs typeface="Arial" charset="0"/>
            </a:endParaRPr>
          </a:p>
        </p:txBody>
      </p:sp>
      <p:sp>
        <p:nvSpPr>
          <p:cNvPr id="54" name="Pentagon 53"/>
          <p:cNvSpPr>
            <a:spLocks noChangeArrowheads="1"/>
          </p:cNvSpPr>
          <p:nvPr/>
        </p:nvSpPr>
        <p:spPr bwMode="auto">
          <a:xfrm rot="10800000">
            <a:off x="1073150" y="3140075"/>
            <a:ext cx="2890838" cy="390525"/>
          </a:xfrm>
          <a:prstGeom prst="homePlate">
            <a:avLst>
              <a:gd name="adj" fmla="val 50001"/>
            </a:avLst>
          </a:prstGeom>
          <a:noFill/>
          <a:ln w="9525">
            <a:noFill/>
            <a:miter lim="800000"/>
            <a:headEnd/>
            <a:tailEnd/>
          </a:ln>
          <a:effectLst>
            <a:outerShdw blurRad="63500" dist="23000" dir="5400000" rotWithShape="0">
              <a:srgbClr val="000000">
                <a:alpha val="34999"/>
              </a:srgbClr>
            </a:outerShdw>
          </a:effectLst>
        </p:spPr>
        <p:txBody>
          <a:bodyPr/>
          <a:lstStyle/>
          <a:p>
            <a:pPr>
              <a:defRPr/>
            </a:pPr>
            <a:endParaRPr lang="en-US">
              <a:latin typeface="Arial" charset="0"/>
              <a:cs typeface="Arial" charset="0"/>
            </a:endParaRPr>
          </a:p>
        </p:txBody>
      </p:sp>
      <p:pic>
        <p:nvPicPr>
          <p:cNvPr id="39971" name="Picture 4"/>
          <p:cNvPicPr>
            <a:picLocks noChangeAspect="1"/>
          </p:cNvPicPr>
          <p:nvPr/>
        </p:nvPicPr>
        <p:blipFill>
          <a:blip r:embed="rId18"/>
          <a:srcRect/>
          <a:stretch>
            <a:fillRect/>
          </a:stretch>
        </p:blipFill>
        <p:spPr bwMode="auto">
          <a:xfrm>
            <a:off x="620713" y="1371600"/>
            <a:ext cx="501650" cy="508000"/>
          </a:xfrm>
          <a:prstGeom prst="rect">
            <a:avLst/>
          </a:prstGeom>
          <a:noFill/>
          <a:ln w="9525">
            <a:noFill/>
            <a:miter lim="800000"/>
            <a:headEnd/>
            <a:tailEnd/>
          </a:ln>
        </p:spPr>
      </p:pic>
      <p:pic>
        <p:nvPicPr>
          <p:cNvPr id="39972" name="Picture 5"/>
          <p:cNvPicPr>
            <a:picLocks noChangeAspect="1"/>
          </p:cNvPicPr>
          <p:nvPr/>
        </p:nvPicPr>
        <p:blipFill>
          <a:blip r:embed="rId19"/>
          <a:srcRect/>
          <a:stretch>
            <a:fillRect/>
          </a:stretch>
        </p:blipFill>
        <p:spPr bwMode="auto">
          <a:xfrm>
            <a:off x="620713" y="1993900"/>
            <a:ext cx="501650" cy="515938"/>
          </a:xfrm>
          <a:prstGeom prst="rect">
            <a:avLst/>
          </a:prstGeom>
          <a:noFill/>
          <a:ln w="9525">
            <a:noFill/>
            <a:miter lim="800000"/>
            <a:headEnd/>
            <a:tailEnd/>
          </a:ln>
        </p:spPr>
      </p:pic>
      <p:pic>
        <p:nvPicPr>
          <p:cNvPr id="8" name="Picture 7"/>
          <p:cNvPicPr>
            <a:picLocks noChangeAspect="1"/>
          </p:cNvPicPr>
          <p:nvPr/>
        </p:nvPicPr>
        <p:blipFill>
          <a:blip r:embed="rId20" cstate="print">
            <a:extLst/>
          </a:blip>
          <a:stretch>
            <a:fillRect/>
          </a:stretch>
        </p:blipFill>
        <p:spPr>
          <a:xfrm>
            <a:off x="550653" y="3194588"/>
            <a:ext cx="606396" cy="308196"/>
          </a:xfrm>
          <a:prstGeom prst="rect">
            <a:avLst/>
          </a:prstGeom>
          <a:effectLst>
            <a:reflection blurRad="6350" stA="52000" endA="300" endPos="35000" dir="5400000" sy="-100000" algn="bl" rotWithShape="0"/>
          </a:effectLst>
        </p:spPr>
      </p:pic>
      <p:pic>
        <p:nvPicPr>
          <p:cNvPr id="87" name="Picture 86"/>
          <p:cNvPicPr>
            <a:picLocks noChangeAspect="1"/>
          </p:cNvPicPr>
          <p:nvPr/>
        </p:nvPicPr>
        <p:blipFill rotWithShape="1">
          <a:blip r:embed="rId21" cstate="print">
            <a:extLst/>
          </a:blip>
          <a:srcRect r="-2358" b="37615"/>
          <a:stretch/>
        </p:blipFill>
        <p:spPr>
          <a:xfrm>
            <a:off x="659090" y="2599424"/>
            <a:ext cx="465450" cy="343916"/>
          </a:xfrm>
          <a:prstGeom prst="rect">
            <a:avLst/>
          </a:prstGeom>
          <a:effectLst>
            <a:reflection blurRad="6350" stA="52000" endA="300" endPos="35000" dir="5400000" sy="-100000" algn="bl" rotWithShape="0"/>
          </a:effectLst>
        </p:spPr>
      </p:pic>
      <p:sp>
        <p:nvSpPr>
          <p:cNvPr id="91" name="Pentagon 4"/>
          <p:cNvSpPr/>
          <p:nvPr/>
        </p:nvSpPr>
        <p:spPr>
          <a:xfrm>
            <a:off x="1219200" y="1428750"/>
            <a:ext cx="2195513" cy="425450"/>
          </a:xfrm>
          <a:prstGeom prst="rect">
            <a:avLst/>
          </a:prstGeom>
          <a:noFill/>
        </p:spPr>
        <p:style>
          <a:lnRef idx="0">
            <a:scrgbClr r="0" g="0" b="0"/>
          </a:lnRef>
          <a:fillRef idx="0">
            <a:scrgbClr r="0" g="0" b="0"/>
          </a:fillRef>
          <a:effectRef idx="0">
            <a:scrgbClr r="0" g="0" b="0"/>
          </a:effectRef>
          <a:fontRef idx="minor">
            <a:schemeClr val="lt1"/>
          </a:fontRef>
        </p:style>
        <p:txBody>
          <a:bodyPr wrap="none" lIns="172487" rIns="85344" anchor="ctr">
            <a:spAutoFit/>
          </a:bodyPr>
          <a:lstStyle/>
          <a:p>
            <a:pPr defTabSz="533400">
              <a:lnSpc>
                <a:spcPct val="90000"/>
              </a:lnSpc>
              <a:spcAft>
                <a:spcPct val="35000"/>
              </a:spcAft>
              <a:defRPr/>
            </a:pPr>
            <a:r>
              <a:rPr lang="en-US" sz="1200" b="1">
                <a:solidFill>
                  <a:srgbClr val="254061"/>
                </a:solidFill>
                <a:cs typeface="Arial" charset="0"/>
              </a:rPr>
              <a:t>Application Development, </a:t>
            </a:r>
            <a:br>
              <a:rPr lang="en-US" sz="1200" b="1">
                <a:solidFill>
                  <a:srgbClr val="254061"/>
                </a:solidFill>
                <a:cs typeface="Arial" charset="0"/>
              </a:rPr>
            </a:br>
            <a:r>
              <a:rPr lang="en-US" sz="1200" b="1">
                <a:solidFill>
                  <a:srgbClr val="254061"/>
                </a:solidFill>
                <a:cs typeface="Arial" charset="0"/>
              </a:rPr>
              <a:t>Maintenance &amp; Support</a:t>
            </a:r>
          </a:p>
        </p:txBody>
      </p:sp>
      <p:sp>
        <p:nvSpPr>
          <p:cNvPr id="92" name="Pentagon 7"/>
          <p:cNvSpPr/>
          <p:nvPr/>
        </p:nvSpPr>
        <p:spPr>
          <a:xfrm>
            <a:off x="1203325" y="2049463"/>
            <a:ext cx="2760663" cy="287337"/>
          </a:xfrm>
          <a:prstGeom prst="rect">
            <a:avLst/>
          </a:prstGeom>
          <a:noFill/>
        </p:spPr>
        <p:style>
          <a:lnRef idx="0">
            <a:scrgbClr r="0" g="0" b="0"/>
          </a:lnRef>
          <a:fillRef idx="0">
            <a:scrgbClr r="0" g="0" b="0"/>
          </a:fillRef>
          <a:effectRef idx="0">
            <a:scrgbClr r="0" g="0" b="0"/>
          </a:effectRef>
          <a:fontRef idx="minor">
            <a:schemeClr val="lt1"/>
          </a:fontRef>
        </p:style>
        <p:txBody>
          <a:bodyPr lIns="172487" rIns="85344" anchor="ctr"/>
          <a:lstStyle/>
          <a:p>
            <a:pPr defTabSz="533400">
              <a:lnSpc>
                <a:spcPct val="90000"/>
              </a:lnSpc>
              <a:spcAft>
                <a:spcPct val="35000"/>
              </a:spcAft>
              <a:defRPr/>
            </a:pPr>
            <a:r>
              <a:rPr lang="en-US" sz="1200" b="1">
                <a:solidFill>
                  <a:srgbClr val="254061"/>
                </a:solidFill>
                <a:cs typeface="Arial" charset="0"/>
              </a:rPr>
              <a:t>Outsourced Product Development</a:t>
            </a:r>
          </a:p>
        </p:txBody>
      </p:sp>
      <p:sp>
        <p:nvSpPr>
          <p:cNvPr id="93" name="Pentagon 10"/>
          <p:cNvSpPr/>
          <p:nvPr/>
        </p:nvSpPr>
        <p:spPr>
          <a:xfrm>
            <a:off x="1203325" y="2641600"/>
            <a:ext cx="2760663" cy="287338"/>
          </a:xfrm>
          <a:prstGeom prst="rect">
            <a:avLst/>
          </a:prstGeom>
          <a:noFill/>
        </p:spPr>
        <p:style>
          <a:lnRef idx="0">
            <a:scrgbClr r="0" g="0" b="0"/>
          </a:lnRef>
          <a:fillRef idx="0">
            <a:scrgbClr r="0" g="0" b="0"/>
          </a:fillRef>
          <a:effectRef idx="0">
            <a:scrgbClr r="0" g="0" b="0"/>
          </a:effectRef>
          <a:fontRef idx="minor">
            <a:schemeClr val="lt1"/>
          </a:fontRef>
        </p:style>
        <p:txBody>
          <a:bodyPr lIns="172487" rIns="85344" anchor="ctr"/>
          <a:lstStyle/>
          <a:p>
            <a:pPr defTabSz="533400">
              <a:lnSpc>
                <a:spcPct val="90000"/>
              </a:lnSpc>
              <a:spcAft>
                <a:spcPct val="35000"/>
              </a:spcAft>
              <a:defRPr/>
            </a:pPr>
            <a:r>
              <a:rPr lang="en-US" sz="1200" b="1">
                <a:solidFill>
                  <a:srgbClr val="254061"/>
                </a:solidFill>
                <a:cs typeface="Arial" charset="0"/>
              </a:rPr>
              <a:t>Application Modernization</a:t>
            </a:r>
          </a:p>
        </p:txBody>
      </p:sp>
      <p:sp>
        <p:nvSpPr>
          <p:cNvPr id="94" name="Pentagon 13"/>
          <p:cNvSpPr/>
          <p:nvPr/>
        </p:nvSpPr>
        <p:spPr>
          <a:xfrm>
            <a:off x="1203325" y="3219450"/>
            <a:ext cx="2760663" cy="260350"/>
          </a:xfrm>
          <a:prstGeom prst="rect">
            <a:avLst/>
          </a:prstGeom>
          <a:noFill/>
        </p:spPr>
        <p:style>
          <a:lnRef idx="0">
            <a:scrgbClr r="0" g="0" b="0"/>
          </a:lnRef>
          <a:fillRef idx="0">
            <a:scrgbClr r="0" g="0" b="0"/>
          </a:fillRef>
          <a:effectRef idx="0">
            <a:scrgbClr r="0" g="0" b="0"/>
          </a:effectRef>
          <a:fontRef idx="minor">
            <a:schemeClr val="lt1"/>
          </a:fontRef>
        </p:style>
        <p:txBody>
          <a:bodyPr lIns="172487" rIns="85344" anchor="ctr"/>
          <a:lstStyle/>
          <a:p>
            <a:pPr defTabSz="533400">
              <a:lnSpc>
                <a:spcPct val="90000"/>
              </a:lnSpc>
              <a:spcAft>
                <a:spcPct val="35000"/>
              </a:spcAft>
              <a:defRPr/>
            </a:pPr>
            <a:r>
              <a:rPr lang="en-US" sz="1200" b="1">
                <a:solidFill>
                  <a:srgbClr val="254061"/>
                </a:solidFill>
                <a:cs typeface="Arial" charset="0"/>
              </a:rPr>
              <a:t>Portal Content &amp; Collaboration</a:t>
            </a:r>
          </a:p>
        </p:txBody>
      </p:sp>
      <p:pic>
        <p:nvPicPr>
          <p:cNvPr id="39979" name="Picture 117"/>
          <p:cNvPicPr>
            <a:picLocks noChangeAspect="1" noChangeArrowheads="1"/>
          </p:cNvPicPr>
          <p:nvPr/>
        </p:nvPicPr>
        <p:blipFill>
          <a:blip r:embed="rId22"/>
          <a:srcRect t="21179" b="22237"/>
          <a:stretch>
            <a:fillRect/>
          </a:stretch>
        </p:blipFill>
        <p:spPr bwMode="auto">
          <a:xfrm>
            <a:off x="457200" y="4344988"/>
            <a:ext cx="762000" cy="211137"/>
          </a:xfrm>
          <a:prstGeom prst="rect">
            <a:avLst/>
          </a:prstGeom>
          <a:noFill/>
          <a:ln w="9525">
            <a:noFill/>
            <a:miter lim="800000"/>
            <a:headEnd/>
            <a:tailEnd/>
          </a:ln>
        </p:spPr>
      </p:pic>
      <p:pic>
        <p:nvPicPr>
          <p:cNvPr id="39980" name="Picture 119"/>
          <p:cNvPicPr>
            <a:picLocks noChangeAspect="1" noChangeArrowheads="1"/>
          </p:cNvPicPr>
          <p:nvPr/>
        </p:nvPicPr>
        <p:blipFill>
          <a:blip r:embed="rId23"/>
          <a:srcRect/>
          <a:stretch>
            <a:fillRect/>
          </a:stretch>
        </p:blipFill>
        <p:spPr bwMode="auto">
          <a:xfrm>
            <a:off x="1295400" y="4441825"/>
            <a:ext cx="685800" cy="187325"/>
          </a:xfrm>
          <a:prstGeom prst="rect">
            <a:avLst/>
          </a:prstGeom>
          <a:noFill/>
          <a:ln w="9525">
            <a:noFill/>
            <a:miter lim="800000"/>
            <a:headEnd/>
            <a:tailEnd/>
          </a:ln>
        </p:spPr>
      </p:pic>
      <p:pic>
        <p:nvPicPr>
          <p:cNvPr id="39981" name="Picture 121" descr="http://nividous.com/wp-content/uploads/2012/08/drupal-logo.png"/>
          <p:cNvPicPr>
            <a:picLocks noChangeAspect="1" noChangeArrowheads="1"/>
          </p:cNvPicPr>
          <p:nvPr/>
        </p:nvPicPr>
        <p:blipFill>
          <a:blip r:embed="rId24"/>
          <a:srcRect/>
          <a:stretch>
            <a:fillRect/>
          </a:stretch>
        </p:blipFill>
        <p:spPr bwMode="auto">
          <a:xfrm>
            <a:off x="533400" y="4095750"/>
            <a:ext cx="609600" cy="173038"/>
          </a:xfrm>
          <a:prstGeom prst="rect">
            <a:avLst/>
          </a:prstGeom>
          <a:noFill/>
          <a:ln w="9525">
            <a:noFill/>
            <a:miter lim="800000"/>
            <a:headEnd/>
            <a:tailEnd/>
          </a:ln>
        </p:spPr>
      </p:pic>
      <p:grpSp>
        <p:nvGrpSpPr>
          <p:cNvPr id="39982" name="Group 122"/>
          <p:cNvGrpSpPr>
            <a:grpSpLocks/>
          </p:cNvGrpSpPr>
          <p:nvPr/>
        </p:nvGrpSpPr>
        <p:grpSpPr bwMode="auto">
          <a:xfrm>
            <a:off x="1219200" y="4073525"/>
            <a:ext cx="549275" cy="250825"/>
            <a:chOff x="5029205" y="5156659"/>
            <a:chExt cx="1239161" cy="824346"/>
          </a:xfrm>
        </p:grpSpPr>
        <p:pic>
          <p:nvPicPr>
            <p:cNvPr id="39986" name="Picture 123"/>
            <p:cNvPicPr>
              <a:picLocks noChangeAspect="1" noChangeArrowheads="1"/>
            </p:cNvPicPr>
            <p:nvPr/>
          </p:nvPicPr>
          <p:blipFill>
            <a:blip r:embed="rId25"/>
            <a:srcRect/>
            <a:stretch>
              <a:fillRect/>
            </a:stretch>
          </p:blipFill>
          <p:spPr bwMode="auto">
            <a:xfrm>
              <a:off x="5311214" y="5156659"/>
              <a:ext cx="824345" cy="824346"/>
            </a:xfrm>
            <a:prstGeom prst="rect">
              <a:avLst/>
            </a:prstGeom>
            <a:noFill/>
            <a:ln w="9525">
              <a:noFill/>
              <a:miter lim="800000"/>
              <a:headEnd/>
              <a:tailEnd/>
            </a:ln>
          </p:spPr>
        </p:pic>
        <p:sp>
          <p:nvSpPr>
            <p:cNvPr id="39987" name="Rectangle 124"/>
            <p:cNvSpPr>
              <a:spLocks noChangeArrowheads="1"/>
            </p:cNvSpPr>
            <p:nvPr/>
          </p:nvSpPr>
          <p:spPr bwMode="auto">
            <a:xfrm>
              <a:off x="5029205" y="5376441"/>
              <a:ext cx="1239161" cy="503211"/>
            </a:xfrm>
            <a:prstGeom prst="rect">
              <a:avLst/>
            </a:prstGeom>
            <a:noFill/>
            <a:ln w="9525">
              <a:noFill/>
              <a:miter lim="800000"/>
              <a:headEnd/>
              <a:tailEnd/>
            </a:ln>
          </p:spPr>
          <p:txBody>
            <a:bodyPr wrap="none">
              <a:spAutoFit/>
            </a:bodyPr>
            <a:lstStyle/>
            <a:p>
              <a:pPr algn="ctr"/>
              <a:r>
                <a:rPr lang="en-US" sz="700" b="1">
                  <a:latin typeface="Century Gothic" pitchFamily="34" charset="0"/>
                </a:rPr>
                <a:t>CRE Loaded</a:t>
              </a:r>
            </a:p>
          </p:txBody>
        </p:sp>
      </p:grpSp>
      <p:sp>
        <p:nvSpPr>
          <p:cNvPr id="33" name="Round Same Side Corner Rectangle 32"/>
          <p:cNvSpPr/>
          <p:nvPr/>
        </p:nvSpPr>
        <p:spPr>
          <a:xfrm>
            <a:off x="422275" y="3803650"/>
            <a:ext cx="1976438" cy="833438"/>
          </a:xfrm>
          <a:prstGeom prst="round2SameRect">
            <a:avLst>
              <a:gd name="adj1" fmla="val 8000"/>
              <a:gd name="adj2" fmla="val 0"/>
            </a:avLst>
          </a:prstGeom>
          <a:noFill/>
          <a:ln>
            <a:solidFill>
              <a:schemeClr val="accent1">
                <a:lumMod val="60000"/>
                <a:lumOff val="40000"/>
              </a:schemeClr>
            </a:solidFill>
          </a:ln>
        </p:spPr>
        <p:style>
          <a:lnRef idx="1">
            <a:schemeClr val="accent2">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sp>
      <p:sp>
        <p:nvSpPr>
          <p:cNvPr id="39984" name="Title 1"/>
          <p:cNvSpPr>
            <a:spLocks noGrp="1"/>
          </p:cNvSpPr>
          <p:nvPr>
            <p:ph type="title"/>
          </p:nvPr>
        </p:nvSpPr>
        <p:spPr>
          <a:xfrm>
            <a:off x="457200" y="514350"/>
            <a:ext cx="8077200" cy="400050"/>
          </a:xfrm>
        </p:spPr>
        <p:txBody>
          <a:bodyPr/>
          <a:lstStyle/>
          <a:p>
            <a:r>
              <a:rPr lang="en-US" smtClean="0"/>
              <a:t>Microsoft &amp; Open Source Practice Overview</a:t>
            </a:r>
          </a:p>
        </p:txBody>
      </p:sp>
      <p:sp>
        <p:nvSpPr>
          <p:cNvPr id="39985" name="Slide Number Placeholder 1"/>
          <p:cNvSpPr>
            <a:spLocks noGrp="1"/>
          </p:cNvSpPr>
          <p:nvPr>
            <p:ph type="sldNum" sz="quarter" idx="10"/>
          </p:nvPr>
        </p:nvSpPr>
        <p:spPr>
          <a:noFill/>
        </p:spPr>
        <p:txBody>
          <a:bodyPr/>
          <a:lstStyle/>
          <a:p>
            <a:fld id="{DCCBC482-5968-4FE9-BE67-4A70757F5925}" type="slidenum">
              <a:rPr lang="en-US" sz="900" smtClean="0">
                <a:latin typeface="Century Gothic" pitchFamily="34" charset="0"/>
                <a:cs typeface="Arial" pitchFamily="34" charset="0"/>
              </a:rPr>
              <a:pPr/>
              <a:t>28</a:t>
            </a:fld>
            <a:endParaRPr lang="en-US" sz="900" smtClean="0">
              <a:latin typeface="Century Gothic" pitchFamily="34" charset="0"/>
              <a:cs typeface="Arial" pitchFamily="34" charset="0"/>
            </a:endParaRPr>
          </a:p>
        </p:txBody>
      </p:sp>
    </p:spTree>
  </p:cSld>
  <p:clrMapOvr>
    <a:masterClrMapping/>
  </p:clrMapOvr>
  <p:transition>
    <p:wipe dir="r"/>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Rounded Rectangle 111"/>
          <p:cNvSpPr>
            <a:spLocks noChangeArrowheads="1"/>
          </p:cNvSpPr>
          <p:nvPr/>
        </p:nvSpPr>
        <p:spPr bwMode="auto">
          <a:xfrm>
            <a:off x="4114800" y="1076325"/>
            <a:ext cx="3810000" cy="747713"/>
          </a:xfrm>
          <a:prstGeom prst="roundRect">
            <a:avLst>
              <a:gd name="adj" fmla="val 8514"/>
            </a:avLst>
          </a:prstGeom>
          <a:solidFill>
            <a:schemeClr val="bg1"/>
          </a:solidFill>
          <a:ln w="9525">
            <a:noFill/>
            <a:round/>
            <a:headEnd/>
            <a:tailEnd/>
          </a:ln>
          <a:effectLst>
            <a:outerShdw blurRad="63500" sx="102000" sy="102000" algn="ctr" rotWithShape="0">
              <a:srgbClr val="000000">
                <a:alpha val="39999"/>
              </a:srgbClr>
            </a:outerShdw>
          </a:effectLst>
        </p:spPr>
        <p:txBody>
          <a:bodyPr/>
          <a:lstStyle/>
          <a:p>
            <a:pPr>
              <a:lnSpc>
                <a:spcPct val="90000"/>
              </a:lnSpc>
              <a:spcBef>
                <a:spcPct val="20000"/>
              </a:spcBef>
              <a:buFontTx/>
              <a:buChar char="•"/>
              <a:defRPr/>
            </a:pPr>
            <a:endParaRPr lang="en-US">
              <a:latin typeface="Arial" charset="0"/>
              <a:cs typeface="Arial" charset="0"/>
            </a:endParaRPr>
          </a:p>
        </p:txBody>
      </p:sp>
      <p:sp>
        <p:nvSpPr>
          <p:cNvPr id="133" name="TextBox 132"/>
          <p:cNvSpPr txBox="1">
            <a:spLocks noChangeArrowheads="1"/>
          </p:cNvSpPr>
          <p:nvPr/>
        </p:nvSpPr>
        <p:spPr bwMode="auto">
          <a:xfrm>
            <a:off x="4410075" y="968375"/>
            <a:ext cx="3286125" cy="246063"/>
          </a:xfrm>
          <a:prstGeom prst="rect">
            <a:avLst/>
          </a:prstGeom>
          <a:solidFill>
            <a:schemeClr val="bg1"/>
          </a:solidFill>
          <a:ln w="9525">
            <a:solidFill>
              <a:srgbClr val="99CCFF"/>
            </a:solidFill>
            <a:miter lim="800000"/>
            <a:headEnd/>
            <a:tailEnd/>
          </a:ln>
          <a:effectLst>
            <a:outerShdw blurRad="63500" sx="102000" sy="102000" algn="ctr" rotWithShape="0">
              <a:srgbClr val="000000">
                <a:alpha val="39999"/>
              </a:srgbClr>
            </a:outerShdw>
          </a:effectLst>
        </p:spPr>
        <p:txBody>
          <a:bodyPr>
            <a:spAutoFit/>
          </a:bodyPr>
          <a:lstStyle/>
          <a:p>
            <a:pPr algn="ctr">
              <a:defRPr/>
            </a:pPr>
            <a:r>
              <a:rPr lang="en-US" sz="1000" b="1">
                <a:solidFill>
                  <a:srgbClr val="254061"/>
                </a:solidFill>
                <a:latin typeface="Century Gothic" charset="0"/>
                <a:cs typeface="Arial" charset="0"/>
              </a:rPr>
              <a:t>Application Development, Maintenance &amp; Support</a:t>
            </a:r>
            <a:endParaRPr lang="en-US" sz="1000" b="1">
              <a:latin typeface="Century Gothic" charset="0"/>
              <a:cs typeface="Arial" charset="0"/>
            </a:endParaRPr>
          </a:p>
        </p:txBody>
      </p:sp>
      <p:sp>
        <p:nvSpPr>
          <p:cNvPr id="40965" name="TextBox 22"/>
          <p:cNvSpPr txBox="1">
            <a:spLocks noChangeArrowheads="1"/>
          </p:cNvSpPr>
          <p:nvPr/>
        </p:nvSpPr>
        <p:spPr bwMode="auto">
          <a:xfrm>
            <a:off x="4213225" y="1214438"/>
            <a:ext cx="2187575" cy="584200"/>
          </a:xfrm>
          <a:prstGeom prst="rect">
            <a:avLst/>
          </a:prstGeom>
          <a:noFill/>
          <a:ln w="9525">
            <a:noFill/>
            <a:miter lim="800000"/>
            <a:headEnd/>
            <a:tailEnd/>
          </a:ln>
        </p:spPr>
        <p:txBody>
          <a:bodyPr>
            <a:spAutoFit/>
          </a:bodyPr>
          <a:lstStyle/>
          <a:p>
            <a:pPr marL="112713" indent="-112713">
              <a:buFont typeface="Arial" pitchFamily="34" charset="0"/>
              <a:buChar char="•"/>
              <a:tabLst>
                <a:tab pos="112713" algn="l"/>
              </a:tabLst>
            </a:pPr>
            <a:r>
              <a:rPr lang="en-US" sz="800">
                <a:latin typeface="Century Gothic" pitchFamily="34" charset="0"/>
              </a:rPr>
              <a:t>Solution Planning</a:t>
            </a:r>
          </a:p>
          <a:p>
            <a:pPr marL="112713" indent="-112713">
              <a:buFont typeface="Arial" pitchFamily="34" charset="0"/>
              <a:buChar char="•"/>
              <a:tabLst>
                <a:tab pos="112713" algn="l"/>
              </a:tabLst>
            </a:pPr>
            <a:r>
              <a:rPr lang="en-US" sz="800">
                <a:latin typeface="Century Gothic" pitchFamily="34" charset="0"/>
              </a:rPr>
              <a:t>Program Management</a:t>
            </a:r>
          </a:p>
          <a:p>
            <a:pPr marL="112713" indent="-112713">
              <a:buFont typeface="Arial" pitchFamily="34" charset="0"/>
              <a:buChar char="•"/>
              <a:tabLst>
                <a:tab pos="112713" algn="l"/>
              </a:tabLst>
            </a:pPr>
            <a:r>
              <a:rPr lang="en-US" sz="800">
                <a:latin typeface="Century Gothic" pitchFamily="34" charset="0"/>
              </a:rPr>
              <a:t>Project Management</a:t>
            </a:r>
          </a:p>
          <a:p>
            <a:pPr marL="112713" indent="-112713">
              <a:buFont typeface="Arial" pitchFamily="34" charset="0"/>
              <a:buChar char="•"/>
              <a:tabLst>
                <a:tab pos="112713" algn="l"/>
              </a:tabLst>
            </a:pPr>
            <a:r>
              <a:rPr lang="en-US" sz="800">
                <a:latin typeface="Century Gothic" pitchFamily="34" charset="0"/>
              </a:rPr>
              <a:t>System Analysis</a:t>
            </a:r>
          </a:p>
        </p:txBody>
      </p:sp>
      <p:sp>
        <p:nvSpPr>
          <p:cNvPr id="40966" name="TextBox 134"/>
          <p:cNvSpPr txBox="1">
            <a:spLocks noChangeArrowheads="1"/>
          </p:cNvSpPr>
          <p:nvPr/>
        </p:nvSpPr>
        <p:spPr bwMode="auto">
          <a:xfrm>
            <a:off x="5965825" y="1214438"/>
            <a:ext cx="2187575" cy="461962"/>
          </a:xfrm>
          <a:prstGeom prst="rect">
            <a:avLst/>
          </a:prstGeom>
          <a:noFill/>
          <a:ln w="9525">
            <a:noFill/>
            <a:miter lim="800000"/>
            <a:headEnd/>
            <a:tailEnd/>
          </a:ln>
        </p:spPr>
        <p:txBody>
          <a:bodyPr>
            <a:spAutoFit/>
          </a:bodyPr>
          <a:lstStyle/>
          <a:p>
            <a:pPr marL="112713" indent="-112713">
              <a:buFont typeface="Arial" pitchFamily="34" charset="0"/>
              <a:buChar char="•"/>
            </a:pPr>
            <a:r>
              <a:rPr lang="en-US" sz="800">
                <a:latin typeface="Century Gothic" pitchFamily="34" charset="0"/>
              </a:rPr>
              <a:t>Application Design</a:t>
            </a:r>
          </a:p>
          <a:p>
            <a:pPr marL="112713" indent="-112713">
              <a:buFont typeface="Arial" pitchFamily="34" charset="0"/>
              <a:buChar char="•"/>
            </a:pPr>
            <a:r>
              <a:rPr lang="en-US" sz="800">
                <a:latin typeface="Century Gothic" pitchFamily="34" charset="0"/>
              </a:rPr>
              <a:t>Build &amp; Test</a:t>
            </a:r>
          </a:p>
          <a:p>
            <a:pPr marL="112713" indent="-112713">
              <a:buFont typeface="Arial" pitchFamily="34" charset="0"/>
              <a:buChar char="•"/>
            </a:pPr>
            <a:r>
              <a:rPr lang="en-US" sz="800">
                <a:latin typeface="Century Gothic" pitchFamily="34" charset="0"/>
              </a:rPr>
              <a:t>Manage/Optimization</a:t>
            </a:r>
          </a:p>
        </p:txBody>
      </p:sp>
      <p:sp>
        <p:nvSpPr>
          <p:cNvPr id="30" name="Rounded Rectangle 29"/>
          <p:cNvSpPr>
            <a:spLocks noChangeArrowheads="1"/>
          </p:cNvSpPr>
          <p:nvPr/>
        </p:nvSpPr>
        <p:spPr bwMode="auto">
          <a:xfrm>
            <a:off x="4117975" y="2068513"/>
            <a:ext cx="3806825" cy="593725"/>
          </a:xfrm>
          <a:prstGeom prst="roundRect">
            <a:avLst>
              <a:gd name="adj" fmla="val 8514"/>
            </a:avLst>
          </a:prstGeom>
          <a:solidFill>
            <a:schemeClr val="bg1"/>
          </a:solidFill>
          <a:ln w="9525">
            <a:noFill/>
            <a:round/>
            <a:headEnd/>
            <a:tailEnd/>
          </a:ln>
          <a:effectLst>
            <a:outerShdw blurRad="63500" sx="102000" sy="102000" algn="ctr" rotWithShape="0">
              <a:srgbClr val="000000">
                <a:alpha val="39999"/>
              </a:srgbClr>
            </a:outerShdw>
          </a:effectLst>
        </p:spPr>
        <p:txBody>
          <a:bodyPr/>
          <a:lstStyle/>
          <a:p>
            <a:pPr>
              <a:lnSpc>
                <a:spcPct val="90000"/>
              </a:lnSpc>
              <a:spcBef>
                <a:spcPct val="20000"/>
              </a:spcBef>
              <a:buFontTx/>
              <a:buChar char="•"/>
              <a:defRPr/>
            </a:pPr>
            <a:endParaRPr lang="en-US" sz="1400">
              <a:latin typeface="Century Gothic" charset="0"/>
              <a:cs typeface="Arial" charset="0"/>
            </a:endParaRPr>
          </a:p>
        </p:txBody>
      </p:sp>
      <p:sp>
        <p:nvSpPr>
          <p:cNvPr id="31" name="TextBox 30"/>
          <p:cNvSpPr txBox="1">
            <a:spLocks noChangeArrowheads="1"/>
          </p:cNvSpPr>
          <p:nvPr/>
        </p:nvSpPr>
        <p:spPr bwMode="auto">
          <a:xfrm>
            <a:off x="4410075" y="1958975"/>
            <a:ext cx="3276600" cy="246063"/>
          </a:xfrm>
          <a:prstGeom prst="rect">
            <a:avLst/>
          </a:prstGeom>
          <a:solidFill>
            <a:schemeClr val="bg1"/>
          </a:solidFill>
          <a:ln w="9525">
            <a:solidFill>
              <a:srgbClr val="99CCFF"/>
            </a:solidFill>
            <a:miter lim="800000"/>
            <a:headEnd/>
            <a:tailEnd/>
          </a:ln>
          <a:effectLst>
            <a:outerShdw blurRad="63500" sx="102000" sy="102000" algn="ctr" rotWithShape="0">
              <a:srgbClr val="000000">
                <a:alpha val="39999"/>
              </a:srgbClr>
            </a:outerShdw>
          </a:effectLst>
        </p:spPr>
        <p:txBody>
          <a:bodyPr>
            <a:spAutoFit/>
          </a:bodyPr>
          <a:lstStyle/>
          <a:p>
            <a:pPr algn="ctr">
              <a:defRPr/>
            </a:pPr>
            <a:r>
              <a:rPr lang="en-US" sz="1000" b="1">
                <a:solidFill>
                  <a:srgbClr val="254061"/>
                </a:solidFill>
                <a:latin typeface="Century Gothic" charset="0"/>
                <a:cs typeface="Arial" charset="0"/>
              </a:rPr>
              <a:t>Outsourced Product Development</a:t>
            </a:r>
            <a:endParaRPr lang="en-US" sz="1000" b="1">
              <a:latin typeface="Century Gothic" charset="0"/>
              <a:cs typeface="Arial" charset="0"/>
            </a:endParaRPr>
          </a:p>
        </p:txBody>
      </p:sp>
      <p:sp>
        <p:nvSpPr>
          <p:cNvPr id="40969" name="TextBox 22"/>
          <p:cNvSpPr txBox="1">
            <a:spLocks noChangeArrowheads="1"/>
          </p:cNvSpPr>
          <p:nvPr/>
        </p:nvSpPr>
        <p:spPr bwMode="auto">
          <a:xfrm>
            <a:off x="4213225" y="2200275"/>
            <a:ext cx="2187575" cy="461963"/>
          </a:xfrm>
          <a:prstGeom prst="rect">
            <a:avLst/>
          </a:prstGeom>
          <a:noFill/>
          <a:ln w="9525">
            <a:noFill/>
            <a:miter lim="800000"/>
            <a:headEnd/>
            <a:tailEnd/>
          </a:ln>
        </p:spPr>
        <p:txBody>
          <a:bodyPr>
            <a:spAutoFit/>
          </a:bodyPr>
          <a:lstStyle/>
          <a:p>
            <a:pPr marL="112713" indent="-112713">
              <a:buFont typeface="Arial" pitchFamily="34" charset="0"/>
              <a:buChar char="•"/>
            </a:pPr>
            <a:r>
              <a:rPr lang="en-US" sz="800">
                <a:latin typeface="Century Gothic" pitchFamily="34" charset="0"/>
              </a:rPr>
              <a:t>Product Analysis &amp; Design</a:t>
            </a:r>
          </a:p>
          <a:p>
            <a:pPr marL="112713" indent="-112713">
              <a:buFont typeface="Arial" pitchFamily="34" charset="0"/>
              <a:buChar char="•"/>
            </a:pPr>
            <a:r>
              <a:rPr lang="en-US" sz="800">
                <a:latin typeface="Century Gothic" pitchFamily="34" charset="0"/>
              </a:rPr>
              <a:t>Product Development</a:t>
            </a:r>
          </a:p>
          <a:p>
            <a:pPr marL="112713" indent="-112713">
              <a:buFont typeface="Arial" pitchFamily="34" charset="0"/>
              <a:buChar char="•"/>
            </a:pPr>
            <a:r>
              <a:rPr lang="en-US" sz="800">
                <a:latin typeface="Century Gothic" pitchFamily="34" charset="0"/>
              </a:rPr>
              <a:t>Software Product Testing</a:t>
            </a:r>
          </a:p>
        </p:txBody>
      </p:sp>
      <p:sp>
        <p:nvSpPr>
          <p:cNvPr id="40970" name="TextBox 134"/>
          <p:cNvSpPr txBox="1">
            <a:spLocks noChangeArrowheads="1"/>
          </p:cNvSpPr>
          <p:nvPr/>
        </p:nvSpPr>
        <p:spPr bwMode="auto">
          <a:xfrm>
            <a:off x="5965825" y="2200275"/>
            <a:ext cx="2187575" cy="338138"/>
          </a:xfrm>
          <a:prstGeom prst="rect">
            <a:avLst/>
          </a:prstGeom>
          <a:noFill/>
          <a:ln w="9525">
            <a:noFill/>
            <a:miter lim="800000"/>
            <a:headEnd/>
            <a:tailEnd/>
          </a:ln>
        </p:spPr>
        <p:txBody>
          <a:bodyPr>
            <a:spAutoFit/>
          </a:bodyPr>
          <a:lstStyle/>
          <a:p>
            <a:pPr marL="112713" indent="-112713">
              <a:buFont typeface="Arial" pitchFamily="34" charset="0"/>
              <a:buChar char="•"/>
            </a:pPr>
            <a:r>
              <a:rPr lang="en-US" sz="800">
                <a:latin typeface="Century Gothic" pitchFamily="34" charset="0"/>
              </a:rPr>
              <a:t>Knowledge Transfer</a:t>
            </a:r>
          </a:p>
          <a:p>
            <a:pPr marL="112713" indent="-112713">
              <a:buFont typeface="Arial" pitchFamily="34" charset="0"/>
              <a:buChar char="•"/>
            </a:pPr>
            <a:r>
              <a:rPr lang="en-US" sz="800">
                <a:latin typeface="Century Gothic" pitchFamily="34" charset="0"/>
              </a:rPr>
              <a:t>Manage/Optimization</a:t>
            </a:r>
          </a:p>
        </p:txBody>
      </p:sp>
      <p:sp>
        <p:nvSpPr>
          <p:cNvPr id="41" name="Rounded Rectangle 40"/>
          <p:cNvSpPr>
            <a:spLocks noChangeArrowheads="1"/>
          </p:cNvSpPr>
          <p:nvPr/>
        </p:nvSpPr>
        <p:spPr bwMode="auto">
          <a:xfrm>
            <a:off x="4114800" y="2905125"/>
            <a:ext cx="3810000" cy="747713"/>
          </a:xfrm>
          <a:prstGeom prst="roundRect">
            <a:avLst>
              <a:gd name="adj" fmla="val 8514"/>
            </a:avLst>
          </a:prstGeom>
          <a:solidFill>
            <a:schemeClr val="bg1"/>
          </a:solidFill>
          <a:ln w="9525">
            <a:noFill/>
            <a:round/>
            <a:headEnd/>
            <a:tailEnd/>
          </a:ln>
          <a:effectLst>
            <a:outerShdw blurRad="63500" sx="102000" sy="102000" algn="ctr" rotWithShape="0">
              <a:srgbClr val="000000">
                <a:alpha val="39999"/>
              </a:srgbClr>
            </a:outerShdw>
          </a:effectLst>
        </p:spPr>
        <p:txBody>
          <a:bodyPr/>
          <a:lstStyle/>
          <a:p>
            <a:pPr>
              <a:lnSpc>
                <a:spcPct val="90000"/>
              </a:lnSpc>
              <a:spcBef>
                <a:spcPct val="20000"/>
              </a:spcBef>
              <a:buFontTx/>
              <a:buChar char="•"/>
              <a:defRPr/>
            </a:pPr>
            <a:endParaRPr lang="en-US" sz="1800">
              <a:solidFill>
                <a:srgbClr val="000000"/>
              </a:solidFill>
              <a:latin typeface="Century Gothic" charset="0"/>
              <a:cs typeface="Arial" charset="0"/>
            </a:endParaRPr>
          </a:p>
        </p:txBody>
      </p:sp>
      <p:sp>
        <p:nvSpPr>
          <p:cNvPr id="42" name="TextBox 41"/>
          <p:cNvSpPr txBox="1">
            <a:spLocks noChangeArrowheads="1"/>
          </p:cNvSpPr>
          <p:nvPr/>
        </p:nvSpPr>
        <p:spPr bwMode="auto">
          <a:xfrm>
            <a:off x="4410075" y="2797175"/>
            <a:ext cx="3276600" cy="246063"/>
          </a:xfrm>
          <a:prstGeom prst="rect">
            <a:avLst/>
          </a:prstGeom>
          <a:solidFill>
            <a:schemeClr val="bg1"/>
          </a:solidFill>
          <a:ln w="9525">
            <a:solidFill>
              <a:srgbClr val="99CCFF"/>
            </a:solidFill>
            <a:miter lim="800000"/>
            <a:headEnd/>
            <a:tailEnd/>
          </a:ln>
          <a:effectLst>
            <a:outerShdw blurRad="63500" sx="102000" sy="102000" algn="ctr" rotWithShape="0">
              <a:srgbClr val="000000">
                <a:alpha val="39999"/>
              </a:srgbClr>
            </a:outerShdw>
          </a:effectLst>
        </p:spPr>
        <p:txBody>
          <a:bodyPr>
            <a:spAutoFit/>
          </a:bodyPr>
          <a:lstStyle/>
          <a:p>
            <a:pPr algn="ctr">
              <a:defRPr/>
            </a:pPr>
            <a:r>
              <a:rPr lang="en-US" sz="1000" b="1">
                <a:solidFill>
                  <a:srgbClr val="254061"/>
                </a:solidFill>
                <a:latin typeface="Century Gothic" charset="0"/>
                <a:cs typeface="Arial" charset="0"/>
              </a:rPr>
              <a:t>Application  Modernization</a:t>
            </a:r>
            <a:endParaRPr lang="en-US" sz="1000" b="1">
              <a:solidFill>
                <a:srgbClr val="000000"/>
              </a:solidFill>
              <a:latin typeface="Century Gothic" charset="0"/>
              <a:cs typeface="Arial" charset="0"/>
            </a:endParaRPr>
          </a:p>
        </p:txBody>
      </p:sp>
      <p:sp>
        <p:nvSpPr>
          <p:cNvPr id="40973" name="TextBox 22"/>
          <p:cNvSpPr txBox="1">
            <a:spLocks noChangeArrowheads="1"/>
          </p:cNvSpPr>
          <p:nvPr/>
        </p:nvSpPr>
        <p:spPr bwMode="auto">
          <a:xfrm>
            <a:off x="4213225" y="3027363"/>
            <a:ext cx="2187575" cy="584200"/>
          </a:xfrm>
          <a:prstGeom prst="rect">
            <a:avLst/>
          </a:prstGeom>
          <a:noFill/>
          <a:ln w="9525">
            <a:noFill/>
            <a:miter lim="800000"/>
            <a:headEnd/>
            <a:tailEnd/>
          </a:ln>
        </p:spPr>
        <p:txBody>
          <a:bodyPr>
            <a:spAutoFit/>
          </a:bodyPr>
          <a:lstStyle/>
          <a:p>
            <a:pPr marL="112713" indent="-112713">
              <a:buFont typeface="Arial" pitchFamily="34" charset="0"/>
              <a:buChar char="•"/>
            </a:pPr>
            <a:r>
              <a:rPr lang="en-US" sz="800">
                <a:latin typeface="Century Gothic" pitchFamily="34" charset="0"/>
              </a:rPr>
              <a:t>Application Assessment</a:t>
            </a:r>
          </a:p>
          <a:p>
            <a:pPr marL="112713" indent="-112713">
              <a:buFont typeface="Arial" pitchFamily="34" charset="0"/>
              <a:buChar char="•"/>
            </a:pPr>
            <a:r>
              <a:rPr lang="en-US" sz="800">
                <a:latin typeface="Century Gothic" pitchFamily="34" charset="0"/>
              </a:rPr>
              <a:t>Define Migration</a:t>
            </a:r>
          </a:p>
          <a:p>
            <a:pPr marL="112713" indent="-112713">
              <a:buFont typeface="Arial" pitchFamily="34" charset="0"/>
              <a:buChar char="•"/>
            </a:pPr>
            <a:r>
              <a:rPr lang="en-US" sz="800">
                <a:latin typeface="Century Gothic" pitchFamily="34" charset="0"/>
              </a:rPr>
              <a:t>Fix Breaking Changes</a:t>
            </a:r>
          </a:p>
          <a:p>
            <a:pPr marL="112713" indent="-112713">
              <a:buFont typeface="Arial" pitchFamily="34" charset="0"/>
              <a:buChar char="•"/>
            </a:pPr>
            <a:r>
              <a:rPr lang="en-US" sz="800">
                <a:latin typeface="Century Gothic" pitchFamily="34" charset="0"/>
              </a:rPr>
              <a:t>Accelerated Based Migration</a:t>
            </a:r>
          </a:p>
        </p:txBody>
      </p:sp>
      <p:sp>
        <p:nvSpPr>
          <p:cNvPr id="40974" name="TextBox 134"/>
          <p:cNvSpPr txBox="1">
            <a:spLocks noChangeArrowheads="1"/>
          </p:cNvSpPr>
          <p:nvPr/>
        </p:nvSpPr>
        <p:spPr bwMode="auto">
          <a:xfrm>
            <a:off x="5965825" y="3027363"/>
            <a:ext cx="2187575" cy="461962"/>
          </a:xfrm>
          <a:prstGeom prst="rect">
            <a:avLst/>
          </a:prstGeom>
          <a:noFill/>
          <a:ln w="9525">
            <a:noFill/>
            <a:miter lim="800000"/>
            <a:headEnd/>
            <a:tailEnd/>
          </a:ln>
        </p:spPr>
        <p:txBody>
          <a:bodyPr>
            <a:spAutoFit/>
          </a:bodyPr>
          <a:lstStyle/>
          <a:p>
            <a:pPr marL="112713" indent="-112713">
              <a:buFont typeface="Arial" pitchFamily="34" charset="0"/>
              <a:buChar char="•"/>
            </a:pPr>
            <a:r>
              <a:rPr lang="en-US" sz="800">
                <a:latin typeface="Century Gothic" pitchFamily="34" charset="0"/>
              </a:rPr>
              <a:t>Post Migration Enhancements</a:t>
            </a:r>
          </a:p>
          <a:p>
            <a:pPr marL="112713" indent="-112713">
              <a:buFont typeface="Arial" pitchFamily="34" charset="0"/>
              <a:buChar char="•"/>
            </a:pPr>
            <a:r>
              <a:rPr lang="en-US" sz="800">
                <a:latin typeface="Century Gothic" pitchFamily="34" charset="0"/>
              </a:rPr>
              <a:t>Build &amp; Deploy</a:t>
            </a:r>
          </a:p>
          <a:p>
            <a:pPr marL="112713" indent="-112713">
              <a:buFont typeface="Arial" pitchFamily="34" charset="0"/>
              <a:buChar char="•"/>
            </a:pPr>
            <a:r>
              <a:rPr lang="en-US" sz="800">
                <a:latin typeface="Century Gothic" pitchFamily="34" charset="0"/>
              </a:rPr>
              <a:t>QA &amp; UAT</a:t>
            </a:r>
          </a:p>
        </p:txBody>
      </p:sp>
      <p:sp>
        <p:nvSpPr>
          <p:cNvPr id="48" name="Rounded Rectangle 47"/>
          <p:cNvSpPr>
            <a:spLocks noChangeArrowheads="1"/>
          </p:cNvSpPr>
          <p:nvPr/>
        </p:nvSpPr>
        <p:spPr bwMode="auto">
          <a:xfrm>
            <a:off x="4114800" y="3897313"/>
            <a:ext cx="3810000" cy="884237"/>
          </a:xfrm>
          <a:prstGeom prst="roundRect">
            <a:avLst>
              <a:gd name="adj" fmla="val 8514"/>
            </a:avLst>
          </a:prstGeom>
          <a:solidFill>
            <a:schemeClr val="bg1"/>
          </a:solidFill>
          <a:ln w="9525">
            <a:noFill/>
            <a:round/>
            <a:headEnd/>
            <a:tailEnd/>
          </a:ln>
          <a:effectLst>
            <a:outerShdw blurRad="63500" sx="102000" sy="102000" algn="ctr" rotWithShape="0">
              <a:srgbClr val="000000">
                <a:alpha val="39999"/>
              </a:srgbClr>
            </a:outerShdw>
          </a:effectLst>
        </p:spPr>
        <p:txBody>
          <a:bodyPr/>
          <a:lstStyle/>
          <a:p>
            <a:pPr>
              <a:lnSpc>
                <a:spcPct val="90000"/>
              </a:lnSpc>
              <a:spcBef>
                <a:spcPct val="20000"/>
              </a:spcBef>
              <a:buFontTx/>
              <a:buChar char="•"/>
              <a:defRPr/>
            </a:pPr>
            <a:endParaRPr lang="en-US" sz="1400">
              <a:solidFill>
                <a:srgbClr val="000000"/>
              </a:solidFill>
              <a:latin typeface="Century Gothic" charset="0"/>
              <a:cs typeface="Arial" charset="0"/>
            </a:endParaRPr>
          </a:p>
        </p:txBody>
      </p:sp>
      <p:sp>
        <p:nvSpPr>
          <p:cNvPr id="40976" name="TextBox 22"/>
          <p:cNvSpPr txBox="1">
            <a:spLocks noChangeArrowheads="1"/>
          </p:cNvSpPr>
          <p:nvPr/>
        </p:nvSpPr>
        <p:spPr bwMode="auto">
          <a:xfrm>
            <a:off x="4213225" y="4033838"/>
            <a:ext cx="2187575" cy="584200"/>
          </a:xfrm>
          <a:prstGeom prst="rect">
            <a:avLst/>
          </a:prstGeom>
          <a:noFill/>
          <a:ln w="9525">
            <a:noFill/>
            <a:miter lim="800000"/>
            <a:headEnd/>
            <a:tailEnd/>
          </a:ln>
        </p:spPr>
        <p:txBody>
          <a:bodyPr>
            <a:spAutoFit/>
          </a:bodyPr>
          <a:lstStyle/>
          <a:p>
            <a:pPr marL="112713" indent="-112713">
              <a:buFont typeface="Arial" pitchFamily="34" charset="0"/>
              <a:buChar char="•"/>
            </a:pPr>
            <a:r>
              <a:rPr lang="en-US" sz="800">
                <a:latin typeface="Century Gothic" pitchFamily="34" charset="0"/>
              </a:rPr>
              <a:t>Business Need Assessment</a:t>
            </a:r>
          </a:p>
          <a:p>
            <a:pPr marL="112713" indent="-112713">
              <a:buFont typeface="Arial" pitchFamily="34" charset="0"/>
              <a:buChar char="•"/>
            </a:pPr>
            <a:r>
              <a:rPr lang="en-US" sz="800">
                <a:latin typeface="Century Gothic" pitchFamily="34" charset="0"/>
              </a:rPr>
              <a:t>Define Portal Strategy</a:t>
            </a:r>
          </a:p>
          <a:p>
            <a:pPr marL="112713" indent="-112713">
              <a:buFont typeface="Arial" pitchFamily="34" charset="0"/>
              <a:buChar char="•"/>
            </a:pPr>
            <a:r>
              <a:rPr lang="en-US" sz="800">
                <a:latin typeface="Century Gothic" pitchFamily="34" charset="0"/>
              </a:rPr>
              <a:t>Define Architecture</a:t>
            </a:r>
          </a:p>
          <a:p>
            <a:pPr marL="112713" indent="-112713">
              <a:buFont typeface="Arial" pitchFamily="34" charset="0"/>
              <a:buChar char="•"/>
            </a:pPr>
            <a:r>
              <a:rPr lang="en-US" sz="800">
                <a:latin typeface="Century Gothic" pitchFamily="34" charset="0"/>
              </a:rPr>
              <a:t>Design &amp; Development</a:t>
            </a:r>
          </a:p>
        </p:txBody>
      </p:sp>
      <p:sp>
        <p:nvSpPr>
          <p:cNvPr id="40977" name="TextBox 134"/>
          <p:cNvSpPr txBox="1">
            <a:spLocks noChangeArrowheads="1"/>
          </p:cNvSpPr>
          <p:nvPr/>
        </p:nvSpPr>
        <p:spPr bwMode="auto">
          <a:xfrm>
            <a:off x="5965825" y="4033838"/>
            <a:ext cx="1752600" cy="461962"/>
          </a:xfrm>
          <a:prstGeom prst="rect">
            <a:avLst/>
          </a:prstGeom>
          <a:noFill/>
          <a:ln w="9525">
            <a:noFill/>
            <a:miter lim="800000"/>
            <a:headEnd/>
            <a:tailEnd/>
          </a:ln>
        </p:spPr>
        <p:txBody>
          <a:bodyPr>
            <a:spAutoFit/>
          </a:bodyPr>
          <a:lstStyle/>
          <a:p>
            <a:pPr marL="112713" indent="-112713">
              <a:buFont typeface="Arial" pitchFamily="34" charset="0"/>
              <a:buChar char="•"/>
              <a:tabLst>
                <a:tab pos="112713" algn="l"/>
              </a:tabLst>
            </a:pPr>
            <a:r>
              <a:rPr lang="en-US" sz="800">
                <a:latin typeface="Century Gothic" pitchFamily="34" charset="0"/>
              </a:rPr>
              <a:t>Testing &amp; Verification</a:t>
            </a:r>
          </a:p>
          <a:p>
            <a:pPr marL="112713" indent="-112713">
              <a:buFont typeface="Arial" pitchFamily="34" charset="0"/>
              <a:buChar char="•"/>
              <a:tabLst>
                <a:tab pos="112713" algn="l"/>
              </a:tabLst>
            </a:pPr>
            <a:r>
              <a:rPr lang="en-US" sz="800">
                <a:latin typeface="Century Gothic" pitchFamily="34" charset="0"/>
              </a:rPr>
              <a:t>Beta Launch</a:t>
            </a:r>
          </a:p>
          <a:p>
            <a:pPr marL="112713" indent="-112713">
              <a:buFont typeface="Arial" pitchFamily="34" charset="0"/>
              <a:buChar char="•"/>
              <a:tabLst>
                <a:tab pos="112713" algn="l"/>
              </a:tabLst>
            </a:pPr>
            <a:r>
              <a:rPr lang="en-US" sz="800">
                <a:latin typeface="Century Gothic" pitchFamily="34" charset="0"/>
              </a:rPr>
              <a:t>Post Implementation Launch</a:t>
            </a:r>
          </a:p>
        </p:txBody>
      </p:sp>
      <p:sp>
        <p:nvSpPr>
          <p:cNvPr id="53" name="TextBox 52"/>
          <p:cNvSpPr txBox="1">
            <a:spLocks noChangeArrowheads="1"/>
          </p:cNvSpPr>
          <p:nvPr/>
        </p:nvSpPr>
        <p:spPr bwMode="auto">
          <a:xfrm>
            <a:off x="4419600" y="3787775"/>
            <a:ext cx="3276600" cy="246063"/>
          </a:xfrm>
          <a:prstGeom prst="rect">
            <a:avLst/>
          </a:prstGeom>
          <a:solidFill>
            <a:schemeClr val="bg1"/>
          </a:solidFill>
          <a:ln w="9525">
            <a:solidFill>
              <a:srgbClr val="99CCFF"/>
            </a:solidFill>
            <a:miter lim="800000"/>
            <a:headEnd/>
            <a:tailEnd/>
          </a:ln>
          <a:effectLst>
            <a:outerShdw blurRad="63500" sx="102000" sy="102000" algn="ctr" rotWithShape="0">
              <a:srgbClr val="000000">
                <a:alpha val="39999"/>
              </a:srgbClr>
            </a:outerShdw>
          </a:effectLst>
        </p:spPr>
        <p:txBody>
          <a:bodyPr>
            <a:spAutoFit/>
          </a:bodyPr>
          <a:lstStyle/>
          <a:p>
            <a:pPr algn="ctr">
              <a:defRPr/>
            </a:pPr>
            <a:r>
              <a:rPr lang="en-US" sz="1000" b="1">
                <a:solidFill>
                  <a:srgbClr val="254061"/>
                </a:solidFill>
                <a:latin typeface="Century Gothic" charset="0"/>
                <a:cs typeface="Arial" charset="0"/>
              </a:rPr>
              <a:t>Portal, Content &amp; Collaboration</a:t>
            </a:r>
            <a:endParaRPr lang="en-US" sz="1000" b="1">
              <a:solidFill>
                <a:srgbClr val="000000"/>
              </a:solidFill>
              <a:latin typeface="Century Gothic" charset="0"/>
              <a:cs typeface="Arial" charset="0"/>
            </a:endParaRPr>
          </a:p>
        </p:txBody>
      </p:sp>
      <p:sp>
        <p:nvSpPr>
          <p:cNvPr id="40979" name="Title 21"/>
          <p:cNvSpPr>
            <a:spLocks noGrp="1"/>
          </p:cNvSpPr>
          <p:nvPr>
            <p:ph type="title"/>
          </p:nvPr>
        </p:nvSpPr>
        <p:spPr/>
        <p:txBody>
          <a:bodyPr/>
          <a:lstStyle/>
          <a:p>
            <a:r>
              <a:rPr lang="en-US" smtClean="0"/>
              <a:t>Microsoft &amp; Open Source Services</a:t>
            </a:r>
          </a:p>
        </p:txBody>
      </p:sp>
      <p:sp>
        <p:nvSpPr>
          <p:cNvPr id="40980" name="Slide Number Placeholder 1"/>
          <p:cNvSpPr>
            <a:spLocks noGrp="1"/>
          </p:cNvSpPr>
          <p:nvPr>
            <p:ph type="sldNum" sz="quarter" idx="10"/>
          </p:nvPr>
        </p:nvSpPr>
        <p:spPr>
          <a:noFill/>
        </p:spPr>
        <p:txBody>
          <a:bodyPr/>
          <a:lstStyle/>
          <a:p>
            <a:fld id="{48EF3F2C-E6F5-4960-B33F-2AB783D89C8C}" type="slidenum">
              <a:rPr lang="en-US" sz="900" smtClean="0">
                <a:latin typeface="Century Gothic" pitchFamily="34" charset="0"/>
                <a:cs typeface="Arial" pitchFamily="34" charset="0"/>
              </a:rPr>
              <a:pPr/>
              <a:t>29</a:t>
            </a:fld>
            <a:endParaRPr lang="en-US" sz="900" smtClean="0">
              <a:latin typeface="Century Gothic" pitchFamily="34" charset="0"/>
              <a:cs typeface="Arial" pitchFamily="34" charset="0"/>
            </a:endParaRPr>
          </a:p>
        </p:txBody>
      </p:sp>
      <p:pic>
        <p:nvPicPr>
          <p:cNvPr id="40984" name="Picture 24" descr="Z:\Desktop\new ppt graphics\gears2.png"/>
          <p:cNvPicPr>
            <a:picLocks noChangeAspect="1" noChangeArrowheads="1"/>
          </p:cNvPicPr>
          <p:nvPr/>
        </p:nvPicPr>
        <p:blipFill>
          <a:blip r:embed="rId2"/>
          <a:srcRect/>
          <a:stretch>
            <a:fillRect/>
          </a:stretch>
        </p:blipFill>
        <p:spPr bwMode="auto">
          <a:xfrm>
            <a:off x="381000" y="1047750"/>
            <a:ext cx="3581399" cy="3714750"/>
          </a:xfrm>
          <a:prstGeom prst="rect">
            <a:avLst/>
          </a:prstGeom>
          <a:noFill/>
        </p:spPr>
      </p:pic>
    </p:spTree>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pPr>
              <a:defRPr/>
            </a:pPr>
            <a:fld id="{AD3C0EE0-C2F5-48A0-B144-9B46E2DDD4E5}" type="slidenum">
              <a:rPr lang="en-US" smtClean="0"/>
              <a:pPr>
                <a:defRPr/>
              </a:pPr>
              <a:t>3</a:t>
            </a:fld>
            <a:endParaRPr lang="en-US"/>
          </a:p>
        </p:txBody>
      </p:sp>
      <p:sp>
        <p:nvSpPr>
          <p:cNvPr id="6" name="Title 1"/>
          <p:cNvSpPr txBox="1">
            <a:spLocks/>
          </p:cNvSpPr>
          <p:nvPr/>
        </p:nvSpPr>
        <p:spPr bwMode="auto">
          <a:xfrm>
            <a:off x="228600" y="438150"/>
            <a:ext cx="8686800" cy="609600"/>
          </a:xfrm>
          <a:prstGeom prst="rect">
            <a:avLst/>
          </a:prstGeom>
          <a:noFill/>
          <a:ln w="9525">
            <a:noFill/>
            <a:miter lim="800000"/>
            <a:headEnd/>
            <a:tailEnd/>
          </a:ln>
        </p:spPr>
        <p:txBody>
          <a:bodyPr/>
          <a:lstStyle/>
          <a:p>
            <a:pPr eaLnBrk="0" hangingPunct="0"/>
            <a:r>
              <a:rPr lang="en-US" dirty="0">
                <a:solidFill>
                  <a:srgbClr val="000066"/>
                </a:solidFill>
                <a:latin typeface="Century Gothic" pitchFamily="34" charset="0"/>
              </a:rPr>
              <a:t>Client Business Success Report </a:t>
            </a:r>
            <a:r>
              <a:rPr lang="en-US" dirty="0" smtClean="0">
                <a:solidFill>
                  <a:srgbClr val="000066"/>
                </a:solidFill>
                <a:latin typeface="Century Gothic" pitchFamily="34" charset="0"/>
              </a:rPr>
              <a:t>Cards</a:t>
            </a:r>
            <a:endParaRPr lang="en-US" dirty="0">
              <a:solidFill>
                <a:srgbClr val="000066"/>
              </a:solidFill>
              <a:latin typeface="Century Gothic" pitchFamily="34" charset="0"/>
            </a:endParaRPr>
          </a:p>
        </p:txBody>
      </p:sp>
      <p:grpSp>
        <p:nvGrpSpPr>
          <p:cNvPr id="15" name="Group 14"/>
          <p:cNvGrpSpPr/>
          <p:nvPr/>
        </p:nvGrpSpPr>
        <p:grpSpPr>
          <a:xfrm>
            <a:off x="609600" y="1428750"/>
            <a:ext cx="1560282" cy="1812239"/>
            <a:chOff x="609600" y="2032493"/>
            <a:chExt cx="1560282" cy="1812239"/>
          </a:xfrm>
        </p:grpSpPr>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9600" y="2032493"/>
              <a:ext cx="1560282" cy="1812239"/>
            </a:xfrm>
            <a:prstGeom prst="rect">
              <a:avLst/>
            </a:prstGeom>
            <a:scene3d>
              <a:camera prst="orthographicFront">
                <a:rot lat="0" lon="0" rev="20999999"/>
              </a:camera>
              <a:lightRig rig="threePt" dir="t"/>
            </a:scene3d>
          </p:spPr>
        </p:pic>
        <p:sp>
          <p:nvSpPr>
            <p:cNvPr id="3" name="Rectangle 2"/>
            <p:cNvSpPr/>
            <p:nvPr/>
          </p:nvSpPr>
          <p:spPr>
            <a:xfrm rot="624381">
              <a:off x="643323" y="2304647"/>
              <a:ext cx="1481106" cy="1292662"/>
            </a:xfrm>
            <a:prstGeom prst="rect">
              <a:avLst/>
            </a:prstGeom>
          </p:spPr>
          <p:txBody>
            <a:bodyPr wrap="square">
              <a:spAutoFit/>
            </a:bodyPr>
            <a:lstStyle/>
            <a:p>
              <a:r>
                <a:rPr lang="en-US" sz="1200" dirty="0" smtClean="0">
                  <a:solidFill>
                    <a:schemeClr val="bg1"/>
                  </a:solidFill>
                  <a:latin typeface="Century Gothic" panose="020B0502020202020204" pitchFamily="34" charset="0"/>
                </a:rPr>
                <a:t>Reduced </a:t>
              </a:r>
              <a:r>
                <a:rPr lang="en-US" sz="1200" dirty="0">
                  <a:solidFill>
                    <a:schemeClr val="bg1"/>
                  </a:solidFill>
                  <a:latin typeface="Century Gothic" panose="020B0502020202020204" pitchFamily="34" charset="0"/>
                </a:rPr>
                <a:t>software maintenance costs by </a:t>
              </a:r>
              <a:r>
                <a:rPr lang="en-US" sz="1800" b="1" dirty="0">
                  <a:solidFill>
                    <a:schemeClr val="bg1"/>
                  </a:solidFill>
                  <a:latin typeface="Century Gothic" panose="020B0502020202020204" pitchFamily="34" charset="0"/>
                </a:rPr>
                <a:t>50%</a:t>
              </a:r>
              <a:r>
                <a:rPr lang="en-US" sz="1800" dirty="0">
                  <a:solidFill>
                    <a:schemeClr val="bg1"/>
                  </a:solidFill>
                  <a:latin typeface="Century Gothic" panose="020B0502020202020204" pitchFamily="34" charset="0"/>
                </a:rPr>
                <a:t> </a:t>
              </a:r>
              <a:r>
                <a:rPr lang="en-US" sz="1200" dirty="0">
                  <a:solidFill>
                    <a:schemeClr val="bg1"/>
                  </a:solidFill>
                  <a:latin typeface="Century Gothic" panose="020B0502020202020204" pitchFamily="34" charset="0"/>
                </a:rPr>
                <a:t>for top Fortune 1000 </a:t>
              </a:r>
              <a:r>
                <a:rPr lang="en-US" sz="1200" dirty="0" smtClean="0">
                  <a:solidFill>
                    <a:schemeClr val="bg1"/>
                  </a:solidFill>
                  <a:latin typeface="Century Gothic" panose="020B0502020202020204" pitchFamily="34" charset="0"/>
                </a:rPr>
                <a:t>clients</a:t>
              </a:r>
              <a:endParaRPr lang="en-US" sz="1200" dirty="0">
                <a:solidFill>
                  <a:schemeClr val="bg1"/>
                </a:solidFill>
                <a:latin typeface="Century Gothic" panose="020B0502020202020204" pitchFamily="34" charset="0"/>
              </a:endParaRPr>
            </a:p>
          </p:txBody>
        </p:sp>
      </p:grpSp>
      <p:grpSp>
        <p:nvGrpSpPr>
          <p:cNvPr id="16" name="Group 15"/>
          <p:cNvGrpSpPr/>
          <p:nvPr/>
        </p:nvGrpSpPr>
        <p:grpSpPr>
          <a:xfrm>
            <a:off x="2596530" y="1428750"/>
            <a:ext cx="1560282" cy="1812239"/>
            <a:chOff x="2596530" y="2032493"/>
            <a:chExt cx="1560282" cy="1812239"/>
          </a:xfrm>
        </p:grpSpPr>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96530" y="2032493"/>
              <a:ext cx="1560282" cy="1812239"/>
            </a:xfrm>
            <a:prstGeom prst="rect">
              <a:avLst/>
            </a:prstGeom>
            <a:scene3d>
              <a:camera prst="orthographicFront">
                <a:rot lat="0" lon="0" rev="20999999"/>
              </a:camera>
              <a:lightRig rig="threePt" dir="t"/>
            </a:scene3d>
          </p:spPr>
        </p:pic>
        <p:sp>
          <p:nvSpPr>
            <p:cNvPr id="11" name="Rectangle 10"/>
            <p:cNvSpPr/>
            <p:nvPr/>
          </p:nvSpPr>
          <p:spPr>
            <a:xfrm rot="619606">
              <a:off x="2636372" y="2498606"/>
              <a:ext cx="1481106" cy="923330"/>
            </a:xfrm>
            <a:prstGeom prst="rect">
              <a:avLst/>
            </a:prstGeom>
          </p:spPr>
          <p:txBody>
            <a:bodyPr wrap="square">
              <a:spAutoFit/>
            </a:bodyPr>
            <a:lstStyle/>
            <a:p>
              <a:r>
                <a:rPr lang="en-US" sz="1200" dirty="0" smtClean="0">
                  <a:solidFill>
                    <a:schemeClr val="bg1"/>
                  </a:solidFill>
                  <a:latin typeface="Century Gothic" panose="020B0502020202020204" pitchFamily="34" charset="0"/>
                </a:rPr>
                <a:t>Eliminated </a:t>
              </a:r>
              <a:r>
                <a:rPr lang="en-US" sz="1800" b="1" dirty="0">
                  <a:solidFill>
                    <a:schemeClr val="bg1"/>
                  </a:solidFill>
                  <a:latin typeface="Century Gothic" panose="020B0502020202020204" pitchFamily="34" charset="0"/>
                </a:rPr>
                <a:t>75%</a:t>
              </a:r>
              <a:r>
                <a:rPr lang="en-US" sz="1200" dirty="0">
                  <a:solidFill>
                    <a:schemeClr val="bg1"/>
                  </a:solidFill>
                  <a:latin typeface="Century Gothic" panose="020B0502020202020204" pitchFamily="34" charset="0"/>
                </a:rPr>
                <a:t> of manual processes for banking firms</a:t>
              </a:r>
            </a:p>
          </p:txBody>
        </p:sp>
      </p:grpSp>
      <p:grpSp>
        <p:nvGrpSpPr>
          <p:cNvPr id="17" name="Group 16"/>
          <p:cNvGrpSpPr/>
          <p:nvPr/>
        </p:nvGrpSpPr>
        <p:grpSpPr>
          <a:xfrm>
            <a:off x="4644616" y="1428750"/>
            <a:ext cx="1560282" cy="1812239"/>
            <a:chOff x="4644616" y="2032493"/>
            <a:chExt cx="1560282" cy="1812239"/>
          </a:xfrm>
        </p:grpSpPr>
        <p:pic>
          <p:nvPicPr>
            <p:cNvPr id="9" name="Picture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644616" y="2032493"/>
              <a:ext cx="1560282" cy="1812239"/>
            </a:xfrm>
            <a:prstGeom prst="rect">
              <a:avLst/>
            </a:prstGeom>
            <a:scene3d>
              <a:camera prst="orthographicFront">
                <a:rot lat="0" lon="0" rev="20999999"/>
              </a:camera>
              <a:lightRig rig="threePt" dir="t"/>
            </a:scene3d>
          </p:spPr>
        </p:pic>
        <p:sp>
          <p:nvSpPr>
            <p:cNvPr id="13" name="Rectangle 12"/>
            <p:cNvSpPr/>
            <p:nvPr/>
          </p:nvSpPr>
          <p:spPr>
            <a:xfrm rot="619606">
              <a:off x="4693772" y="2498606"/>
              <a:ext cx="1481106" cy="923330"/>
            </a:xfrm>
            <a:prstGeom prst="rect">
              <a:avLst/>
            </a:prstGeom>
          </p:spPr>
          <p:txBody>
            <a:bodyPr wrap="square">
              <a:spAutoFit/>
            </a:bodyPr>
            <a:lstStyle/>
            <a:p>
              <a:r>
                <a:rPr lang="en-US" sz="1200" dirty="0" smtClean="0">
                  <a:solidFill>
                    <a:schemeClr val="bg1"/>
                  </a:solidFill>
                  <a:latin typeface="Century Gothic" panose="020B0502020202020204" pitchFamily="34" charset="0"/>
                </a:rPr>
                <a:t>Removed </a:t>
              </a:r>
              <a:r>
                <a:rPr lang="en-US" sz="1800" b="1" dirty="0">
                  <a:solidFill>
                    <a:schemeClr val="bg1"/>
                  </a:solidFill>
                  <a:latin typeface="Century Gothic" panose="020B0502020202020204" pitchFamily="34" charset="0"/>
                </a:rPr>
                <a:t>97%</a:t>
              </a:r>
              <a:r>
                <a:rPr lang="en-US" sz="1200" dirty="0">
                  <a:solidFill>
                    <a:schemeClr val="bg1"/>
                  </a:solidFill>
                  <a:latin typeface="Century Gothic" panose="020B0502020202020204" pitchFamily="34" charset="0"/>
                </a:rPr>
                <a:t> of defects in pharmaceutical IT environments</a:t>
              </a:r>
            </a:p>
          </p:txBody>
        </p:sp>
      </p:grpSp>
      <p:grpSp>
        <p:nvGrpSpPr>
          <p:cNvPr id="18" name="Group 17"/>
          <p:cNvGrpSpPr/>
          <p:nvPr/>
        </p:nvGrpSpPr>
        <p:grpSpPr>
          <a:xfrm>
            <a:off x="6763672" y="1428750"/>
            <a:ext cx="1560282" cy="1812239"/>
            <a:chOff x="6763672" y="2032493"/>
            <a:chExt cx="1560282" cy="1812239"/>
          </a:xfrm>
        </p:grpSpPr>
        <p:pic>
          <p:nvPicPr>
            <p:cNvPr id="10" name="Picture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63672" y="2032493"/>
              <a:ext cx="1560282" cy="1812239"/>
            </a:xfrm>
            <a:prstGeom prst="rect">
              <a:avLst/>
            </a:prstGeom>
            <a:scene3d>
              <a:camera prst="orthographicFront">
                <a:rot lat="0" lon="0" rev="20999999"/>
              </a:camera>
              <a:lightRig rig="threePt" dir="t"/>
            </a:scene3d>
          </p:spPr>
        </p:pic>
        <p:sp>
          <p:nvSpPr>
            <p:cNvPr id="14" name="Rectangle 13"/>
            <p:cNvSpPr/>
            <p:nvPr/>
          </p:nvSpPr>
          <p:spPr>
            <a:xfrm rot="619606">
              <a:off x="6798433" y="2144010"/>
              <a:ext cx="1481106" cy="1661993"/>
            </a:xfrm>
            <a:prstGeom prst="rect">
              <a:avLst/>
            </a:prstGeom>
          </p:spPr>
          <p:txBody>
            <a:bodyPr wrap="square">
              <a:spAutoFit/>
            </a:bodyPr>
            <a:lstStyle/>
            <a:p>
              <a:r>
                <a:rPr lang="en-US" sz="1200" dirty="0" smtClean="0">
                  <a:solidFill>
                    <a:schemeClr val="bg1"/>
                  </a:solidFill>
                  <a:latin typeface="Century Gothic" panose="020B0502020202020204" pitchFamily="34" charset="0"/>
                </a:rPr>
                <a:t>Reduced </a:t>
              </a:r>
              <a:r>
                <a:rPr lang="en-US" sz="1200" dirty="0">
                  <a:solidFill>
                    <a:schemeClr val="bg1"/>
                  </a:solidFill>
                  <a:latin typeface="Century Gothic" panose="020B0502020202020204" pitchFamily="34" charset="0"/>
                </a:rPr>
                <a:t>processing time for healthcare clients to </a:t>
              </a:r>
              <a:r>
                <a:rPr lang="en-US" sz="1800" b="1" dirty="0">
                  <a:solidFill>
                    <a:schemeClr val="bg1"/>
                  </a:solidFill>
                  <a:latin typeface="Century Gothic" panose="020B0502020202020204" pitchFamily="34" charset="0"/>
                </a:rPr>
                <a:t>10,000 claims per 1 minute</a:t>
              </a:r>
            </a:p>
          </p:txBody>
        </p:sp>
      </p:grpSp>
      <p:sp>
        <p:nvSpPr>
          <p:cNvPr id="20" name="Rectangle 19"/>
          <p:cNvSpPr/>
          <p:nvPr/>
        </p:nvSpPr>
        <p:spPr>
          <a:xfrm>
            <a:off x="609600" y="3942089"/>
            <a:ext cx="7877752" cy="523220"/>
          </a:xfrm>
          <a:prstGeom prst="rect">
            <a:avLst/>
          </a:prstGeom>
        </p:spPr>
        <p:txBody>
          <a:bodyPr wrap="square">
            <a:spAutoFit/>
          </a:bodyPr>
          <a:lstStyle/>
          <a:p>
            <a:pPr algn="ctr"/>
            <a:r>
              <a:rPr lang="en-US" dirty="0">
                <a:solidFill>
                  <a:schemeClr val="tx2"/>
                </a:solidFill>
                <a:latin typeface="Century Gothic" panose="020B0502020202020204" pitchFamily="34" charset="0"/>
              </a:rPr>
              <a:t>Rate of 64% for repeat engagements</a:t>
            </a:r>
          </a:p>
        </p:txBody>
      </p:sp>
    </p:spTree>
    <p:extLst>
      <p:ext uri="{BB962C8B-B14F-4D97-AF65-F5344CB8AC3E}">
        <p14:creationId xmlns:p14="http://schemas.microsoft.com/office/powerpoint/2010/main" val="3184863292"/>
      </p:ext>
    </p:extLst>
  </p:cSld>
  <p:clrMapOvr>
    <a:masterClrMapping/>
  </p:clrMapOvr>
  <p:transition>
    <p:wipe dir="r"/>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4" descr="doctor.png"/>
          <p:cNvPicPr>
            <a:picLocks noChangeAspect="1"/>
          </p:cNvPicPr>
          <p:nvPr/>
        </p:nvPicPr>
        <p:blipFill>
          <a:blip r:embed="rId3"/>
          <a:srcRect/>
          <a:stretch>
            <a:fillRect/>
          </a:stretch>
        </p:blipFill>
        <p:spPr bwMode="auto">
          <a:xfrm>
            <a:off x="685800" y="1047750"/>
            <a:ext cx="2819400" cy="3733800"/>
          </a:xfrm>
          <a:prstGeom prst="rect">
            <a:avLst/>
          </a:prstGeom>
          <a:noFill/>
          <a:ln w="9525">
            <a:noFill/>
            <a:miter lim="800000"/>
            <a:headEnd/>
            <a:tailEnd/>
          </a:ln>
        </p:spPr>
      </p:pic>
      <p:sp>
        <p:nvSpPr>
          <p:cNvPr id="41987" name="Rectangle 2"/>
          <p:cNvSpPr>
            <a:spLocks noGrp="1" noChangeArrowheads="1"/>
          </p:cNvSpPr>
          <p:nvPr>
            <p:ph type="title"/>
          </p:nvPr>
        </p:nvSpPr>
        <p:spPr/>
        <p:txBody>
          <a:bodyPr/>
          <a:lstStyle/>
          <a:p>
            <a:pPr eaLnBrk="1" hangingPunct="1"/>
            <a:r>
              <a:rPr lang="en-US" sz="2400" smtClean="0"/>
              <a:t>Prolifics Healthcare Solutions</a:t>
            </a:r>
          </a:p>
        </p:txBody>
      </p:sp>
      <p:sp>
        <p:nvSpPr>
          <p:cNvPr id="41988" name="Content Placeholder 2"/>
          <p:cNvSpPr>
            <a:spLocks noGrp="1"/>
          </p:cNvSpPr>
          <p:nvPr>
            <p:ph idx="1"/>
          </p:nvPr>
        </p:nvSpPr>
        <p:spPr>
          <a:xfrm>
            <a:off x="3200400" y="1047750"/>
            <a:ext cx="5715000" cy="3886200"/>
          </a:xfrm>
        </p:spPr>
        <p:txBody>
          <a:bodyPr/>
          <a:lstStyle/>
          <a:p>
            <a:pPr marL="231775" indent="-231775">
              <a:buClr>
                <a:srgbClr val="E46C0A"/>
              </a:buClr>
              <a:buSzPct val="140000"/>
              <a:buFont typeface="Webdings" pitchFamily="18" charset="2"/>
              <a:buChar char="ë"/>
            </a:pPr>
            <a:r>
              <a:rPr lang="en-US" sz="1000" b="1" smtClean="0"/>
              <a:t>Identity Management for HIPAA Compliance </a:t>
            </a:r>
            <a:r>
              <a:rPr lang="en-US" sz="1000" smtClean="0"/>
              <a:t>– </a:t>
            </a:r>
            <a:r>
              <a:rPr lang="en-US" sz="900" smtClean="0"/>
              <a:t>Centralize the management of user identities, providing knowledge and control of who has access to which applications.</a:t>
            </a:r>
            <a:br>
              <a:rPr lang="en-US" sz="900" smtClean="0"/>
            </a:br>
            <a:endParaRPr lang="en-US" sz="900" smtClean="0"/>
          </a:p>
          <a:p>
            <a:pPr marL="231775" indent="-231775">
              <a:buClr>
                <a:srgbClr val="E46C0A"/>
              </a:buClr>
              <a:buSzPct val="140000"/>
              <a:buFont typeface="Webdings" pitchFamily="18" charset="2"/>
              <a:buChar char="ë"/>
            </a:pPr>
            <a:r>
              <a:rPr lang="en-US" sz="1000" b="1" smtClean="0"/>
              <a:t>Healthcare on the Go! </a:t>
            </a:r>
            <a:r>
              <a:rPr lang="en-US" sz="1000" smtClean="0"/>
              <a:t>– </a:t>
            </a:r>
            <a:r>
              <a:rPr lang="en-US" sz="900" smtClean="0"/>
              <a:t>Helps Payer, Provider, Pharmaceuticals or Care Management entities leverage the value of the cellular data network by delivering services, content and applications quickly to mobile customers.</a:t>
            </a:r>
            <a:br>
              <a:rPr lang="en-US" sz="900" smtClean="0"/>
            </a:br>
            <a:endParaRPr lang="en-US" sz="900" smtClean="0"/>
          </a:p>
          <a:p>
            <a:pPr marL="231775" indent="-231775">
              <a:buClr>
                <a:srgbClr val="E46C0A"/>
              </a:buClr>
              <a:buSzPct val="140000"/>
              <a:buFont typeface="Webdings" pitchFamily="18" charset="2"/>
              <a:buChar char="ë"/>
            </a:pPr>
            <a:r>
              <a:rPr lang="en-US" sz="1000" b="1" smtClean="0"/>
              <a:t>Portals</a:t>
            </a:r>
            <a:r>
              <a:rPr lang="en-US" sz="1000" smtClean="0"/>
              <a:t> – </a:t>
            </a:r>
            <a:r>
              <a:rPr lang="en-US" sz="900" smtClean="0"/>
              <a:t>Improve communication and increase interaction between patients, providers and agents in the healthcare industry by giving secure access to personal medical information, providing self-service capabilities and allowing providers to directly process transactions within an organization’s system.</a:t>
            </a:r>
            <a:br>
              <a:rPr lang="en-US" sz="900" smtClean="0"/>
            </a:br>
            <a:endParaRPr lang="en-US" sz="900" smtClean="0"/>
          </a:p>
          <a:p>
            <a:pPr marL="231775" indent="-231775">
              <a:buClr>
                <a:srgbClr val="E46C0A"/>
              </a:buClr>
              <a:buSzPct val="140000"/>
              <a:buFont typeface="Webdings" pitchFamily="18" charset="2"/>
              <a:buChar char="ë"/>
            </a:pPr>
            <a:r>
              <a:rPr lang="en-US" sz="1000" b="1" smtClean="0"/>
              <a:t>Payer/Provider Process Reengineering </a:t>
            </a:r>
            <a:r>
              <a:rPr lang="en-US" sz="1000" smtClean="0"/>
              <a:t>– </a:t>
            </a:r>
            <a:r>
              <a:rPr lang="en-US" sz="900" smtClean="0"/>
              <a:t>With increasing healthcare costs, redesigning business processes enable healthcare entities to stay competitive by containing costs and achieving higher efficiencies.</a:t>
            </a:r>
            <a:br>
              <a:rPr lang="en-US" sz="900" smtClean="0"/>
            </a:br>
            <a:endParaRPr lang="en-US" sz="900" smtClean="0"/>
          </a:p>
          <a:p>
            <a:pPr marL="231775" indent="-231775">
              <a:buClr>
                <a:srgbClr val="E46C0A"/>
              </a:buClr>
              <a:buSzPct val="140000"/>
              <a:buFont typeface="Webdings" pitchFamily="18" charset="2"/>
              <a:buChar char="ë"/>
            </a:pPr>
            <a:r>
              <a:rPr lang="en-US" sz="1000" b="1" smtClean="0"/>
              <a:t>Clinical Dashboards and Mobility </a:t>
            </a:r>
            <a:r>
              <a:rPr lang="en-US" sz="1000" smtClean="0"/>
              <a:t>– </a:t>
            </a:r>
            <a:r>
              <a:rPr lang="en-US" sz="900" smtClean="0"/>
              <a:t>Visual displays that provide physicians and medical staff with instant access to relevant data relating to a given patient’s condition or health status. In addition, the ability to see these dashboards and receive alerts from medical equipment on mobile devices .</a:t>
            </a:r>
            <a:br>
              <a:rPr lang="en-US" sz="900" smtClean="0"/>
            </a:br>
            <a:endParaRPr lang="en-US" sz="900" smtClean="0"/>
          </a:p>
          <a:p>
            <a:pPr marL="231775" indent="-231775">
              <a:buClr>
                <a:srgbClr val="E46C0A"/>
              </a:buClr>
              <a:buSzPct val="140000"/>
              <a:buFont typeface="Webdings" pitchFamily="18" charset="2"/>
              <a:buChar char="ë"/>
            </a:pPr>
            <a:r>
              <a:rPr lang="en-US" sz="1000" b="1" smtClean="0"/>
              <a:t>Medical Integration Platform </a:t>
            </a:r>
            <a:r>
              <a:rPr lang="en-US" sz="1000" smtClean="0"/>
              <a:t>– </a:t>
            </a:r>
            <a:r>
              <a:rPr lang="en-US" sz="900" smtClean="0"/>
              <a:t>Prolifics’ subject matter experts leverage leading integration technologies to extend the reach, scope and scale of medical applications and provide the foundation to enable organizations to respond to the ever changing dynamics in an industry that is routinely impacted by reform, regulations and technology advancements.</a:t>
            </a:r>
          </a:p>
        </p:txBody>
      </p:sp>
      <p:sp>
        <p:nvSpPr>
          <p:cNvPr id="41989" name="Slide Number Placeholder 1"/>
          <p:cNvSpPr>
            <a:spLocks noGrp="1"/>
          </p:cNvSpPr>
          <p:nvPr>
            <p:ph type="sldNum" sz="quarter" idx="10"/>
          </p:nvPr>
        </p:nvSpPr>
        <p:spPr>
          <a:noFill/>
        </p:spPr>
        <p:txBody>
          <a:bodyPr/>
          <a:lstStyle/>
          <a:p>
            <a:fld id="{38AFE81E-4BF3-4655-A0B2-2C84912ADA01}" type="slidenum">
              <a:rPr lang="en-US" sz="900" smtClean="0">
                <a:latin typeface="Century Gothic" pitchFamily="34" charset="0"/>
                <a:cs typeface="Arial" pitchFamily="34" charset="0"/>
              </a:rPr>
              <a:pPr/>
              <a:t>30</a:t>
            </a:fld>
            <a:endParaRPr lang="en-US" sz="900" smtClean="0">
              <a:latin typeface="Century Gothic" pitchFamily="34" charset="0"/>
              <a:cs typeface="Arial" pitchFamily="34" charset="0"/>
            </a:endParaRPr>
          </a:p>
        </p:txBody>
      </p:sp>
    </p:spTree>
  </p:cSld>
  <p:clrMapOvr>
    <a:masterClrMapping/>
  </p:clrMapOvr>
  <p:transition>
    <p:wipe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5" descr="financial-solutions2.png"/>
          <p:cNvPicPr>
            <a:picLocks noChangeAspect="1"/>
          </p:cNvPicPr>
          <p:nvPr/>
        </p:nvPicPr>
        <p:blipFill>
          <a:blip r:embed="rId3"/>
          <a:srcRect/>
          <a:stretch>
            <a:fillRect/>
          </a:stretch>
        </p:blipFill>
        <p:spPr bwMode="auto">
          <a:xfrm>
            <a:off x="5181600" y="2343150"/>
            <a:ext cx="3581400" cy="2514600"/>
          </a:xfrm>
          <a:prstGeom prst="rect">
            <a:avLst/>
          </a:prstGeom>
          <a:noFill/>
          <a:ln w="9525">
            <a:noFill/>
            <a:miter lim="800000"/>
            <a:headEnd/>
            <a:tailEnd/>
          </a:ln>
        </p:spPr>
      </p:pic>
      <p:sp>
        <p:nvSpPr>
          <p:cNvPr id="43011" name="Rectangle 2"/>
          <p:cNvSpPr>
            <a:spLocks noGrp="1" noChangeArrowheads="1"/>
          </p:cNvSpPr>
          <p:nvPr>
            <p:ph type="title"/>
          </p:nvPr>
        </p:nvSpPr>
        <p:spPr/>
        <p:txBody>
          <a:bodyPr/>
          <a:lstStyle/>
          <a:p>
            <a:pPr eaLnBrk="1" hangingPunct="1"/>
            <a:r>
              <a:rPr lang="en-US" sz="2400" smtClean="0"/>
              <a:t>Prolifics Finance Solutions</a:t>
            </a:r>
          </a:p>
        </p:txBody>
      </p:sp>
      <p:sp>
        <p:nvSpPr>
          <p:cNvPr id="43012" name="Content Placeholder 2"/>
          <p:cNvSpPr>
            <a:spLocks noGrp="1"/>
          </p:cNvSpPr>
          <p:nvPr>
            <p:ph idx="1"/>
          </p:nvPr>
        </p:nvSpPr>
        <p:spPr>
          <a:xfrm>
            <a:off x="533400" y="1009650"/>
            <a:ext cx="4572000" cy="3924300"/>
          </a:xfrm>
        </p:spPr>
        <p:txBody>
          <a:bodyPr/>
          <a:lstStyle/>
          <a:p>
            <a:pPr marL="0" indent="0">
              <a:buClr>
                <a:srgbClr val="E46C0A"/>
              </a:buClr>
              <a:buSzPct val="140000"/>
              <a:buFont typeface="Wingdings" pitchFamily="2" charset="2"/>
              <a:buNone/>
            </a:pPr>
            <a:r>
              <a:rPr lang="en-US" sz="1000" b="1" smtClean="0"/>
              <a:t>Business Transformation</a:t>
            </a:r>
            <a:br>
              <a:rPr lang="en-US" sz="1000" b="1" smtClean="0"/>
            </a:br>
            <a:r>
              <a:rPr lang="en-US" sz="800" smtClean="0"/>
              <a:t>Transform your core banking and financial platforms with initiatives for post‐acquisition integration, centers of excellence, process improvement and centralization, and enterprise‐wide master data management for customer information. Employing a financial services integration hub, Prolifics has significant experience with Charles River Trading System, Global Payments Solution, ACH, FedLine and Broadridge.</a:t>
            </a:r>
          </a:p>
          <a:p>
            <a:pPr marL="0" lvl="1" indent="0">
              <a:buClr>
                <a:srgbClr val="E46C0A"/>
              </a:buClr>
              <a:buSzPct val="140000"/>
              <a:buFont typeface="Wingdings" pitchFamily="2" charset="2"/>
              <a:buNone/>
            </a:pPr>
            <a:r>
              <a:rPr lang="en-US" sz="1000" b="1" smtClean="0"/>
              <a:t/>
            </a:r>
            <a:br>
              <a:rPr lang="en-US" sz="1000" b="1" smtClean="0"/>
            </a:br>
            <a:r>
              <a:rPr lang="en-US" sz="1000" b="1" smtClean="0"/>
              <a:t/>
            </a:r>
            <a:br>
              <a:rPr lang="en-US" sz="1000" b="1" smtClean="0"/>
            </a:br>
            <a:r>
              <a:rPr lang="en-US" sz="1000" b="1" smtClean="0"/>
              <a:t>Process Automation</a:t>
            </a:r>
            <a:br>
              <a:rPr lang="en-US" sz="1000" b="1" smtClean="0"/>
            </a:br>
            <a:r>
              <a:rPr lang="en-US" sz="800" smtClean="0"/>
              <a:t>Essential for operational efficiency, Prolifics helps firms with their process optimization and automation initiatives, modeling the current business process workflow and providing a business case for a streamlined set of processes. We have significant expertise automating human centric processes that cover daily branch activities for processing financial transactions and branch operations such as: Check Requests, Fed Funds, Journals Entry, ACH Instructions, Executions &amp; Modifications, Branch Complaints and Correspondences, Payments, and Address Change.</a:t>
            </a:r>
          </a:p>
          <a:p>
            <a:pPr marL="0" lvl="1" indent="0">
              <a:buClr>
                <a:srgbClr val="E46C0A"/>
              </a:buClr>
              <a:buSzPct val="140000"/>
              <a:buFont typeface="Wingdings" pitchFamily="2" charset="2"/>
              <a:buNone/>
            </a:pPr>
            <a:r>
              <a:rPr lang="en-US" sz="800" b="1" smtClean="0"/>
              <a:t/>
            </a:r>
            <a:br>
              <a:rPr lang="en-US" sz="800" b="1" smtClean="0"/>
            </a:br>
            <a:endParaRPr lang="en-US" sz="800" b="1" smtClean="0"/>
          </a:p>
          <a:p>
            <a:pPr marL="0" lvl="1" indent="0">
              <a:buClr>
                <a:srgbClr val="E46C0A"/>
              </a:buClr>
              <a:buSzPct val="140000"/>
              <a:buFont typeface="Wingdings" pitchFamily="2" charset="2"/>
              <a:buNone/>
            </a:pPr>
            <a:r>
              <a:rPr lang="en-US" sz="1000" b="1" smtClean="0"/>
              <a:t>Customer Care and Insight</a:t>
            </a:r>
            <a:br>
              <a:rPr lang="en-US" sz="1000" b="1" smtClean="0"/>
            </a:br>
            <a:r>
              <a:rPr lang="en-US" sz="800" smtClean="0"/>
              <a:t>Single view of the customer enabling more effective and efficient sales and service; optimizing service processes including case management, dispute management, and event‐based decision‐making; deploying a superior customer experience that maximizes client satisfaction and sales results. Prolifics designs and implements monitoring solutions to manage business performance near real time with dashboards, providing managers with visibility into their branch activity metrics for financial transaction volumes, employee performance and SLAs.</a:t>
            </a:r>
          </a:p>
          <a:p>
            <a:pPr marL="0" lvl="1" indent="0">
              <a:buClr>
                <a:srgbClr val="E46C0A"/>
              </a:buClr>
              <a:buSzPct val="140000"/>
              <a:buFont typeface="Wingdings" pitchFamily="2" charset="2"/>
              <a:buNone/>
            </a:pPr>
            <a:endParaRPr lang="en-US" sz="800" b="1" smtClean="0"/>
          </a:p>
          <a:p>
            <a:pPr marL="0" lvl="2" indent="0">
              <a:buClr>
                <a:srgbClr val="E46C0A"/>
              </a:buClr>
              <a:buSzPct val="140000"/>
              <a:buFontTx/>
              <a:buNone/>
            </a:pPr>
            <a:r>
              <a:rPr lang="en-US" sz="1000" b="1" smtClean="0"/>
              <a:t/>
            </a:r>
            <a:br>
              <a:rPr lang="en-US" sz="1000" b="1" smtClean="0"/>
            </a:br>
            <a:endParaRPr lang="en-US" sz="800" smtClean="0"/>
          </a:p>
          <a:p>
            <a:pPr marL="0" lvl="3" indent="0">
              <a:buClr>
                <a:srgbClr val="E46C0A"/>
              </a:buClr>
              <a:buSzPct val="140000"/>
              <a:buFontTx/>
              <a:buNone/>
            </a:pPr>
            <a:endParaRPr lang="en-US" sz="900" smtClean="0"/>
          </a:p>
          <a:p>
            <a:pPr marL="0" lvl="3" indent="0">
              <a:buClr>
                <a:srgbClr val="E46C0A"/>
              </a:buClr>
              <a:buSzPct val="140000"/>
              <a:buFontTx/>
              <a:buNone/>
            </a:pPr>
            <a:r>
              <a:rPr lang="en-US" sz="1000" b="1" smtClean="0"/>
              <a:t/>
            </a:r>
            <a:br>
              <a:rPr lang="en-US" sz="1000" b="1" smtClean="0"/>
            </a:br>
            <a:endParaRPr lang="en-US" sz="900" smtClean="0"/>
          </a:p>
        </p:txBody>
      </p:sp>
      <p:sp>
        <p:nvSpPr>
          <p:cNvPr id="43013" name="Rectangle 6"/>
          <p:cNvSpPr>
            <a:spLocks noChangeArrowheads="1"/>
          </p:cNvSpPr>
          <p:nvPr/>
        </p:nvSpPr>
        <p:spPr bwMode="auto">
          <a:xfrm>
            <a:off x="5257800" y="1009650"/>
            <a:ext cx="3581400" cy="1138238"/>
          </a:xfrm>
          <a:prstGeom prst="rect">
            <a:avLst/>
          </a:prstGeom>
          <a:noFill/>
          <a:ln w="9525">
            <a:noFill/>
            <a:miter lim="800000"/>
            <a:headEnd/>
            <a:tailEnd/>
          </a:ln>
        </p:spPr>
        <p:txBody>
          <a:bodyPr>
            <a:spAutoFit/>
          </a:bodyPr>
          <a:lstStyle/>
          <a:p>
            <a:pPr marL="0" lvl="3">
              <a:buClr>
                <a:srgbClr val="E46C0A"/>
              </a:buClr>
              <a:buSzPct val="140000"/>
            </a:pPr>
            <a:r>
              <a:rPr lang="en-US" sz="1000" b="1">
                <a:solidFill>
                  <a:srgbClr val="000000"/>
                </a:solidFill>
                <a:latin typeface="Century Gothic" pitchFamily="34" charset="0"/>
              </a:rPr>
              <a:t>Regulatory Alignment</a:t>
            </a:r>
            <a:br>
              <a:rPr lang="en-US" sz="1000" b="1">
                <a:solidFill>
                  <a:srgbClr val="000000"/>
                </a:solidFill>
                <a:latin typeface="Century Gothic" pitchFamily="34" charset="0"/>
              </a:rPr>
            </a:br>
            <a:r>
              <a:rPr lang="en-US" sz="800">
                <a:solidFill>
                  <a:srgbClr val="000000"/>
                </a:solidFill>
                <a:latin typeface="Century Gothic" pitchFamily="34" charset="0"/>
              </a:rPr>
              <a:t>Implement an enterprise‐wide security model that enables transparency, compliance and risk management. Comply with regulations including SOX, GLBA, PCI and the FFIEC mandate with the goal to safeguard customer information, prevent money laundering, reduce fraud, inhibit identify theft and promote the legal enforceability of their electronic agreements and transactions.</a:t>
            </a:r>
            <a:endParaRPr lang="en-US" sz="1000" b="1">
              <a:latin typeface="Century Gothic" pitchFamily="34" charset="0"/>
            </a:endParaRPr>
          </a:p>
          <a:p>
            <a:pPr marL="0" lvl="3">
              <a:buClr>
                <a:srgbClr val="E46C0A"/>
              </a:buClr>
              <a:buSzPct val="140000"/>
            </a:pPr>
            <a:endParaRPr lang="en-US" sz="1000" b="1">
              <a:latin typeface="Century Gothic" pitchFamily="34" charset="0"/>
            </a:endParaRPr>
          </a:p>
        </p:txBody>
      </p:sp>
      <p:sp>
        <p:nvSpPr>
          <p:cNvPr id="43014" name="Slide Number Placeholder 1"/>
          <p:cNvSpPr>
            <a:spLocks noGrp="1"/>
          </p:cNvSpPr>
          <p:nvPr>
            <p:ph type="sldNum" sz="quarter" idx="10"/>
          </p:nvPr>
        </p:nvSpPr>
        <p:spPr>
          <a:noFill/>
        </p:spPr>
        <p:txBody>
          <a:bodyPr/>
          <a:lstStyle/>
          <a:p>
            <a:fld id="{FD9F2A88-E6FC-4895-BEA2-7C4A26D1F786}" type="slidenum">
              <a:rPr lang="en-US" sz="900" smtClean="0">
                <a:latin typeface="Century Gothic" pitchFamily="34" charset="0"/>
                <a:cs typeface="Arial" pitchFamily="34" charset="0"/>
              </a:rPr>
              <a:pPr/>
              <a:t>31</a:t>
            </a:fld>
            <a:endParaRPr lang="en-US" sz="900" smtClean="0">
              <a:latin typeface="Century Gothic" pitchFamily="34" charset="0"/>
              <a:cs typeface="Arial" pitchFamily="34" charset="0"/>
            </a:endParaRPr>
          </a:p>
        </p:txBody>
      </p:sp>
    </p:spTree>
  </p:cSld>
  <p:clrMapOvr>
    <a:masterClrMapping/>
  </p:clrMapOvr>
  <p:transition>
    <p:wipe dir="r"/>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4034" name="Group 22"/>
          <p:cNvGrpSpPr>
            <a:grpSpLocks/>
          </p:cNvGrpSpPr>
          <p:nvPr/>
        </p:nvGrpSpPr>
        <p:grpSpPr bwMode="auto">
          <a:xfrm>
            <a:off x="381000" y="1504950"/>
            <a:ext cx="8077200" cy="3352800"/>
            <a:chOff x="304800" y="1323975"/>
            <a:chExt cx="8382000" cy="3507396"/>
          </a:xfrm>
        </p:grpSpPr>
        <p:pic>
          <p:nvPicPr>
            <p:cNvPr id="44038" name="Picture 2" descr="Mortgage Industryv2"/>
            <p:cNvPicPr>
              <a:picLocks noChangeAspect="1" noChangeArrowheads="1"/>
            </p:cNvPicPr>
            <p:nvPr/>
          </p:nvPicPr>
          <p:blipFill>
            <a:blip r:embed="rId2"/>
            <a:srcRect b="14566"/>
            <a:stretch>
              <a:fillRect/>
            </a:stretch>
          </p:blipFill>
          <p:spPr bwMode="auto">
            <a:xfrm>
              <a:off x="2667000" y="1323975"/>
              <a:ext cx="3387725" cy="2894012"/>
            </a:xfrm>
            <a:prstGeom prst="rect">
              <a:avLst/>
            </a:prstGeom>
            <a:noFill/>
            <a:ln w="9525" algn="in">
              <a:noFill/>
              <a:miter lim="800000"/>
              <a:headEnd/>
              <a:tailEnd/>
            </a:ln>
          </p:spPr>
        </p:pic>
        <p:sp>
          <p:nvSpPr>
            <p:cNvPr id="44039" name="Text Box 3"/>
            <p:cNvSpPr txBox="1">
              <a:spLocks noChangeArrowheads="1"/>
            </p:cNvSpPr>
            <p:nvPr/>
          </p:nvSpPr>
          <p:spPr bwMode="auto">
            <a:xfrm>
              <a:off x="6064250" y="2466975"/>
              <a:ext cx="2622550" cy="98425"/>
            </a:xfrm>
            <a:prstGeom prst="rect">
              <a:avLst/>
            </a:prstGeom>
            <a:noFill/>
            <a:ln w="9525" algn="in">
              <a:noFill/>
              <a:miter lim="800000"/>
              <a:headEnd/>
              <a:tailEnd/>
            </a:ln>
          </p:spPr>
          <p:txBody>
            <a:bodyPr lIns="0" tIns="0" rIns="0" bIns="0"/>
            <a:lstStyle/>
            <a:p>
              <a:r>
                <a:rPr lang="en-US" sz="900">
                  <a:solidFill>
                    <a:srgbClr val="000000"/>
                  </a:solidFill>
                  <a:latin typeface="Century Gothic" pitchFamily="34" charset="0"/>
                </a:rPr>
                <a:t>Applications for Loan Registration and Pricing</a:t>
              </a:r>
              <a:endParaRPr lang="en-US" sz="3600">
                <a:latin typeface="Century Gothic" pitchFamily="34" charset="0"/>
              </a:endParaRPr>
            </a:p>
          </p:txBody>
        </p:sp>
        <p:sp>
          <p:nvSpPr>
            <p:cNvPr id="44040" name="Text Box 4"/>
            <p:cNvSpPr txBox="1">
              <a:spLocks noChangeArrowheads="1"/>
            </p:cNvSpPr>
            <p:nvPr/>
          </p:nvSpPr>
          <p:spPr bwMode="auto">
            <a:xfrm>
              <a:off x="6064250" y="3114675"/>
              <a:ext cx="2498542" cy="68669"/>
            </a:xfrm>
            <a:prstGeom prst="rect">
              <a:avLst/>
            </a:prstGeom>
            <a:noFill/>
            <a:ln w="9525" algn="in">
              <a:noFill/>
              <a:miter lim="800000"/>
              <a:headEnd/>
              <a:tailEnd/>
            </a:ln>
          </p:spPr>
          <p:txBody>
            <a:bodyPr lIns="0" tIns="0" rIns="0" bIns="0"/>
            <a:lstStyle/>
            <a:p>
              <a:r>
                <a:rPr lang="en-US" sz="900">
                  <a:solidFill>
                    <a:srgbClr val="000000"/>
                  </a:solidFill>
                  <a:latin typeface="Century Gothic" pitchFamily="34" charset="0"/>
                </a:rPr>
                <a:t>Underwriting and Funding Systems</a:t>
              </a:r>
              <a:endParaRPr lang="en-US" sz="3600">
                <a:latin typeface="Century Gothic" pitchFamily="34" charset="0"/>
              </a:endParaRPr>
            </a:p>
          </p:txBody>
        </p:sp>
        <p:sp>
          <p:nvSpPr>
            <p:cNvPr id="44041" name="Text Box 5"/>
            <p:cNvSpPr txBox="1">
              <a:spLocks noChangeArrowheads="1"/>
            </p:cNvSpPr>
            <p:nvPr/>
          </p:nvSpPr>
          <p:spPr bwMode="auto">
            <a:xfrm>
              <a:off x="6064250" y="2695575"/>
              <a:ext cx="2498542" cy="68669"/>
            </a:xfrm>
            <a:prstGeom prst="rect">
              <a:avLst/>
            </a:prstGeom>
            <a:noFill/>
            <a:ln w="9525" algn="in">
              <a:noFill/>
              <a:miter lim="800000"/>
              <a:headEnd/>
              <a:tailEnd/>
            </a:ln>
          </p:spPr>
          <p:txBody>
            <a:bodyPr lIns="0" tIns="0" rIns="0" bIns="0"/>
            <a:lstStyle/>
            <a:p>
              <a:r>
                <a:rPr lang="en-US" sz="900">
                  <a:solidFill>
                    <a:srgbClr val="000000"/>
                  </a:solidFill>
                  <a:latin typeface="Century Gothic" pitchFamily="34" charset="0"/>
                </a:rPr>
                <a:t>Data and Document Integration</a:t>
              </a:r>
              <a:endParaRPr lang="en-US" sz="3600">
                <a:latin typeface="Century Gothic" pitchFamily="34" charset="0"/>
              </a:endParaRPr>
            </a:p>
          </p:txBody>
        </p:sp>
        <p:sp>
          <p:nvSpPr>
            <p:cNvPr id="44042" name="Text Box 6"/>
            <p:cNvSpPr txBox="1">
              <a:spLocks noChangeArrowheads="1"/>
            </p:cNvSpPr>
            <p:nvPr/>
          </p:nvSpPr>
          <p:spPr bwMode="auto">
            <a:xfrm>
              <a:off x="6064250" y="2898775"/>
              <a:ext cx="2498542" cy="68669"/>
            </a:xfrm>
            <a:prstGeom prst="rect">
              <a:avLst/>
            </a:prstGeom>
            <a:noFill/>
            <a:ln w="9525" algn="in">
              <a:noFill/>
              <a:miter lim="800000"/>
              <a:headEnd/>
              <a:tailEnd/>
            </a:ln>
          </p:spPr>
          <p:txBody>
            <a:bodyPr lIns="0" tIns="0" rIns="0" bIns="0"/>
            <a:lstStyle/>
            <a:p>
              <a:r>
                <a:rPr lang="en-US" sz="900">
                  <a:solidFill>
                    <a:srgbClr val="000000"/>
                  </a:solidFill>
                  <a:latin typeface="Century Gothic" pitchFamily="34" charset="0"/>
                </a:rPr>
                <a:t>Loan Documents Imaging and Indexing</a:t>
              </a:r>
              <a:endParaRPr lang="en-US" sz="3600">
                <a:latin typeface="Century Gothic" pitchFamily="34" charset="0"/>
              </a:endParaRPr>
            </a:p>
          </p:txBody>
        </p:sp>
        <p:sp>
          <p:nvSpPr>
            <p:cNvPr id="44043" name="Text Box 7"/>
            <p:cNvSpPr txBox="1">
              <a:spLocks noChangeArrowheads="1"/>
            </p:cNvSpPr>
            <p:nvPr/>
          </p:nvSpPr>
          <p:spPr bwMode="auto">
            <a:xfrm>
              <a:off x="6064250" y="3317875"/>
              <a:ext cx="2498542" cy="68669"/>
            </a:xfrm>
            <a:prstGeom prst="rect">
              <a:avLst/>
            </a:prstGeom>
            <a:noFill/>
            <a:ln w="9525" algn="in">
              <a:noFill/>
              <a:miter lim="800000"/>
              <a:headEnd/>
              <a:tailEnd/>
            </a:ln>
          </p:spPr>
          <p:txBody>
            <a:bodyPr lIns="0" tIns="0" rIns="0" bIns="0"/>
            <a:lstStyle/>
            <a:p>
              <a:r>
                <a:rPr lang="en-US" sz="900">
                  <a:solidFill>
                    <a:srgbClr val="000000"/>
                  </a:solidFill>
                  <a:latin typeface="Century Gothic" pitchFamily="34" charset="0"/>
                </a:rPr>
                <a:t>B2B Portals</a:t>
              </a:r>
              <a:endParaRPr lang="en-US" sz="3600">
                <a:latin typeface="Century Gothic" pitchFamily="34" charset="0"/>
              </a:endParaRPr>
            </a:p>
          </p:txBody>
        </p:sp>
        <p:sp>
          <p:nvSpPr>
            <p:cNvPr id="44044" name="Text Box 8"/>
            <p:cNvSpPr txBox="1">
              <a:spLocks noChangeArrowheads="1"/>
            </p:cNvSpPr>
            <p:nvPr/>
          </p:nvSpPr>
          <p:spPr bwMode="auto">
            <a:xfrm>
              <a:off x="3072442" y="4233863"/>
              <a:ext cx="942975" cy="200025"/>
            </a:xfrm>
            <a:prstGeom prst="rect">
              <a:avLst/>
            </a:prstGeom>
            <a:noFill/>
            <a:ln w="9525" algn="in">
              <a:noFill/>
              <a:miter lim="800000"/>
              <a:headEnd/>
              <a:tailEnd/>
            </a:ln>
          </p:spPr>
          <p:txBody>
            <a:bodyPr lIns="0" tIns="0" rIns="0" bIns="0"/>
            <a:lstStyle/>
            <a:p>
              <a:pPr algn="ctr"/>
              <a:r>
                <a:rPr lang="en-US" sz="900">
                  <a:solidFill>
                    <a:srgbClr val="000000"/>
                  </a:solidFill>
                  <a:latin typeface="Century Gothic" pitchFamily="34" charset="0"/>
                </a:rPr>
                <a:t>Funding and</a:t>
              </a:r>
              <a:br>
                <a:rPr lang="en-US" sz="900">
                  <a:solidFill>
                    <a:srgbClr val="000000"/>
                  </a:solidFill>
                  <a:latin typeface="Century Gothic" pitchFamily="34" charset="0"/>
                </a:rPr>
              </a:br>
              <a:r>
                <a:rPr lang="en-US" sz="900">
                  <a:solidFill>
                    <a:srgbClr val="000000"/>
                  </a:solidFill>
                  <a:latin typeface="Century Gothic" pitchFamily="34" charset="0"/>
                </a:rPr>
                <a:t> Underwriting Systems</a:t>
              </a:r>
              <a:endParaRPr lang="en-US" sz="3600">
                <a:latin typeface="Century Gothic" pitchFamily="34" charset="0"/>
              </a:endParaRPr>
            </a:p>
          </p:txBody>
        </p:sp>
        <p:sp>
          <p:nvSpPr>
            <p:cNvPr id="44045" name="Text Box 9"/>
            <p:cNvSpPr txBox="1">
              <a:spLocks noChangeArrowheads="1"/>
            </p:cNvSpPr>
            <p:nvPr/>
          </p:nvSpPr>
          <p:spPr bwMode="auto">
            <a:xfrm>
              <a:off x="4059538" y="4233863"/>
              <a:ext cx="515338" cy="597508"/>
            </a:xfrm>
            <a:prstGeom prst="rect">
              <a:avLst/>
            </a:prstGeom>
            <a:noFill/>
            <a:ln w="9525" algn="in">
              <a:noFill/>
              <a:miter lim="800000"/>
              <a:headEnd/>
              <a:tailEnd/>
            </a:ln>
          </p:spPr>
          <p:txBody>
            <a:bodyPr lIns="0" tIns="0" rIns="0" bIns="0"/>
            <a:lstStyle/>
            <a:p>
              <a:pPr algn="ctr"/>
              <a:r>
                <a:rPr lang="en-US" sz="900">
                  <a:solidFill>
                    <a:srgbClr val="000000"/>
                  </a:solidFill>
                  <a:latin typeface="Century Gothic" pitchFamily="34" charset="0"/>
                </a:rPr>
                <a:t>B2B</a:t>
              </a:r>
              <a:br>
                <a:rPr lang="en-US" sz="900">
                  <a:solidFill>
                    <a:srgbClr val="000000"/>
                  </a:solidFill>
                  <a:latin typeface="Century Gothic" pitchFamily="34" charset="0"/>
                </a:rPr>
              </a:br>
              <a:r>
                <a:rPr lang="en-US" sz="900">
                  <a:solidFill>
                    <a:srgbClr val="000000"/>
                  </a:solidFill>
                  <a:latin typeface="Century Gothic" pitchFamily="34" charset="0"/>
                </a:rPr>
                <a:t> Portals</a:t>
              </a:r>
              <a:endParaRPr lang="en-US" sz="3600">
                <a:latin typeface="Century Gothic" pitchFamily="34" charset="0"/>
              </a:endParaRPr>
            </a:p>
          </p:txBody>
        </p:sp>
        <p:sp>
          <p:nvSpPr>
            <p:cNvPr id="44046" name="Text Box 10"/>
            <p:cNvSpPr txBox="1">
              <a:spLocks noChangeArrowheads="1"/>
            </p:cNvSpPr>
            <p:nvPr/>
          </p:nvSpPr>
          <p:spPr bwMode="auto">
            <a:xfrm>
              <a:off x="304800" y="2466975"/>
              <a:ext cx="2378075" cy="171452"/>
            </a:xfrm>
            <a:prstGeom prst="rect">
              <a:avLst/>
            </a:prstGeom>
            <a:noFill/>
            <a:ln w="9525" algn="in">
              <a:noFill/>
              <a:miter lim="800000"/>
              <a:headEnd/>
              <a:tailEnd/>
            </a:ln>
          </p:spPr>
          <p:txBody>
            <a:bodyPr lIns="0" tIns="0" rIns="0" bIns="0"/>
            <a:lstStyle/>
            <a:p>
              <a:pPr algn="r"/>
              <a:r>
                <a:rPr lang="en-US" sz="900">
                  <a:solidFill>
                    <a:srgbClr val="000000"/>
                  </a:solidFill>
                  <a:latin typeface="Century Gothic" pitchFamily="34" charset="0"/>
                </a:rPr>
                <a:t>Loan Origination Systems</a:t>
              </a:r>
              <a:endParaRPr lang="en-US" sz="3600">
                <a:latin typeface="Century Gothic" pitchFamily="34" charset="0"/>
              </a:endParaRPr>
            </a:p>
          </p:txBody>
        </p:sp>
        <p:sp>
          <p:nvSpPr>
            <p:cNvPr id="44047" name="Text Box 11"/>
            <p:cNvSpPr txBox="1">
              <a:spLocks noChangeArrowheads="1"/>
            </p:cNvSpPr>
            <p:nvPr/>
          </p:nvSpPr>
          <p:spPr bwMode="auto">
            <a:xfrm>
              <a:off x="304800" y="2686050"/>
              <a:ext cx="2378075" cy="142875"/>
            </a:xfrm>
            <a:prstGeom prst="rect">
              <a:avLst/>
            </a:prstGeom>
            <a:noFill/>
            <a:ln w="9525" algn="in">
              <a:noFill/>
              <a:miter lim="800000"/>
              <a:headEnd/>
              <a:tailEnd/>
            </a:ln>
          </p:spPr>
          <p:txBody>
            <a:bodyPr lIns="0" tIns="0" rIns="0" bIns="0"/>
            <a:lstStyle/>
            <a:p>
              <a:pPr algn="r"/>
              <a:r>
                <a:rPr lang="en-US" sz="900">
                  <a:solidFill>
                    <a:srgbClr val="000000"/>
                  </a:solidFill>
                  <a:latin typeface="Century Gothic" pitchFamily="34" charset="0"/>
                </a:rPr>
                <a:t>Point-of-Sale and Fulfillment Services</a:t>
              </a:r>
              <a:endParaRPr lang="en-US" sz="3600">
                <a:latin typeface="Century Gothic" pitchFamily="34" charset="0"/>
              </a:endParaRPr>
            </a:p>
          </p:txBody>
        </p:sp>
        <p:sp>
          <p:nvSpPr>
            <p:cNvPr id="44048" name="Text Box 12"/>
            <p:cNvSpPr txBox="1">
              <a:spLocks noChangeArrowheads="1"/>
            </p:cNvSpPr>
            <p:nvPr/>
          </p:nvSpPr>
          <p:spPr bwMode="auto">
            <a:xfrm>
              <a:off x="304800" y="2901950"/>
              <a:ext cx="2378075" cy="145257"/>
            </a:xfrm>
            <a:prstGeom prst="rect">
              <a:avLst/>
            </a:prstGeom>
            <a:noFill/>
            <a:ln w="9525" algn="in">
              <a:noFill/>
              <a:miter lim="800000"/>
              <a:headEnd/>
              <a:tailEnd/>
            </a:ln>
          </p:spPr>
          <p:txBody>
            <a:bodyPr lIns="0" tIns="0" rIns="0" bIns="0"/>
            <a:lstStyle/>
            <a:p>
              <a:pPr algn="r"/>
              <a:r>
                <a:rPr lang="en-US" sz="900">
                  <a:solidFill>
                    <a:srgbClr val="000000"/>
                  </a:solidFill>
                  <a:latin typeface="Century Gothic" pitchFamily="34" charset="0"/>
                </a:rPr>
                <a:t>Document Imaging and Capture</a:t>
              </a:r>
              <a:endParaRPr lang="en-US" sz="3600">
                <a:latin typeface="Century Gothic" pitchFamily="34" charset="0"/>
              </a:endParaRPr>
            </a:p>
          </p:txBody>
        </p:sp>
        <p:sp>
          <p:nvSpPr>
            <p:cNvPr id="44049" name="Text Box 13"/>
            <p:cNvSpPr txBox="1">
              <a:spLocks noChangeArrowheads="1"/>
            </p:cNvSpPr>
            <p:nvPr/>
          </p:nvSpPr>
          <p:spPr bwMode="auto">
            <a:xfrm>
              <a:off x="304800" y="3114675"/>
              <a:ext cx="2378075" cy="142875"/>
            </a:xfrm>
            <a:prstGeom prst="rect">
              <a:avLst/>
            </a:prstGeom>
            <a:noFill/>
            <a:ln w="9525" algn="in">
              <a:noFill/>
              <a:miter lim="800000"/>
              <a:headEnd/>
              <a:tailEnd/>
            </a:ln>
          </p:spPr>
          <p:txBody>
            <a:bodyPr lIns="0" tIns="0" rIns="0" bIns="0"/>
            <a:lstStyle/>
            <a:p>
              <a:pPr algn="r"/>
              <a:r>
                <a:rPr lang="en-US" sz="900">
                  <a:solidFill>
                    <a:srgbClr val="000000"/>
                  </a:solidFill>
                  <a:latin typeface="Century Gothic" pitchFamily="34" charset="0"/>
                </a:rPr>
                <a:t>Customer Portals</a:t>
              </a:r>
              <a:endParaRPr lang="en-US" sz="3600">
                <a:latin typeface="Century Gothic" pitchFamily="34" charset="0"/>
              </a:endParaRPr>
            </a:p>
          </p:txBody>
        </p:sp>
        <p:sp>
          <p:nvSpPr>
            <p:cNvPr id="44050" name="Rectangle 14"/>
            <p:cNvSpPr>
              <a:spLocks noChangeArrowheads="1"/>
            </p:cNvSpPr>
            <p:nvPr/>
          </p:nvSpPr>
          <p:spPr bwMode="auto">
            <a:xfrm>
              <a:off x="3019425" y="4059237"/>
              <a:ext cx="685800" cy="142875"/>
            </a:xfrm>
            <a:prstGeom prst="rect">
              <a:avLst/>
            </a:prstGeom>
            <a:solidFill>
              <a:srgbClr val="FFFFFF"/>
            </a:solidFill>
            <a:ln w="9525" algn="in">
              <a:noFill/>
              <a:miter lim="800000"/>
              <a:headEnd/>
              <a:tailEnd/>
            </a:ln>
          </p:spPr>
          <p:txBody>
            <a:bodyPr lIns="36576" tIns="36576" rIns="36576" bIns="36576"/>
            <a:lstStyle/>
            <a:p>
              <a:endParaRPr lang="en-US" sz="4000"/>
            </a:p>
          </p:txBody>
        </p:sp>
        <p:sp>
          <p:nvSpPr>
            <p:cNvPr id="44051" name="Rectangle 15"/>
            <p:cNvSpPr>
              <a:spLocks noChangeArrowheads="1"/>
            </p:cNvSpPr>
            <p:nvPr/>
          </p:nvSpPr>
          <p:spPr bwMode="auto">
            <a:xfrm>
              <a:off x="5005388" y="4064000"/>
              <a:ext cx="685800" cy="142875"/>
            </a:xfrm>
            <a:prstGeom prst="rect">
              <a:avLst/>
            </a:prstGeom>
            <a:solidFill>
              <a:srgbClr val="FFFFFF"/>
            </a:solidFill>
            <a:ln w="9525" algn="in">
              <a:noFill/>
              <a:miter lim="800000"/>
              <a:headEnd/>
              <a:tailEnd/>
            </a:ln>
          </p:spPr>
          <p:txBody>
            <a:bodyPr lIns="36576" tIns="36576" rIns="36576" bIns="36576"/>
            <a:lstStyle/>
            <a:p>
              <a:endParaRPr lang="en-US" sz="4000"/>
            </a:p>
          </p:txBody>
        </p:sp>
        <p:sp>
          <p:nvSpPr>
            <p:cNvPr id="44052" name="Rectangle 16"/>
            <p:cNvSpPr>
              <a:spLocks noChangeArrowheads="1"/>
            </p:cNvSpPr>
            <p:nvPr/>
          </p:nvSpPr>
          <p:spPr bwMode="auto">
            <a:xfrm>
              <a:off x="2705100" y="3238500"/>
              <a:ext cx="114300" cy="228600"/>
            </a:xfrm>
            <a:prstGeom prst="rect">
              <a:avLst/>
            </a:prstGeom>
            <a:solidFill>
              <a:srgbClr val="FFFFFF"/>
            </a:solidFill>
            <a:ln w="9525" algn="in">
              <a:noFill/>
              <a:miter lim="800000"/>
              <a:headEnd/>
              <a:tailEnd/>
            </a:ln>
          </p:spPr>
          <p:txBody>
            <a:bodyPr lIns="36576" tIns="36576" rIns="36576" bIns="36576"/>
            <a:lstStyle/>
            <a:p>
              <a:endParaRPr lang="en-US" sz="4000"/>
            </a:p>
          </p:txBody>
        </p:sp>
        <p:sp>
          <p:nvSpPr>
            <p:cNvPr id="44053" name="Text Box 2"/>
            <p:cNvSpPr txBox="1">
              <a:spLocks noChangeArrowheads="1"/>
            </p:cNvSpPr>
            <p:nvPr/>
          </p:nvSpPr>
          <p:spPr bwMode="auto">
            <a:xfrm>
              <a:off x="4569124" y="4219575"/>
              <a:ext cx="1112808" cy="561975"/>
            </a:xfrm>
            <a:prstGeom prst="rect">
              <a:avLst/>
            </a:prstGeom>
            <a:noFill/>
            <a:ln w="9525" algn="in">
              <a:noFill/>
              <a:miter lim="800000"/>
              <a:headEnd/>
              <a:tailEnd/>
            </a:ln>
          </p:spPr>
          <p:txBody>
            <a:bodyPr lIns="0" tIns="0" rIns="0" bIns="0"/>
            <a:lstStyle/>
            <a:p>
              <a:pPr algn="ctr"/>
              <a:r>
                <a:rPr lang="en-US" sz="900">
                  <a:solidFill>
                    <a:srgbClr val="000000"/>
                  </a:solidFill>
                  <a:latin typeface="Century Gothic" pitchFamily="34" charset="0"/>
                </a:rPr>
                <a:t>Accounting</a:t>
              </a:r>
              <a:br>
                <a:rPr lang="en-US" sz="900">
                  <a:solidFill>
                    <a:srgbClr val="000000"/>
                  </a:solidFill>
                  <a:latin typeface="Century Gothic" pitchFamily="34" charset="0"/>
                </a:rPr>
              </a:br>
              <a:r>
                <a:rPr lang="en-US" sz="900">
                  <a:solidFill>
                    <a:srgbClr val="000000"/>
                  </a:solidFill>
                  <a:latin typeface="Century Gothic" pitchFamily="34" charset="0"/>
                </a:rPr>
                <a:t>and</a:t>
              </a:r>
              <a:br>
                <a:rPr lang="en-US" sz="900">
                  <a:solidFill>
                    <a:srgbClr val="000000"/>
                  </a:solidFill>
                  <a:latin typeface="Century Gothic" pitchFamily="34" charset="0"/>
                </a:rPr>
              </a:br>
              <a:r>
                <a:rPr lang="en-US" sz="900">
                  <a:solidFill>
                    <a:srgbClr val="000000"/>
                  </a:solidFill>
                  <a:latin typeface="Century Gothic" pitchFamily="34" charset="0"/>
                </a:rPr>
                <a:t> Reporting Systems</a:t>
              </a:r>
              <a:endParaRPr lang="en-US" sz="3600">
                <a:latin typeface="Century Gothic" pitchFamily="34" charset="0"/>
              </a:endParaRPr>
            </a:p>
          </p:txBody>
        </p:sp>
      </p:grpSp>
      <p:sp>
        <p:nvSpPr>
          <p:cNvPr id="44035" name="Title 1"/>
          <p:cNvSpPr>
            <a:spLocks noGrp="1"/>
          </p:cNvSpPr>
          <p:nvPr>
            <p:ph type="title"/>
          </p:nvPr>
        </p:nvSpPr>
        <p:spPr/>
        <p:txBody>
          <a:bodyPr/>
          <a:lstStyle/>
          <a:p>
            <a:r>
              <a:rPr lang="en-US" sz="2400" smtClean="0"/>
              <a:t>Prolifics Mortgage Solutions</a:t>
            </a:r>
          </a:p>
        </p:txBody>
      </p:sp>
      <p:sp>
        <p:nvSpPr>
          <p:cNvPr id="22" name="TextBox 21"/>
          <p:cNvSpPr txBox="1"/>
          <p:nvPr/>
        </p:nvSpPr>
        <p:spPr>
          <a:xfrm>
            <a:off x="609600" y="971550"/>
            <a:ext cx="7924800" cy="577850"/>
          </a:xfrm>
          <a:prstGeom prst="rect">
            <a:avLst/>
          </a:prstGeom>
          <a:noFill/>
        </p:spPr>
        <p:txBody>
          <a:bodyPr>
            <a:spAutoFit/>
          </a:bodyPr>
          <a:lstStyle/>
          <a:p>
            <a:pPr>
              <a:defRPr/>
            </a:pPr>
            <a:r>
              <a:rPr lang="en-US" sz="1050" dirty="0">
                <a:latin typeface="Century Gothic" pitchFamily="34" charset="0"/>
              </a:rPr>
              <a:t>Mortgage solutions designed to streamline processes, automate tasks, improve reporting and audit capabilities, and improve integration across all mortgage banking business channels. Enhancement, integration and maintenance services that enable your organization to meet your objectives while reducing cost and improving efficiency. </a:t>
            </a:r>
          </a:p>
        </p:txBody>
      </p:sp>
      <p:sp>
        <p:nvSpPr>
          <p:cNvPr id="44037" name="Slide Number Placeholder 1"/>
          <p:cNvSpPr>
            <a:spLocks noGrp="1"/>
          </p:cNvSpPr>
          <p:nvPr>
            <p:ph type="sldNum" sz="quarter" idx="10"/>
          </p:nvPr>
        </p:nvSpPr>
        <p:spPr>
          <a:noFill/>
        </p:spPr>
        <p:txBody>
          <a:bodyPr/>
          <a:lstStyle/>
          <a:p>
            <a:fld id="{B4676987-B510-4AA4-B668-2039B864286E}" type="slidenum">
              <a:rPr lang="en-US" sz="900" smtClean="0">
                <a:latin typeface="Century Gothic" pitchFamily="34" charset="0"/>
                <a:cs typeface="Arial" pitchFamily="34" charset="0"/>
              </a:rPr>
              <a:pPr/>
              <a:t>32</a:t>
            </a:fld>
            <a:endParaRPr lang="en-US" sz="900" smtClean="0">
              <a:latin typeface="Century Gothic" pitchFamily="34" charset="0"/>
              <a:cs typeface="Arial" pitchFamily="34" charset="0"/>
            </a:endParaRPr>
          </a:p>
        </p:txBody>
      </p:sp>
    </p:spTree>
  </p:cSld>
  <p:clrMapOvr>
    <a:masterClrMapping/>
  </p:clrMapOvr>
  <p:transition>
    <p:wipe dir="r"/>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pPr eaLnBrk="1" hangingPunct="1"/>
            <a:r>
              <a:rPr lang="en-US" sz="2400" smtClean="0"/>
              <a:t>Prolifics Insurance Solutions</a:t>
            </a:r>
          </a:p>
        </p:txBody>
      </p:sp>
      <p:sp>
        <p:nvSpPr>
          <p:cNvPr id="45059" name="Content Placeholder 2"/>
          <p:cNvSpPr>
            <a:spLocks noGrp="1"/>
          </p:cNvSpPr>
          <p:nvPr>
            <p:ph idx="1"/>
          </p:nvPr>
        </p:nvSpPr>
        <p:spPr>
          <a:xfrm>
            <a:off x="609600" y="1428750"/>
            <a:ext cx="4648200" cy="2590800"/>
          </a:xfrm>
        </p:spPr>
        <p:txBody>
          <a:bodyPr/>
          <a:lstStyle/>
          <a:p>
            <a:pPr marL="231775" indent="-231775">
              <a:buClr>
                <a:srgbClr val="E46C0A"/>
              </a:buClr>
              <a:buSzPct val="140000"/>
              <a:buFont typeface="Webdings" pitchFamily="18" charset="2"/>
              <a:buChar char="ë"/>
            </a:pPr>
            <a:r>
              <a:rPr lang="en-US" sz="1000" b="1" smtClean="0"/>
              <a:t>Agent Portal </a:t>
            </a:r>
            <a:r>
              <a:rPr lang="en-US" sz="900" smtClean="0">
                <a:solidFill>
                  <a:srgbClr val="000000"/>
                </a:solidFill>
              </a:rPr>
              <a:t>–</a:t>
            </a:r>
            <a:r>
              <a:rPr lang="en-US" sz="900" smtClean="0"/>
              <a:t> </a:t>
            </a:r>
            <a:r>
              <a:rPr lang="en-US" sz="900" smtClean="0">
                <a:solidFill>
                  <a:srgbClr val="000000"/>
                </a:solidFill>
              </a:rPr>
              <a:t>Create a personalized view of your company’s applications and information in an employee portal. Expedite information exchange and increase productivity among your agents, underwriters, claims adjustors and adjudicators.</a:t>
            </a:r>
            <a:br>
              <a:rPr lang="en-US" sz="900" smtClean="0">
                <a:solidFill>
                  <a:srgbClr val="000000"/>
                </a:solidFill>
              </a:rPr>
            </a:br>
            <a:r>
              <a:rPr lang="en-US" sz="800" smtClean="0"/>
              <a:t/>
            </a:r>
            <a:br>
              <a:rPr lang="en-US" sz="800" smtClean="0"/>
            </a:br>
            <a:endParaRPr lang="en-US" sz="800" smtClean="0"/>
          </a:p>
          <a:p>
            <a:pPr marL="231775" indent="-231775">
              <a:buClr>
                <a:srgbClr val="E46C0A"/>
              </a:buClr>
              <a:buSzPct val="140000"/>
              <a:buFont typeface="Webdings" pitchFamily="18" charset="2"/>
              <a:buChar char="ë"/>
            </a:pPr>
            <a:r>
              <a:rPr lang="en-US" sz="1000" b="1" smtClean="0">
                <a:solidFill>
                  <a:srgbClr val="000000"/>
                </a:solidFill>
              </a:rPr>
              <a:t>Claims Management for Insurance </a:t>
            </a:r>
            <a:r>
              <a:rPr lang="en-US" sz="900" smtClean="0">
                <a:solidFill>
                  <a:srgbClr val="000000"/>
                </a:solidFill>
              </a:rPr>
              <a:t>–</a:t>
            </a:r>
            <a:r>
              <a:rPr lang="en-US" sz="1000" b="1" smtClean="0">
                <a:solidFill>
                  <a:srgbClr val="000000"/>
                </a:solidFill>
              </a:rPr>
              <a:t> </a:t>
            </a:r>
            <a:r>
              <a:rPr lang="en-US" sz="900" smtClean="0">
                <a:solidFill>
                  <a:srgbClr val="000000"/>
                </a:solidFill>
              </a:rPr>
              <a:t>Customers can file new claims, check on the status of their claims and read about the rules and benefits of their particular policy.</a:t>
            </a:r>
            <a:br>
              <a:rPr lang="en-US" sz="900" smtClean="0">
                <a:solidFill>
                  <a:srgbClr val="000000"/>
                </a:solidFill>
              </a:rPr>
            </a:br>
            <a:r>
              <a:rPr lang="en-US" sz="900" smtClean="0">
                <a:solidFill>
                  <a:srgbClr val="000000"/>
                </a:solidFill>
              </a:rPr>
              <a:t/>
            </a:r>
            <a:br>
              <a:rPr lang="en-US" sz="900" smtClean="0">
                <a:solidFill>
                  <a:srgbClr val="000000"/>
                </a:solidFill>
              </a:rPr>
            </a:br>
            <a:endParaRPr lang="en-US" sz="900" smtClean="0">
              <a:solidFill>
                <a:srgbClr val="000000"/>
              </a:solidFill>
            </a:endParaRPr>
          </a:p>
          <a:p>
            <a:pPr marL="231775" indent="-231775">
              <a:buClr>
                <a:srgbClr val="E46C0A"/>
              </a:buClr>
              <a:buSzPct val="140000"/>
              <a:buFont typeface="Webdings" pitchFamily="18" charset="2"/>
              <a:buChar char="ë"/>
            </a:pPr>
            <a:r>
              <a:rPr lang="en-US" sz="1000" b="1" smtClean="0">
                <a:solidFill>
                  <a:srgbClr val="000000"/>
                </a:solidFill>
              </a:rPr>
              <a:t>Policy Administration and Underwriting </a:t>
            </a:r>
            <a:r>
              <a:rPr lang="en-US" sz="900" smtClean="0">
                <a:solidFill>
                  <a:srgbClr val="000000"/>
                </a:solidFill>
              </a:rPr>
              <a:t>– Provide single view of policy data, implement workflow, and automate claims settlement.</a:t>
            </a:r>
            <a:br>
              <a:rPr lang="en-US" sz="900" smtClean="0">
                <a:solidFill>
                  <a:srgbClr val="000000"/>
                </a:solidFill>
              </a:rPr>
            </a:br>
            <a:r>
              <a:rPr lang="en-US" sz="900" smtClean="0">
                <a:solidFill>
                  <a:srgbClr val="000000"/>
                </a:solidFill>
              </a:rPr>
              <a:t/>
            </a:r>
            <a:br>
              <a:rPr lang="en-US" sz="900" smtClean="0">
                <a:solidFill>
                  <a:srgbClr val="000000"/>
                </a:solidFill>
              </a:rPr>
            </a:br>
            <a:endParaRPr lang="en-US" sz="900" smtClean="0">
              <a:solidFill>
                <a:srgbClr val="000000"/>
              </a:solidFill>
            </a:endParaRPr>
          </a:p>
          <a:p>
            <a:pPr marL="231775" indent="-231775">
              <a:buClr>
                <a:srgbClr val="E46C0A"/>
              </a:buClr>
              <a:buSzPct val="140000"/>
              <a:buFont typeface="Webdings" pitchFamily="18" charset="2"/>
              <a:buChar char="ë"/>
            </a:pPr>
            <a:r>
              <a:rPr lang="en-US" sz="1000" b="1" smtClean="0">
                <a:solidFill>
                  <a:srgbClr val="000000"/>
                </a:solidFill>
              </a:rPr>
              <a:t>Document Management </a:t>
            </a:r>
            <a:r>
              <a:rPr lang="en-US" sz="900" smtClean="0">
                <a:solidFill>
                  <a:srgbClr val="000000"/>
                </a:solidFill>
              </a:rPr>
              <a:t>– Manage the repository of document to be shared across departments. Provide electronic forms processing supporting digital signatures.</a:t>
            </a:r>
          </a:p>
          <a:p>
            <a:pPr marL="231775" indent="-231775">
              <a:buClr>
                <a:srgbClr val="E46C0A"/>
              </a:buClr>
              <a:buSzPct val="140000"/>
              <a:buFont typeface="Webdings" pitchFamily="18" charset="2"/>
              <a:buChar char="ë"/>
            </a:pPr>
            <a:endParaRPr lang="en-US" sz="900" smtClean="0">
              <a:solidFill>
                <a:srgbClr val="000000"/>
              </a:solidFill>
            </a:endParaRPr>
          </a:p>
        </p:txBody>
      </p:sp>
      <p:pic>
        <p:nvPicPr>
          <p:cNvPr id="45060" name="Picture 4" descr="insurance.png"/>
          <p:cNvPicPr>
            <a:picLocks noChangeAspect="1"/>
          </p:cNvPicPr>
          <p:nvPr/>
        </p:nvPicPr>
        <p:blipFill>
          <a:blip r:embed="rId3"/>
          <a:srcRect/>
          <a:stretch>
            <a:fillRect/>
          </a:stretch>
        </p:blipFill>
        <p:spPr bwMode="auto">
          <a:xfrm>
            <a:off x="5867400" y="1430338"/>
            <a:ext cx="2846388" cy="2892425"/>
          </a:xfrm>
          <a:prstGeom prst="rect">
            <a:avLst/>
          </a:prstGeom>
          <a:noFill/>
          <a:ln w="9525">
            <a:noFill/>
            <a:miter lim="800000"/>
            <a:headEnd/>
            <a:tailEnd/>
          </a:ln>
        </p:spPr>
      </p:pic>
      <p:sp>
        <p:nvSpPr>
          <p:cNvPr id="45061" name="Slide Number Placeholder 1"/>
          <p:cNvSpPr>
            <a:spLocks noGrp="1"/>
          </p:cNvSpPr>
          <p:nvPr>
            <p:ph type="sldNum" sz="quarter" idx="10"/>
          </p:nvPr>
        </p:nvSpPr>
        <p:spPr>
          <a:noFill/>
        </p:spPr>
        <p:txBody>
          <a:bodyPr/>
          <a:lstStyle/>
          <a:p>
            <a:fld id="{839A3478-4A88-41B4-8C38-7269DA834B8B}" type="slidenum">
              <a:rPr lang="en-US" sz="900" smtClean="0">
                <a:latin typeface="Century Gothic" pitchFamily="34" charset="0"/>
                <a:cs typeface="Arial" pitchFamily="34" charset="0"/>
              </a:rPr>
              <a:pPr/>
              <a:t>33</a:t>
            </a:fld>
            <a:endParaRPr lang="en-US" sz="900" smtClean="0">
              <a:latin typeface="Century Gothic" pitchFamily="34" charset="0"/>
              <a:cs typeface="Arial" pitchFamily="34" charset="0"/>
            </a:endParaRPr>
          </a:p>
        </p:txBody>
      </p:sp>
    </p:spTree>
  </p:cSld>
  <p:clrMapOvr>
    <a:masterClrMapping/>
  </p:clrMapOvr>
  <p:transition>
    <p:wipe dir="r"/>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sz="2400" smtClean="0"/>
              <a:t>Prolifics Energy and Utilities Solutions</a:t>
            </a:r>
          </a:p>
        </p:txBody>
      </p:sp>
      <p:sp>
        <p:nvSpPr>
          <p:cNvPr id="46083" name="Content Placeholder 2"/>
          <p:cNvSpPr>
            <a:spLocks noGrp="1"/>
          </p:cNvSpPr>
          <p:nvPr>
            <p:ph idx="1"/>
          </p:nvPr>
        </p:nvSpPr>
        <p:spPr>
          <a:xfrm>
            <a:off x="685800" y="1085850"/>
            <a:ext cx="5334000" cy="3429000"/>
          </a:xfrm>
        </p:spPr>
        <p:txBody>
          <a:bodyPr/>
          <a:lstStyle/>
          <a:p>
            <a:pPr marL="0" indent="0">
              <a:buFont typeface="Wingdings" pitchFamily="2" charset="2"/>
              <a:buNone/>
            </a:pPr>
            <a:r>
              <a:rPr lang="en-US" sz="1000" smtClean="0"/>
              <a:t>Prolifics’ security practice has a proven track record of assisting our customers in addressing the NERC CIP, SOX  and PCI requirements in the Energy and Utility space. </a:t>
            </a:r>
            <a:r>
              <a:rPr lang="en-US" sz="1000" b="1" smtClean="0"/>
              <a:t/>
            </a:r>
            <a:br>
              <a:rPr lang="en-US" sz="1000" b="1" smtClean="0"/>
            </a:br>
            <a:r>
              <a:rPr lang="en-US" sz="1000" b="1" smtClean="0"/>
              <a:t/>
            </a:r>
            <a:br>
              <a:rPr lang="en-US" sz="1000" b="1" smtClean="0"/>
            </a:br>
            <a:r>
              <a:rPr lang="en-US" sz="1000" smtClean="0"/>
              <a:t>We have helped many organizations successfully implement: identity provisioning &amp; access control architectural constructs to address NERC‐CIP cyber security directives; provisioning adapters for AMI components, including TGBs; utility control room access control &amp; session management solution design; and report patterns in the IBM Security suite of products to address NERC‐CIP, SOX &amp; PCI auditing requirements.</a:t>
            </a:r>
            <a:r>
              <a:rPr lang="en-US" sz="1000" b="1" smtClean="0"/>
              <a:t/>
            </a:r>
            <a:br>
              <a:rPr lang="en-US" sz="1000" b="1" smtClean="0"/>
            </a:br>
            <a:endParaRPr lang="en-US" sz="1000" b="1" smtClean="0"/>
          </a:p>
          <a:p>
            <a:pPr marL="0" indent="0">
              <a:buFont typeface="Wingdings" pitchFamily="2" charset="2"/>
              <a:buNone/>
            </a:pPr>
            <a:r>
              <a:rPr lang="en-US" sz="1000" b="1" smtClean="0"/>
              <a:t>Additionally…</a:t>
            </a:r>
            <a:br>
              <a:rPr lang="en-US" sz="1000" b="1" smtClean="0"/>
            </a:br>
            <a:endParaRPr lang="en-US" sz="1000" b="1" smtClean="0"/>
          </a:p>
          <a:p>
            <a:pPr marL="0" indent="0">
              <a:buClr>
                <a:srgbClr val="E46C0A"/>
              </a:buClr>
              <a:buSzPct val="140000"/>
              <a:buFont typeface="Webdings" pitchFamily="18" charset="2"/>
              <a:buChar char="ë"/>
            </a:pPr>
            <a:r>
              <a:rPr lang="en-US" sz="1000" b="1" smtClean="0"/>
              <a:t>Smart Grid Solutions</a:t>
            </a:r>
            <a:br>
              <a:rPr lang="en-US" sz="1000" b="1" smtClean="0"/>
            </a:br>
            <a:endParaRPr lang="en-US" sz="1000" b="1" smtClean="0"/>
          </a:p>
          <a:p>
            <a:pPr marL="0" indent="0">
              <a:buClr>
                <a:srgbClr val="E46C0A"/>
              </a:buClr>
              <a:buSzPct val="140000"/>
              <a:buFont typeface="Webdings" pitchFamily="18" charset="2"/>
              <a:buChar char="ë"/>
            </a:pPr>
            <a:r>
              <a:rPr lang="en-US" sz="1000" b="1" smtClean="0"/>
              <a:t>Business Process Integration &amp; Automation for AMI / AMR</a:t>
            </a:r>
          </a:p>
          <a:p>
            <a:pPr marL="0" indent="0">
              <a:buClr>
                <a:srgbClr val="E46C0A"/>
              </a:buClr>
              <a:buSzPct val="140000"/>
              <a:buFont typeface="Webdings" pitchFamily="18" charset="2"/>
              <a:buChar char="ë"/>
            </a:pPr>
            <a:endParaRPr lang="en-US" sz="1000" b="1" smtClean="0"/>
          </a:p>
          <a:p>
            <a:pPr marL="0" indent="0">
              <a:buClr>
                <a:srgbClr val="E46C0A"/>
              </a:buClr>
              <a:buSzPct val="140000"/>
              <a:buFont typeface="Webdings" pitchFamily="18" charset="2"/>
              <a:buChar char="ë"/>
            </a:pPr>
            <a:r>
              <a:rPr lang="en-US" sz="1000" b="1" smtClean="0"/>
              <a:t>Performance Portals</a:t>
            </a:r>
          </a:p>
        </p:txBody>
      </p:sp>
      <p:pic>
        <p:nvPicPr>
          <p:cNvPr id="5" name="Picture 4" descr="glossy-light-bulb.png"/>
          <p:cNvPicPr>
            <a:picLocks noChangeAspect="1"/>
          </p:cNvPicPr>
          <p:nvPr/>
        </p:nvPicPr>
        <p:blipFill>
          <a:blip r:embed="rId3"/>
          <a:srcRect/>
          <a:stretch>
            <a:fillRect/>
          </a:stretch>
        </p:blipFill>
        <p:spPr bwMode="auto">
          <a:xfrm>
            <a:off x="6324600" y="1123950"/>
            <a:ext cx="1341438" cy="1905000"/>
          </a:xfrm>
          <a:prstGeom prst="rect">
            <a:avLst/>
          </a:prstGeom>
          <a:noFill/>
          <a:ln w="9525">
            <a:noFill/>
            <a:miter lim="800000"/>
            <a:headEnd/>
            <a:tailEnd/>
          </a:ln>
          <a:effectLst>
            <a:outerShdw blurRad="63500" dist="38100" dir="2700000" algn="tl" rotWithShape="0">
              <a:srgbClr val="000000">
                <a:alpha val="39999"/>
              </a:srgbClr>
            </a:outerShdw>
          </a:effectLst>
        </p:spPr>
      </p:pic>
      <p:pic>
        <p:nvPicPr>
          <p:cNvPr id="6" name="Picture 5" descr="droplet-icon.png"/>
          <p:cNvPicPr>
            <a:picLocks noChangeAspect="1"/>
          </p:cNvPicPr>
          <p:nvPr/>
        </p:nvPicPr>
        <p:blipFill>
          <a:blip r:embed="rId4"/>
          <a:srcRect/>
          <a:stretch>
            <a:fillRect/>
          </a:stretch>
        </p:blipFill>
        <p:spPr bwMode="auto">
          <a:xfrm>
            <a:off x="7239000" y="2343150"/>
            <a:ext cx="1319213" cy="1828800"/>
          </a:xfrm>
          <a:prstGeom prst="rect">
            <a:avLst/>
          </a:prstGeom>
          <a:noFill/>
          <a:ln w="9525">
            <a:noFill/>
            <a:miter lim="800000"/>
            <a:headEnd/>
            <a:tailEnd/>
          </a:ln>
          <a:effectLst>
            <a:outerShdw blurRad="63500" dist="38100" dir="2700000" algn="tl" rotWithShape="0">
              <a:srgbClr val="000000">
                <a:alpha val="39999"/>
              </a:srgbClr>
            </a:outerShdw>
          </a:effectLst>
        </p:spPr>
      </p:pic>
      <p:sp>
        <p:nvSpPr>
          <p:cNvPr id="46086" name="Slide Number Placeholder 1"/>
          <p:cNvSpPr>
            <a:spLocks noGrp="1"/>
          </p:cNvSpPr>
          <p:nvPr>
            <p:ph type="sldNum" sz="quarter" idx="10"/>
          </p:nvPr>
        </p:nvSpPr>
        <p:spPr>
          <a:noFill/>
        </p:spPr>
        <p:txBody>
          <a:bodyPr/>
          <a:lstStyle/>
          <a:p>
            <a:fld id="{C11F2CC3-9A80-451B-A1A3-C10636E50583}" type="slidenum">
              <a:rPr lang="en-US" sz="900" smtClean="0">
                <a:latin typeface="Century Gothic" pitchFamily="34" charset="0"/>
                <a:cs typeface="Arial" pitchFamily="34" charset="0"/>
              </a:rPr>
              <a:pPr/>
              <a:t>34</a:t>
            </a:fld>
            <a:endParaRPr lang="en-US" sz="900" smtClean="0">
              <a:latin typeface="Century Gothic" pitchFamily="34" charset="0"/>
              <a:cs typeface="Arial" pitchFamily="34" charset="0"/>
            </a:endParaRPr>
          </a:p>
        </p:txBody>
      </p:sp>
    </p:spTree>
  </p:cSld>
  <p:clrMapOvr>
    <a:masterClrMapping/>
  </p:clrMapOvr>
  <p:transition>
    <p:wipe dir="r"/>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685800" y="2000250"/>
            <a:ext cx="8077200" cy="400050"/>
          </a:xfrm>
        </p:spPr>
        <p:txBody>
          <a:bodyPr/>
          <a:lstStyle/>
          <a:p>
            <a:pPr eaLnBrk="1" hangingPunct="1"/>
            <a:r>
              <a:rPr lang="en-US" sz="2400" smtClean="0">
                <a:solidFill>
                  <a:srgbClr val="FF0000"/>
                </a:solidFill>
              </a:rPr>
              <a:t>INSERT CASE STUDY SLIDES HERE</a:t>
            </a:r>
          </a:p>
        </p:txBody>
      </p:sp>
      <p:sp>
        <p:nvSpPr>
          <p:cNvPr id="49155" name="Slide Number Placeholder 1"/>
          <p:cNvSpPr>
            <a:spLocks noGrp="1"/>
          </p:cNvSpPr>
          <p:nvPr>
            <p:ph type="sldNum" sz="quarter" idx="10"/>
          </p:nvPr>
        </p:nvSpPr>
        <p:spPr>
          <a:noFill/>
        </p:spPr>
        <p:txBody>
          <a:bodyPr/>
          <a:lstStyle/>
          <a:p>
            <a:fld id="{EC0B2DAE-DDB7-4931-88FF-33F68793ED47}" type="slidenum">
              <a:rPr lang="en-US" sz="900" smtClean="0">
                <a:latin typeface="Century Gothic" pitchFamily="34" charset="0"/>
                <a:cs typeface="Arial" pitchFamily="34" charset="0"/>
              </a:rPr>
              <a:pPr/>
              <a:t>35</a:t>
            </a:fld>
            <a:endParaRPr lang="en-US" sz="900" smtClean="0">
              <a:latin typeface="Century Gothic" pitchFamily="34" charset="0"/>
              <a:cs typeface="Arial" pitchFamily="34" charset="0"/>
            </a:endParaRPr>
          </a:p>
        </p:txBody>
      </p:sp>
    </p:spTree>
  </p:cSld>
  <p:clrMapOvr>
    <a:masterClrMapping/>
  </p:clrMapOvr>
  <p:transition>
    <p:wipe dir="r"/>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5" descr="iStock_000002219951Small.jpg"/>
          <p:cNvPicPr>
            <a:picLocks noChangeAspect="1"/>
          </p:cNvPicPr>
          <p:nvPr/>
        </p:nvPicPr>
        <p:blipFill>
          <a:blip r:embed="rId3"/>
          <a:srcRect/>
          <a:stretch>
            <a:fillRect/>
          </a:stretch>
        </p:blipFill>
        <p:spPr bwMode="auto">
          <a:xfrm>
            <a:off x="5929313" y="1504950"/>
            <a:ext cx="3025775" cy="2362200"/>
          </a:xfrm>
          <a:prstGeom prst="rect">
            <a:avLst/>
          </a:prstGeom>
          <a:noFill/>
          <a:ln w="9525">
            <a:noFill/>
            <a:miter lim="800000"/>
            <a:headEnd/>
            <a:tailEnd/>
          </a:ln>
        </p:spPr>
      </p:pic>
      <p:sp>
        <p:nvSpPr>
          <p:cNvPr id="50179" name="Rectangle 2"/>
          <p:cNvSpPr>
            <a:spLocks noGrp="1" noChangeArrowheads="1"/>
          </p:cNvSpPr>
          <p:nvPr>
            <p:ph type="title"/>
          </p:nvPr>
        </p:nvSpPr>
        <p:spPr/>
        <p:txBody>
          <a:bodyPr/>
          <a:lstStyle/>
          <a:p>
            <a:pPr eaLnBrk="1" hangingPunct="1"/>
            <a:r>
              <a:rPr lang="en-US" smtClean="0"/>
              <a:t>How can Prolifics Help You?</a:t>
            </a:r>
          </a:p>
        </p:txBody>
      </p:sp>
      <p:sp>
        <p:nvSpPr>
          <p:cNvPr id="50180" name="Rectangle 3"/>
          <p:cNvSpPr>
            <a:spLocks noGrp="1" noChangeArrowheads="1"/>
          </p:cNvSpPr>
          <p:nvPr>
            <p:ph type="body" idx="1"/>
          </p:nvPr>
        </p:nvSpPr>
        <p:spPr>
          <a:xfrm>
            <a:off x="609600" y="1049338"/>
            <a:ext cx="5486400" cy="3808412"/>
          </a:xfrm>
        </p:spPr>
        <p:txBody>
          <a:bodyPr/>
          <a:lstStyle/>
          <a:p>
            <a:pPr marL="460375" indent="-460375" eaLnBrk="1" hangingPunct="1">
              <a:buClr>
                <a:srgbClr val="E46C0A"/>
              </a:buClr>
              <a:buSzPct val="140000"/>
              <a:buFont typeface="Wingdings" pitchFamily="2" charset="2"/>
              <a:buNone/>
            </a:pPr>
            <a:r>
              <a:rPr lang="en-US" sz="1100" b="1" smtClean="0">
                <a:solidFill>
                  <a:srgbClr val="FF0000"/>
                </a:solidFill>
              </a:rPr>
              <a:t>Requirements Definition</a:t>
            </a:r>
          </a:p>
          <a:p>
            <a:pPr marL="227013" lvl="1" indent="-227013" eaLnBrk="1" hangingPunct="1">
              <a:buClr>
                <a:srgbClr val="E46C0A"/>
              </a:buClr>
              <a:buSzPct val="140000"/>
              <a:buFont typeface="Wingdings" pitchFamily="2" charset="2"/>
              <a:buNone/>
            </a:pPr>
            <a:r>
              <a:rPr lang="en-US" sz="900" b="1" u="sng" smtClean="0"/>
              <a:t>FREE</a:t>
            </a:r>
            <a:r>
              <a:rPr lang="en-US" sz="900" b="1" smtClean="0"/>
              <a:t> Dedicated Discovery Call </a:t>
            </a:r>
            <a:br>
              <a:rPr lang="en-US" sz="900" b="1" smtClean="0"/>
            </a:br>
            <a:r>
              <a:rPr lang="en-US" sz="900" smtClean="0"/>
              <a:t>Conference call between you and our certified Solutions Experts.  Discovery call identifies current IT infrastructure and requirements to recommend the best strategy for you.</a:t>
            </a:r>
            <a:br>
              <a:rPr lang="en-US" sz="900" smtClean="0"/>
            </a:br>
            <a:endParaRPr lang="en-US" sz="900" smtClean="0"/>
          </a:p>
          <a:p>
            <a:pPr marL="227013" lvl="1" indent="-227013" eaLnBrk="1" hangingPunct="1">
              <a:buClr>
                <a:srgbClr val="E46C0A"/>
              </a:buClr>
              <a:buSzPct val="140000"/>
              <a:buFont typeface="Wingdings" pitchFamily="2" charset="2"/>
              <a:buNone/>
            </a:pPr>
            <a:r>
              <a:rPr lang="en-US" sz="900" b="1" smtClean="0"/>
              <a:t>Executive Assessment </a:t>
            </a:r>
            <a:br>
              <a:rPr lang="en-US" sz="900" b="1" smtClean="0"/>
            </a:br>
            <a:r>
              <a:rPr lang="en-US" sz="900" smtClean="0"/>
              <a:t>We will conduct an e-business assessment of your company and work with you to map out the required hardware, software and services necessary to meet your company’s needs.  After the initial visit, you will get: An in-depth analysis of findings which includes the recommended business solution(s); Strategic and tactical proposal; ROI analysis (where appropriate)</a:t>
            </a:r>
          </a:p>
          <a:p>
            <a:pPr marL="227013" lvl="1" indent="-227013" eaLnBrk="1" hangingPunct="1">
              <a:buClr>
                <a:srgbClr val="E46C0A"/>
              </a:buClr>
              <a:buSzPct val="140000"/>
              <a:buFont typeface="Wingdings" pitchFamily="2" charset="2"/>
              <a:buNone/>
            </a:pPr>
            <a:endParaRPr lang="en-US" sz="900" smtClean="0"/>
          </a:p>
          <a:p>
            <a:pPr marL="460375" indent="-460375" eaLnBrk="1" hangingPunct="1">
              <a:buClr>
                <a:srgbClr val="E46C0A"/>
              </a:buClr>
              <a:buSzPct val="140000"/>
              <a:buFont typeface="Wingdings" pitchFamily="2" charset="2"/>
              <a:buNone/>
            </a:pPr>
            <a:r>
              <a:rPr lang="en-US" sz="1100" b="1" smtClean="0">
                <a:solidFill>
                  <a:srgbClr val="FF0000"/>
                </a:solidFill>
              </a:rPr>
              <a:t>Proof-of-Technology</a:t>
            </a:r>
          </a:p>
          <a:p>
            <a:pPr marL="227013" lvl="1" indent="-227013" eaLnBrk="1" hangingPunct="1">
              <a:buClr>
                <a:srgbClr val="E46C0A"/>
              </a:buClr>
              <a:buSzPct val="140000"/>
              <a:buFont typeface="Wingdings" pitchFamily="2" charset="2"/>
              <a:buNone/>
            </a:pPr>
            <a:r>
              <a:rPr lang="en-US" sz="900" b="1" smtClean="0"/>
              <a:t>Proof-of-Technology Workshops </a:t>
            </a:r>
            <a:br>
              <a:rPr lang="en-US" sz="900" b="1" smtClean="0"/>
            </a:br>
            <a:r>
              <a:rPr lang="en-US" sz="900" smtClean="0"/>
              <a:t>Architects and developers are given an opportunity to learn hands-on from the experts and “feel” the value that selected solution can offer</a:t>
            </a:r>
            <a:br>
              <a:rPr lang="en-US" sz="900" smtClean="0"/>
            </a:br>
            <a:endParaRPr lang="en-US" sz="900" smtClean="0"/>
          </a:p>
          <a:p>
            <a:pPr marL="227013" lvl="1" indent="-227013" eaLnBrk="1" hangingPunct="1">
              <a:buClr>
                <a:srgbClr val="E46C0A"/>
              </a:buClr>
              <a:buSzPct val="140000"/>
              <a:buFont typeface="Wingdings" pitchFamily="2" charset="2"/>
              <a:buNone/>
            </a:pPr>
            <a:r>
              <a:rPr lang="en-US" sz="900" b="1" smtClean="0"/>
              <a:t>Pilot Programs</a:t>
            </a:r>
            <a:br>
              <a:rPr lang="en-US" sz="900" b="1" smtClean="0"/>
            </a:br>
            <a:r>
              <a:rPr lang="en-US" sz="900" smtClean="0"/>
              <a:t>We can conduct a pilot to validate and demonstrate the value of a solution in your environment</a:t>
            </a:r>
          </a:p>
          <a:p>
            <a:pPr marL="227013" lvl="1" indent="-227013" eaLnBrk="1" hangingPunct="1">
              <a:buClr>
                <a:srgbClr val="E46C0A"/>
              </a:buClr>
              <a:buSzPct val="140000"/>
              <a:buFont typeface="Wingdings" pitchFamily="2" charset="2"/>
              <a:buNone/>
            </a:pPr>
            <a:endParaRPr lang="en-US" sz="900" smtClean="0"/>
          </a:p>
        </p:txBody>
      </p:sp>
      <p:sp>
        <p:nvSpPr>
          <p:cNvPr id="50181" name="Slide Number Placeholder 1"/>
          <p:cNvSpPr>
            <a:spLocks noGrp="1"/>
          </p:cNvSpPr>
          <p:nvPr>
            <p:ph type="sldNum" sz="quarter" idx="10"/>
          </p:nvPr>
        </p:nvSpPr>
        <p:spPr>
          <a:noFill/>
        </p:spPr>
        <p:txBody>
          <a:bodyPr/>
          <a:lstStyle/>
          <a:p>
            <a:fld id="{AF4521B8-2D1A-4C87-9EF8-0D3C85F692A0}" type="slidenum">
              <a:rPr lang="en-US" sz="900" smtClean="0">
                <a:latin typeface="Century Gothic" pitchFamily="34" charset="0"/>
                <a:cs typeface="Arial" pitchFamily="34" charset="0"/>
              </a:rPr>
              <a:pPr/>
              <a:t>36</a:t>
            </a:fld>
            <a:endParaRPr lang="en-US" sz="900" smtClean="0">
              <a:latin typeface="Century Gothic" pitchFamily="34" charset="0"/>
              <a:cs typeface="Arial" pitchFamily="34" charset="0"/>
            </a:endParaRPr>
          </a:p>
        </p:txBody>
      </p:sp>
    </p:spTree>
  </p:cSld>
  <p:clrMapOvr>
    <a:masterClrMapping/>
  </p:clrMapOvr>
  <p:transition>
    <p:wipe dir="r"/>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eaLnBrk="1" hangingPunct="1"/>
            <a:r>
              <a:rPr lang="en-US" smtClean="0"/>
              <a:t>How can Prolifics help you?</a:t>
            </a:r>
            <a:endParaRPr lang="en-US" sz="1400" smtClean="0"/>
          </a:p>
        </p:txBody>
      </p:sp>
      <p:sp>
        <p:nvSpPr>
          <p:cNvPr id="50180" name="Rectangle 3"/>
          <p:cNvSpPr>
            <a:spLocks noGrp="1" noChangeArrowheads="1"/>
          </p:cNvSpPr>
          <p:nvPr>
            <p:ph type="body" idx="1"/>
          </p:nvPr>
        </p:nvSpPr>
        <p:spPr>
          <a:xfrm>
            <a:off x="609600" y="1039813"/>
            <a:ext cx="5410200" cy="3387725"/>
          </a:xfrm>
        </p:spPr>
        <p:txBody>
          <a:bodyPr/>
          <a:lstStyle/>
          <a:p>
            <a:pPr marL="460375" indent="-460375" eaLnBrk="1" hangingPunct="1">
              <a:buClr>
                <a:srgbClr val="E46C0A"/>
              </a:buClr>
              <a:buSzPct val="140000"/>
              <a:buFont typeface="Wingdings" pitchFamily="2" charset="2"/>
              <a:buNone/>
              <a:defRPr/>
            </a:pPr>
            <a:r>
              <a:rPr lang="en-US" sz="1100" b="1" dirty="0" smtClean="0">
                <a:solidFill>
                  <a:srgbClr val="FF0000"/>
                </a:solidFill>
              </a:rPr>
              <a:t>Software Special Pricing and Acquisition</a:t>
            </a:r>
          </a:p>
          <a:p>
            <a:pPr marL="460375" lvl="1" indent="-460375" eaLnBrk="1" hangingPunct="1">
              <a:buClr>
                <a:srgbClr val="E46C0A"/>
              </a:buClr>
              <a:buSzPct val="140000"/>
              <a:buFont typeface="Wingdings" pitchFamily="2" charset="2"/>
              <a:buNone/>
              <a:defRPr/>
            </a:pPr>
            <a:r>
              <a:rPr lang="en-US" sz="900" dirty="0" smtClean="0"/>
              <a:t>Benefit from special discounts</a:t>
            </a:r>
          </a:p>
          <a:p>
            <a:pPr marL="460375" indent="-460375" eaLnBrk="1" hangingPunct="1">
              <a:buFont typeface="Wingdings" pitchFamily="2" charset="2"/>
              <a:buNone/>
              <a:defRPr/>
            </a:pPr>
            <a:endParaRPr lang="en-US" sz="1100" b="1" dirty="0" smtClean="0">
              <a:solidFill>
                <a:srgbClr val="FF0000"/>
              </a:solidFill>
            </a:endParaRPr>
          </a:p>
          <a:p>
            <a:pPr marL="460375" indent="-460375" eaLnBrk="1" hangingPunct="1">
              <a:buFont typeface="Wingdings" pitchFamily="2" charset="2"/>
              <a:buNone/>
              <a:defRPr/>
            </a:pPr>
            <a:r>
              <a:rPr lang="en-US" sz="1100" b="1" dirty="0" smtClean="0">
                <a:solidFill>
                  <a:srgbClr val="FF0000"/>
                </a:solidFill>
              </a:rPr>
              <a:t>Development, Mentoring, and Skills Transfer</a:t>
            </a:r>
          </a:p>
          <a:p>
            <a:pPr marL="0" lvl="1" indent="0" eaLnBrk="1" hangingPunct="1">
              <a:buFont typeface="Wingdings" pitchFamily="2" charset="2"/>
              <a:buNone/>
              <a:tabLst>
                <a:tab pos="0" algn="l"/>
              </a:tabLst>
              <a:defRPr/>
            </a:pPr>
            <a:r>
              <a:rPr lang="en-US" sz="900" dirty="0" smtClean="0"/>
              <a:t>We use an innovative approach that drives down your overall cost.  We mentor your team during the process, transferring the skills they need to know in order to manage, maintain and extend your environment.  Customized project oriented services offered at all project phases depending on need</a:t>
            </a:r>
          </a:p>
          <a:p>
            <a:pPr marL="460375" lvl="1" indent="-460375" eaLnBrk="1" hangingPunct="1">
              <a:buFont typeface="Wingdings" pitchFamily="2" charset="2"/>
              <a:buNone/>
              <a:defRPr/>
            </a:pPr>
            <a:endParaRPr lang="en-US" sz="900" b="1" dirty="0" smtClean="0"/>
          </a:p>
          <a:p>
            <a:pPr marL="460375" indent="-460375" eaLnBrk="1" hangingPunct="1">
              <a:buFont typeface="Wingdings" pitchFamily="2" charset="2"/>
              <a:buNone/>
              <a:defRPr/>
            </a:pPr>
            <a:r>
              <a:rPr lang="en-US" sz="1100" b="1" dirty="0" smtClean="0">
                <a:solidFill>
                  <a:srgbClr val="FF0000"/>
                </a:solidFill>
              </a:rPr>
              <a:t>Enablement Services</a:t>
            </a:r>
            <a:endParaRPr lang="en-US" sz="1100" dirty="0" smtClean="0">
              <a:solidFill>
                <a:srgbClr val="FF0000"/>
              </a:solidFill>
            </a:endParaRPr>
          </a:p>
          <a:p>
            <a:pPr marL="0" lvl="1" indent="0" eaLnBrk="1" hangingPunct="1">
              <a:buFont typeface="Wingdings" pitchFamily="2" charset="2"/>
              <a:buNone/>
              <a:defRPr/>
            </a:pPr>
            <a:r>
              <a:rPr lang="en-US" sz="900" dirty="0" smtClean="0"/>
              <a:t>We mentor and arm your team with the skills to manage, maintain and extend your environment</a:t>
            </a:r>
          </a:p>
          <a:p>
            <a:pPr marL="460375" lvl="1" indent="-460375" eaLnBrk="1" hangingPunct="1">
              <a:buFont typeface="Wingdings" pitchFamily="2" charset="2"/>
              <a:buNone/>
              <a:defRPr/>
            </a:pPr>
            <a:endParaRPr lang="en-US" sz="900" dirty="0" smtClean="0"/>
          </a:p>
          <a:p>
            <a:pPr marL="460375" indent="-460375" eaLnBrk="1" hangingPunct="1">
              <a:buFont typeface="Wingdings" pitchFamily="2" charset="2"/>
              <a:buNone/>
              <a:defRPr/>
            </a:pPr>
            <a:r>
              <a:rPr lang="en-US" sz="1100" b="1" dirty="0" smtClean="0">
                <a:solidFill>
                  <a:srgbClr val="FF0000"/>
                </a:solidFill>
              </a:rPr>
              <a:t>Quick Start</a:t>
            </a:r>
            <a:endParaRPr lang="en-US" sz="1100" dirty="0" smtClean="0">
              <a:solidFill>
                <a:srgbClr val="FF0000"/>
              </a:solidFill>
            </a:endParaRPr>
          </a:p>
          <a:p>
            <a:pPr marL="0" lvl="1" indent="0" eaLnBrk="1" hangingPunct="1">
              <a:buFont typeface="Wingdings" pitchFamily="2" charset="2"/>
              <a:buNone/>
              <a:defRPr/>
            </a:pPr>
            <a:r>
              <a:rPr lang="en-US" sz="900" dirty="0" smtClean="0"/>
              <a:t>An ideal way to quickly move through the Discovery and Design phases and begin Development, while at the same time transferring valuable knowledge to your team so that they can continue the development effort on their own</a:t>
            </a:r>
          </a:p>
        </p:txBody>
      </p:sp>
      <p:pic>
        <p:nvPicPr>
          <p:cNvPr id="51204" name="Picture 5" descr="iStock_000002219951Small.jpg"/>
          <p:cNvPicPr>
            <a:picLocks noChangeAspect="1"/>
          </p:cNvPicPr>
          <p:nvPr/>
        </p:nvPicPr>
        <p:blipFill>
          <a:blip r:embed="rId3"/>
          <a:srcRect/>
          <a:stretch>
            <a:fillRect/>
          </a:stretch>
        </p:blipFill>
        <p:spPr bwMode="auto">
          <a:xfrm>
            <a:off x="5929313" y="1504950"/>
            <a:ext cx="3025775" cy="2362200"/>
          </a:xfrm>
          <a:prstGeom prst="rect">
            <a:avLst/>
          </a:prstGeom>
          <a:noFill/>
          <a:ln w="9525">
            <a:noFill/>
            <a:miter lim="800000"/>
            <a:headEnd/>
            <a:tailEnd/>
          </a:ln>
        </p:spPr>
      </p:pic>
      <p:sp>
        <p:nvSpPr>
          <p:cNvPr id="51205" name="Slide Number Placeholder 1"/>
          <p:cNvSpPr>
            <a:spLocks noGrp="1"/>
          </p:cNvSpPr>
          <p:nvPr>
            <p:ph type="sldNum" sz="quarter" idx="10"/>
          </p:nvPr>
        </p:nvSpPr>
        <p:spPr>
          <a:noFill/>
        </p:spPr>
        <p:txBody>
          <a:bodyPr/>
          <a:lstStyle/>
          <a:p>
            <a:fld id="{E44921A9-5A43-43E8-B5F7-96D31827C127}" type="slidenum">
              <a:rPr lang="en-US" sz="900" smtClean="0">
                <a:latin typeface="Century Gothic" pitchFamily="34" charset="0"/>
                <a:cs typeface="Arial" pitchFamily="34" charset="0"/>
              </a:rPr>
              <a:pPr/>
              <a:t>37</a:t>
            </a:fld>
            <a:endParaRPr lang="en-US" sz="900" smtClean="0">
              <a:latin typeface="Century Gothic" pitchFamily="34" charset="0"/>
              <a:cs typeface="Arial" pitchFamily="34" charset="0"/>
            </a:endParaRPr>
          </a:p>
        </p:txBody>
      </p:sp>
    </p:spTree>
  </p:cSld>
  <p:clrMapOvr>
    <a:masterClrMapping/>
  </p:clrMapOvr>
  <p:transition>
    <p:wipe dir="r"/>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3"/>
          <p:cNvSpPr>
            <a:spLocks noGrp="1" noChangeArrowheads="1"/>
          </p:cNvSpPr>
          <p:nvPr>
            <p:ph type="body" idx="1"/>
          </p:nvPr>
        </p:nvSpPr>
        <p:spPr>
          <a:xfrm>
            <a:off x="287338" y="1292225"/>
            <a:ext cx="4511675" cy="2727325"/>
          </a:xfrm>
        </p:spPr>
        <p:txBody>
          <a:bodyPr/>
          <a:lstStyle/>
          <a:p>
            <a:pPr eaLnBrk="1" hangingPunct="1">
              <a:buFont typeface="Wingdings" pitchFamily="2" charset="2"/>
              <a:buNone/>
            </a:pPr>
            <a:r>
              <a:rPr lang="en-US" sz="1600" smtClean="0"/>
              <a:t>	Partner with Prolifics solution specialists and technical experts who:</a:t>
            </a:r>
            <a:br>
              <a:rPr lang="en-US" sz="1600" smtClean="0"/>
            </a:br>
            <a:endParaRPr lang="en-US" sz="1600" smtClean="0"/>
          </a:p>
          <a:p>
            <a:pPr lvl="1" eaLnBrk="1" hangingPunct="1">
              <a:buSzPct val="140000"/>
              <a:buFont typeface="Wingdings" pitchFamily="2" charset="2"/>
              <a:buChar char="ü"/>
            </a:pPr>
            <a:r>
              <a:rPr lang="en-US" sz="1100" smtClean="0"/>
              <a:t>Understand your implementation environment</a:t>
            </a:r>
            <a:br>
              <a:rPr lang="en-US" sz="1100" smtClean="0"/>
            </a:br>
            <a:endParaRPr lang="en-US" sz="1100" smtClean="0"/>
          </a:p>
          <a:p>
            <a:pPr lvl="1" eaLnBrk="1" hangingPunct="1">
              <a:buSzPct val="140000"/>
              <a:buFont typeface="Wingdings" pitchFamily="2" charset="2"/>
              <a:buChar char="ü"/>
            </a:pPr>
            <a:r>
              <a:rPr lang="en-US" sz="1100" smtClean="0"/>
              <a:t>Have intimate knowledge of the technology and your industry</a:t>
            </a:r>
            <a:br>
              <a:rPr lang="en-US" sz="1100" smtClean="0"/>
            </a:br>
            <a:endParaRPr lang="en-US" sz="1100" smtClean="0"/>
          </a:p>
          <a:p>
            <a:pPr lvl="1" eaLnBrk="1" hangingPunct="1">
              <a:buSzPct val="140000"/>
              <a:buFont typeface="Wingdings" pitchFamily="2" charset="2"/>
              <a:buChar char="ü"/>
            </a:pPr>
            <a:r>
              <a:rPr lang="en-US" sz="1100" smtClean="0"/>
              <a:t>Can leverage your existing skills and infrastructure</a:t>
            </a:r>
            <a:br>
              <a:rPr lang="en-US" sz="1100" smtClean="0"/>
            </a:br>
            <a:endParaRPr lang="en-US" sz="1100" smtClean="0"/>
          </a:p>
          <a:p>
            <a:pPr lvl="1" eaLnBrk="1" hangingPunct="1">
              <a:buSzPct val="140000"/>
              <a:buFont typeface="Wingdings" pitchFamily="2" charset="2"/>
              <a:buChar char="ü"/>
            </a:pPr>
            <a:r>
              <a:rPr lang="en-US" sz="1100" smtClean="0"/>
              <a:t>Can help expedite business processes, integrate disparate systems, and quickly deploy applications</a:t>
            </a:r>
          </a:p>
        </p:txBody>
      </p:sp>
      <p:sp>
        <p:nvSpPr>
          <p:cNvPr id="52227" name="Title 5"/>
          <p:cNvSpPr>
            <a:spLocks noGrp="1"/>
          </p:cNvSpPr>
          <p:nvPr>
            <p:ph type="title"/>
          </p:nvPr>
        </p:nvSpPr>
        <p:spPr/>
        <p:txBody>
          <a:bodyPr/>
          <a:lstStyle/>
          <a:p>
            <a:r>
              <a:rPr lang="en-US" smtClean="0"/>
              <a:t>Prolifics and You</a:t>
            </a:r>
          </a:p>
        </p:txBody>
      </p:sp>
      <p:pic>
        <p:nvPicPr>
          <p:cNvPr id="52228" name="Picture 6" descr="Z:\Desktop\teamwork-300x300.jpg"/>
          <p:cNvPicPr>
            <a:picLocks noChangeAspect="1" noChangeArrowheads="1"/>
          </p:cNvPicPr>
          <p:nvPr/>
        </p:nvPicPr>
        <p:blipFill>
          <a:blip r:embed="rId3"/>
          <a:srcRect/>
          <a:stretch>
            <a:fillRect/>
          </a:stretch>
        </p:blipFill>
        <p:spPr bwMode="auto">
          <a:xfrm>
            <a:off x="5638800" y="1428750"/>
            <a:ext cx="2362200" cy="2362200"/>
          </a:xfrm>
          <a:prstGeom prst="rect">
            <a:avLst/>
          </a:prstGeom>
          <a:noFill/>
          <a:ln w="9525">
            <a:noFill/>
            <a:miter lim="800000"/>
            <a:headEnd/>
            <a:tailEnd/>
          </a:ln>
        </p:spPr>
      </p:pic>
      <p:sp>
        <p:nvSpPr>
          <p:cNvPr id="52229" name="Slide Number Placeholder 1"/>
          <p:cNvSpPr>
            <a:spLocks noGrp="1"/>
          </p:cNvSpPr>
          <p:nvPr>
            <p:ph type="sldNum" sz="quarter" idx="10"/>
          </p:nvPr>
        </p:nvSpPr>
        <p:spPr>
          <a:noFill/>
        </p:spPr>
        <p:txBody>
          <a:bodyPr/>
          <a:lstStyle/>
          <a:p>
            <a:fld id="{1441DA16-E608-42F2-AF88-D34E2CDCC32E}" type="slidenum">
              <a:rPr lang="en-US" sz="900" smtClean="0">
                <a:latin typeface="Century Gothic" pitchFamily="34" charset="0"/>
                <a:cs typeface="Arial" pitchFamily="34" charset="0"/>
              </a:rPr>
              <a:pPr/>
              <a:t>38</a:t>
            </a:fld>
            <a:endParaRPr lang="en-US" sz="900" smtClean="0">
              <a:latin typeface="Century Gothic" pitchFamily="34" charset="0"/>
              <a:cs typeface="Arial" pitchFamily="34" charset="0"/>
            </a:endParaRPr>
          </a:p>
        </p:txBody>
      </p:sp>
    </p:spTree>
  </p:cSld>
  <p:clrMapOvr>
    <a:masterClrMapping/>
  </p:clrMapOvr>
  <p:transition>
    <p:wipe dir="r"/>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3"/>
          <p:cNvSpPr>
            <a:spLocks noGrp="1" noChangeArrowheads="1"/>
          </p:cNvSpPr>
          <p:nvPr>
            <p:ph type="body" idx="1"/>
          </p:nvPr>
        </p:nvSpPr>
        <p:spPr>
          <a:xfrm>
            <a:off x="769938" y="1809750"/>
            <a:ext cx="8042275" cy="2824163"/>
          </a:xfrm>
        </p:spPr>
        <p:txBody>
          <a:bodyPr/>
          <a:lstStyle/>
          <a:p>
            <a:pPr marL="0" indent="0" eaLnBrk="1" hangingPunct="1">
              <a:lnSpc>
                <a:spcPct val="80000"/>
              </a:lnSpc>
              <a:buFont typeface="Wingdings" pitchFamily="2" charset="2"/>
              <a:buNone/>
              <a:tabLst>
                <a:tab pos="520700" algn="l"/>
                <a:tab pos="1143000" algn="l"/>
                <a:tab pos="1600200" algn="l"/>
                <a:tab pos="2057400" algn="l"/>
              </a:tabLst>
            </a:pPr>
            <a:r>
              <a:rPr lang="en-US" sz="1100" b="1" i="1" smtClean="0"/>
              <a:t>For more information:</a:t>
            </a:r>
          </a:p>
          <a:p>
            <a:pPr marL="800100" lvl="1" eaLnBrk="1" hangingPunct="1">
              <a:lnSpc>
                <a:spcPct val="80000"/>
              </a:lnSpc>
              <a:buFont typeface="Webdings" pitchFamily="18" charset="2"/>
              <a:buNone/>
              <a:tabLst>
                <a:tab pos="520700" algn="l"/>
                <a:tab pos="1143000" algn="l"/>
                <a:tab pos="1600200" algn="l"/>
                <a:tab pos="2057400" algn="l"/>
              </a:tabLst>
            </a:pPr>
            <a:r>
              <a:rPr lang="en-US" sz="1000" smtClean="0"/>
              <a:t>Contact:  </a:t>
            </a:r>
          </a:p>
          <a:p>
            <a:pPr marL="800100" lvl="1" eaLnBrk="1" hangingPunct="1">
              <a:lnSpc>
                <a:spcPct val="80000"/>
              </a:lnSpc>
              <a:buFont typeface="Webdings" pitchFamily="18" charset="2"/>
              <a:buNone/>
              <a:tabLst>
                <a:tab pos="520700" algn="l"/>
                <a:tab pos="1143000" algn="l"/>
                <a:tab pos="1600200" algn="l"/>
                <a:tab pos="2057400" algn="l"/>
              </a:tabLst>
            </a:pPr>
            <a:r>
              <a:rPr lang="en-US" sz="1000" smtClean="0"/>
              <a:t>Email:  </a:t>
            </a:r>
          </a:p>
          <a:p>
            <a:pPr marL="800100" lvl="1" eaLnBrk="1" hangingPunct="1">
              <a:lnSpc>
                <a:spcPct val="80000"/>
              </a:lnSpc>
              <a:buFont typeface="Webdings" pitchFamily="18" charset="2"/>
              <a:buNone/>
              <a:tabLst>
                <a:tab pos="520700" algn="l"/>
                <a:tab pos="1143000" algn="l"/>
                <a:tab pos="1600200" algn="l"/>
                <a:tab pos="2057400" algn="l"/>
              </a:tabLst>
            </a:pPr>
            <a:r>
              <a:rPr lang="en-US" sz="1000" smtClean="0"/>
              <a:t>Phone:   </a:t>
            </a:r>
          </a:p>
          <a:p>
            <a:pPr marL="800100" lvl="1" eaLnBrk="1" hangingPunct="1">
              <a:lnSpc>
                <a:spcPct val="80000"/>
              </a:lnSpc>
              <a:buFont typeface="Webdings" pitchFamily="18" charset="2"/>
              <a:buNone/>
              <a:tabLst>
                <a:tab pos="520700" algn="l"/>
                <a:tab pos="1143000" algn="l"/>
                <a:tab pos="1600200" algn="l"/>
                <a:tab pos="2057400" algn="l"/>
              </a:tabLst>
            </a:pPr>
            <a:endParaRPr lang="en-US" sz="1000" smtClean="0"/>
          </a:p>
          <a:p>
            <a:pPr marL="0" indent="0" eaLnBrk="1" hangingPunct="1">
              <a:lnSpc>
                <a:spcPct val="80000"/>
              </a:lnSpc>
              <a:buFont typeface="Wingdings" pitchFamily="2" charset="2"/>
              <a:buNone/>
              <a:tabLst>
                <a:tab pos="520700" algn="l"/>
                <a:tab pos="1143000" algn="l"/>
                <a:tab pos="1600200" algn="l"/>
                <a:tab pos="2057400" algn="l"/>
              </a:tabLst>
            </a:pPr>
            <a:endParaRPr lang="en-US" sz="1100" smtClean="0"/>
          </a:p>
          <a:p>
            <a:pPr marL="0" indent="0" eaLnBrk="1" hangingPunct="1">
              <a:lnSpc>
                <a:spcPct val="80000"/>
              </a:lnSpc>
              <a:buFont typeface="Wingdings" pitchFamily="2" charset="2"/>
              <a:buNone/>
              <a:tabLst>
                <a:tab pos="520700" algn="l"/>
                <a:tab pos="1143000" algn="l"/>
                <a:tab pos="1600200" algn="l"/>
                <a:tab pos="2057400" algn="l"/>
              </a:tabLst>
            </a:pPr>
            <a:r>
              <a:rPr lang="en-US" sz="1100" b="1" smtClean="0"/>
              <a:t>And visit these useful links:</a:t>
            </a:r>
          </a:p>
          <a:p>
            <a:pPr marL="0" indent="0" eaLnBrk="1" hangingPunct="1">
              <a:lnSpc>
                <a:spcPct val="80000"/>
              </a:lnSpc>
              <a:buFont typeface="Wingdings" pitchFamily="2" charset="2"/>
              <a:buNone/>
              <a:tabLst>
                <a:tab pos="520700" algn="l"/>
                <a:tab pos="1143000" algn="l"/>
                <a:tab pos="1600200" algn="l"/>
                <a:tab pos="2057400" algn="l"/>
              </a:tabLst>
            </a:pPr>
            <a:endParaRPr lang="en-US" sz="1100" smtClean="0"/>
          </a:p>
          <a:p>
            <a:pPr marL="800100" lvl="1" eaLnBrk="1" hangingPunct="1">
              <a:lnSpc>
                <a:spcPct val="80000"/>
              </a:lnSpc>
              <a:tabLst>
                <a:tab pos="520700" algn="l"/>
                <a:tab pos="1143000" algn="l"/>
                <a:tab pos="1600200" algn="l"/>
                <a:tab pos="2057400" algn="l"/>
              </a:tabLst>
            </a:pPr>
            <a:r>
              <a:rPr lang="en-US" sz="1000" b="1" smtClean="0"/>
              <a:t>Case Studies:</a:t>
            </a:r>
            <a:r>
              <a:rPr lang="en-US" sz="1000" smtClean="0"/>
              <a:t>		</a:t>
            </a:r>
            <a:r>
              <a:rPr lang="en-US" sz="1000" i="1" smtClean="0"/>
              <a:t>http://www.prolifics.com/case-study-technology.htm</a:t>
            </a:r>
          </a:p>
          <a:p>
            <a:pPr marL="800100" lvl="1" eaLnBrk="1" hangingPunct="1">
              <a:lnSpc>
                <a:spcPct val="80000"/>
              </a:lnSpc>
              <a:tabLst>
                <a:tab pos="520700" algn="l"/>
                <a:tab pos="1143000" algn="l"/>
                <a:tab pos="1600200" algn="l"/>
                <a:tab pos="2057400" algn="l"/>
              </a:tabLst>
            </a:pPr>
            <a:r>
              <a:rPr lang="en-US" sz="1000" b="1" smtClean="0"/>
              <a:t>Webcasts:</a:t>
            </a:r>
            <a:r>
              <a:rPr lang="en-US" sz="1000" smtClean="0"/>
              <a:t> 			</a:t>
            </a:r>
            <a:r>
              <a:rPr lang="en-US" sz="1000" i="1" smtClean="0"/>
              <a:t>http://www.prolifics.com/webcasts.htm</a:t>
            </a:r>
          </a:p>
          <a:p>
            <a:pPr marL="800100" lvl="1" eaLnBrk="1" hangingPunct="1">
              <a:lnSpc>
                <a:spcPct val="80000"/>
              </a:lnSpc>
              <a:tabLst>
                <a:tab pos="520700" algn="l"/>
                <a:tab pos="1143000" algn="l"/>
                <a:tab pos="1600200" algn="l"/>
                <a:tab pos="2057400" algn="l"/>
              </a:tabLst>
            </a:pPr>
            <a:r>
              <a:rPr lang="en-US" sz="1000" b="1" smtClean="0"/>
              <a:t>Podcasts:			</a:t>
            </a:r>
            <a:r>
              <a:rPr lang="en-US" sz="1000" i="1" smtClean="0"/>
              <a:t>http://www.prolifics.com/podcasts.htm</a:t>
            </a:r>
          </a:p>
          <a:p>
            <a:pPr marL="800100" lvl="1" eaLnBrk="1" hangingPunct="1">
              <a:lnSpc>
                <a:spcPct val="80000"/>
              </a:lnSpc>
              <a:tabLst>
                <a:tab pos="520700" algn="l"/>
                <a:tab pos="1143000" algn="l"/>
                <a:tab pos="1600200" algn="l"/>
                <a:tab pos="2057400" algn="l"/>
              </a:tabLst>
            </a:pPr>
            <a:r>
              <a:rPr lang="en-US" sz="1000" b="1" smtClean="0"/>
              <a:t>Service Brochures:</a:t>
            </a:r>
            <a:r>
              <a:rPr lang="en-US" sz="1000" smtClean="0"/>
              <a:t> 		</a:t>
            </a:r>
            <a:r>
              <a:rPr lang="en-US" sz="1000" i="1" smtClean="0"/>
              <a:t>http://www.prolifics.com/service-brochures.htm </a:t>
            </a:r>
          </a:p>
          <a:p>
            <a:pPr marL="800100" lvl="1" eaLnBrk="1" hangingPunct="1">
              <a:lnSpc>
                <a:spcPct val="80000"/>
              </a:lnSpc>
              <a:tabLst>
                <a:tab pos="520700" algn="l"/>
                <a:tab pos="1143000" algn="l"/>
                <a:tab pos="1600200" algn="l"/>
                <a:tab pos="2057400" algn="l"/>
              </a:tabLst>
            </a:pPr>
            <a:r>
              <a:rPr lang="en-US" sz="1000" b="1" smtClean="0"/>
              <a:t>Technology Blog:</a:t>
            </a:r>
            <a:r>
              <a:rPr lang="en-US" sz="1000" smtClean="0"/>
              <a:t> 		</a:t>
            </a:r>
            <a:r>
              <a:rPr lang="en-US" sz="1000" i="1" smtClean="0"/>
              <a:t>http://expert-tech.blogspot.com</a:t>
            </a:r>
          </a:p>
          <a:p>
            <a:pPr marL="800100" lvl="1" eaLnBrk="1" hangingPunct="1">
              <a:lnSpc>
                <a:spcPct val="80000"/>
              </a:lnSpc>
              <a:tabLst>
                <a:tab pos="520700" algn="l"/>
                <a:tab pos="1143000" algn="l"/>
                <a:tab pos="1600200" algn="l"/>
                <a:tab pos="2057400" algn="l"/>
              </a:tabLst>
            </a:pPr>
            <a:r>
              <a:rPr lang="en-US" sz="1000" b="1" smtClean="0"/>
              <a:t>Twitter:</a:t>
            </a:r>
            <a:r>
              <a:rPr lang="en-US" sz="1000" smtClean="0"/>
              <a:t> 			</a:t>
            </a:r>
            <a:r>
              <a:rPr lang="en-US" sz="1000" i="1" smtClean="0"/>
              <a:t>http://www.twitter.com/prolifics</a:t>
            </a:r>
          </a:p>
          <a:p>
            <a:pPr marL="800100" lvl="1" eaLnBrk="1" hangingPunct="1">
              <a:lnSpc>
                <a:spcPct val="80000"/>
              </a:lnSpc>
              <a:tabLst>
                <a:tab pos="520700" algn="l"/>
                <a:tab pos="1143000" algn="l"/>
                <a:tab pos="1600200" algn="l"/>
                <a:tab pos="2057400" algn="l"/>
              </a:tabLst>
            </a:pPr>
            <a:r>
              <a:rPr lang="en-US" sz="1000" b="1" smtClean="0"/>
              <a:t>Prolifics TV:</a:t>
            </a:r>
            <a:r>
              <a:rPr lang="en-US" sz="1000" i="1" smtClean="0"/>
              <a:t>			http://www.youtube.com/prolificstv</a:t>
            </a:r>
          </a:p>
          <a:p>
            <a:pPr marL="800100" lvl="1" eaLnBrk="1" hangingPunct="1">
              <a:lnSpc>
                <a:spcPct val="80000"/>
              </a:lnSpc>
              <a:tabLst>
                <a:tab pos="520700" algn="l"/>
                <a:tab pos="1143000" algn="l"/>
                <a:tab pos="1600200" algn="l"/>
                <a:tab pos="2057400" algn="l"/>
              </a:tabLst>
            </a:pPr>
            <a:r>
              <a:rPr lang="en-US" sz="1000" b="1" smtClean="0"/>
              <a:t>SlideShare: 			</a:t>
            </a:r>
            <a:r>
              <a:rPr lang="en-US" sz="1000" i="1" smtClean="0"/>
              <a:t>http://www.slideshare.net/prolifics</a:t>
            </a:r>
          </a:p>
          <a:p>
            <a:pPr marL="800100" lvl="1" eaLnBrk="1" hangingPunct="1">
              <a:lnSpc>
                <a:spcPct val="80000"/>
              </a:lnSpc>
              <a:tabLst>
                <a:tab pos="520700" algn="l"/>
                <a:tab pos="1143000" algn="l"/>
                <a:tab pos="1600200" algn="l"/>
                <a:tab pos="2057400" algn="l"/>
              </a:tabLst>
            </a:pPr>
            <a:endParaRPr lang="en-US" sz="1000" i="1" smtClean="0"/>
          </a:p>
          <a:p>
            <a:pPr marL="0" indent="0" eaLnBrk="1" hangingPunct="1">
              <a:lnSpc>
                <a:spcPct val="80000"/>
              </a:lnSpc>
              <a:buFont typeface="Wingdings" pitchFamily="2" charset="2"/>
              <a:buNone/>
              <a:tabLst>
                <a:tab pos="520700" algn="l"/>
                <a:tab pos="1143000" algn="l"/>
                <a:tab pos="1600200" algn="l"/>
                <a:tab pos="2057400" algn="l"/>
              </a:tabLst>
            </a:pPr>
            <a:endParaRPr lang="en-US" sz="1000" i="1" smtClean="0"/>
          </a:p>
        </p:txBody>
      </p:sp>
      <p:sp>
        <p:nvSpPr>
          <p:cNvPr id="53251" name="Rectangle 2"/>
          <p:cNvSpPr>
            <a:spLocks noGrp="1" noChangeArrowheads="1"/>
          </p:cNvSpPr>
          <p:nvPr>
            <p:ph type="title"/>
          </p:nvPr>
        </p:nvSpPr>
        <p:spPr>
          <a:xfrm>
            <a:off x="609600" y="1104900"/>
            <a:ext cx="3048000" cy="400050"/>
          </a:xfrm>
        </p:spPr>
        <p:txBody>
          <a:bodyPr/>
          <a:lstStyle/>
          <a:p>
            <a:pPr eaLnBrk="1" hangingPunct="1"/>
            <a:r>
              <a:rPr lang="en-US" smtClean="0"/>
              <a:t>Thank You…</a:t>
            </a:r>
          </a:p>
        </p:txBody>
      </p:sp>
      <p:sp>
        <p:nvSpPr>
          <p:cNvPr id="53252" name="Slide Number Placeholder 1"/>
          <p:cNvSpPr>
            <a:spLocks noGrp="1"/>
          </p:cNvSpPr>
          <p:nvPr>
            <p:ph type="sldNum" sz="quarter" idx="10"/>
          </p:nvPr>
        </p:nvSpPr>
        <p:spPr>
          <a:noFill/>
        </p:spPr>
        <p:txBody>
          <a:bodyPr/>
          <a:lstStyle/>
          <a:p>
            <a:fld id="{09C95164-BDAB-45B9-BD4B-24D72E3DB404}" type="slidenum">
              <a:rPr lang="en-US" sz="900" smtClean="0">
                <a:latin typeface="Century Gothic" pitchFamily="34" charset="0"/>
                <a:cs typeface="Arial" pitchFamily="34" charset="0"/>
              </a:rPr>
              <a:pPr/>
              <a:t>39</a:t>
            </a:fld>
            <a:endParaRPr lang="en-US" sz="900" smtClean="0">
              <a:latin typeface="Century Gothic" pitchFamily="34" charset="0"/>
              <a:cs typeface="Arial" pitchFamily="34" charset="0"/>
            </a:endParaRPr>
          </a:p>
        </p:txBody>
      </p:sp>
    </p:spTree>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Diagram 17"/>
          <p:cNvGraphicFramePr/>
          <p:nvPr>
            <p:extLst>
              <p:ext uri="{D42A27DB-BD31-4B8C-83A1-F6EECF244321}">
                <p14:modId xmlns:p14="http://schemas.microsoft.com/office/powerpoint/2010/main" val="937822211"/>
              </p:ext>
            </p:extLst>
          </p:nvPr>
        </p:nvGraphicFramePr>
        <p:xfrm>
          <a:off x="1524000" y="676019"/>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 name="Slide Number Placeholder 1"/>
          <p:cNvSpPr>
            <a:spLocks noGrp="1"/>
          </p:cNvSpPr>
          <p:nvPr>
            <p:ph type="sldNum" sz="quarter" idx="10"/>
          </p:nvPr>
        </p:nvSpPr>
        <p:spPr/>
        <p:txBody>
          <a:bodyPr/>
          <a:lstStyle/>
          <a:p>
            <a:pPr>
              <a:defRPr/>
            </a:pPr>
            <a:fld id="{AD3C0EE0-C2F5-48A0-B144-9B46E2DDD4E5}" type="slidenum">
              <a:rPr lang="en-US" smtClean="0"/>
              <a:pPr>
                <a:defRPr/>
              </a:pPr>
              <a:t>4</a:t>
            </a:fld>
            <a:endParaRPr lang="en-US"/>
          </a:p>
        </p:txBody>
      </p:sp>
      <p:sp>
        <p:nvSpPr>
          <p:cNvPr id="5" name="Title 1"/>
          <p:cNvSpPr txBox="1">
            <a:spLocks/>
          </p:cNvSpPr>
          <p:nvPr/>
        </p:nvSpPr>
        <p:spPr bwMode="auto">
          <a:xfrm>
            <a:off x="228600" y="590550"/>
            <a:ext cx="8686800" cy="457200"/>
          </a:xfrm>
          <a:prstGeom prst="rect">
            <a:avLst/>
          </a:prstGeom>
          <a:noFill/>
          <a:ln w="9525">
            <a:noFill/>
            <a:miter lim="800000"/>
            <a:headEnd/>
            <a:tailEnd/>
          </a:ln>
        </p:spPr>
        <p:txBody>
          <a:bodyPr/>
          <a:lstStyle/>
          <a:p>
            <a:pPr eaLnBrk="0" hangingPunct="0"/>
            <a:r>
              <a:rPr lang="en-US" sz="2200" dirty="0">
                <a:solidFill>
                  <a:srgbClr val="000066"/>
                </a:solidFill>
                <a:latin typeface="Century Gothic" pitchFamily="34" charset="0"/>
              </a:rPr>
              <a:t>Driving Competitive </a:t>
            </a:r>
            <a:r>
              <a:rPr lang="en-US" sz="2200" dirty="0" smtClean="0">
                <a:solidFill>
                  <a:srgbClr val="000066"/>
                </a:solidFill>
                <a:latin typeface="Century Gothic" pitchFamily="34" charset="0"/>
              </a:rPr>
              <a:t>Advantage with </a:t>
            </a:r>
            <a:r>
              <a:rPr lang="en-US" sz="2200" dirty="0">
                <a:solidFill>
                  <a:srgbClr val="000066"/>
                </a:solidFill>
                <a:latin typeface="Century Gothic" pitchFamily="34" charset="0"/>
              </a:rPr>
              <a:t>Customized IT Solutions</a:t>
            </a:r>
          </a:p>
        </p:txBody>
      </p:sp>
      <p:sp>
        <p:nvSpPr>
          <p:cNvPr id="9" name="Rectangle 8"/>
          <p:cNvSpPr>
            <a:spLocks noChangeArrowheads="1" noChangeShapeType="1"/>
          </p:cNvSpPr>
          <p:nvPr/>
        </p:nvSpPr>
        <p:spPr bwMode="auto">
          <a:xfrm>
            <a:off x="5662613" y="10439400"/>
            <a:ext cx="4810125" cy="2152650"/>
          </a:xfrm>
          <a:prstGeom prst="rect">
            <a:avLst/>
          </a:prstGeom>
          <a:noFill/>
          <a:ln>
            <a:noFill/>
          </a:ln>
          <a:effectLst/>
          <a:extLst>
            <a:ext uri="{91240B29-F687-4f45-9708-019B960494DF}">
              <a14:hiddenLine xmlns="" xmlns:wpc="http://schemas.microsoft.com/office/word/2010/wordprocessingCanvas" xmlns:mo="http://schemas.microsoft.com/office/mac/office/2008/main" xmlns:mc="http://schemas.openxmlformats.org/markup-compatibility/2006" xmlns:mv="urn:schemas-microsoft-com:mac:vml"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lc="http://schemas.openxmlformats.org/drawingml/2006/lockedCanvas" w="9525" algn="in">
                <a:noFill/>
                <a:miter lim="800000"/>
                <a:headEnd/>
                <a:tailEnd/>
              </a14:hiddenLine>
            </a:ext>
            <a:ext uri="{AF507438-7753-43e0-B8FC-AC1667EBCBE1}">
              <a14:hiddenEffects xmlns="" xmlns:wpc="http://schemas.microsoft.com/office/word/2010/wordprocessingCanvas" xmlns:mo="http://schemas.microsoft.com/office/mac/office/2008/main" xmlns:mc="http://schemas.openxmlformats.org/markup-compatibility/2006" xmlns:mv="urn:schemas-microsoft-com:mac:vml"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lc="http://schemas.openxmlformats.org/drawingml/2006/lockedCanvas">
                <a:effectLst>
                  <a:outerShdw dist="35921" dir="2700000" algn="ctr" rotWithShape="0">
                    <a:srgbClr val="EEECE1"/>
                  </a:outerShdw>
                </a:effectLst>
              </a14:hiddenEffects>
            </a:ext>
          </a:extLst>
        </p:spPr>
        <p:txBody>
          <a:bodyPr rot="0" vert="horz" wrap="square" lIns="0" tIns="0" rIns="0" bIns="0" anchor="t" anchorCtr="0" upright="1">
            <a:noAutofit/>
          </a:bodyPr>
          <a:lstStyle/>
          <a:p>
            <a:endParaRPr lang="en-US"/>
          </a:p>
        </p:txBody>
      </p:sp>
      <p:sp>
        <p:nvSpPr>
          <p:cNvPr id="14" name="Rectangle 13"/>
          <p:cNvSpPr/>
          <p:nvPr/>
        </p:nvSpPr>
        <p:spPr>
          <a:xfrm>
            <a:off x="315985" y="1717670"/>
            <a:ext cx="2362200" cy="854080"/>
          </a:xfrm>
          <a:prstGeom prst="rect">
            <a:avLst/>
          </a:prstGeom>
        </p:spPr>
        <p:txBody>
          <a:bodyPr wrap="square">
            <a:spAutoFit/>
          </a:bodyPr>
          <a:lstStyle/>
          <a:p>
            <a:pPr marL="0" marR="0">
              <a:lnSpc>
                <a:spcPct val="110000"/>
              </a:lnSpc>
              <a:spcBef>
                <a:spcPts val="0"/>
              </a:spcBef>
              <a:spcAft>
                <a:spcPts val="0"/>
              </a:spcAft>
            </a:pPr>
            <a:r>
              <a:rPr lang="en-US" sz="900" kern="1400" dirty="0" smtClean="0">
                <a:latin typeface="Century Gothic" panose="020B0502020202020204" pitchFamily="34" charset="0"/>
              </a:rPr>
              <a:t>With experience across multiple industries, our </a:t>
            </a:r>
            <a:r>
              <a:rPr lang="en-US" sz="900" kern="1400" dirty="0">
                <a:latin typeface="Century Gothic" panose="020B0502020202020204" pitchFamily="34" charset="0"/>
              </a:rPr>
              <a:t>Advisory Services help our clients understand how to leverage technologies available to create competitive </a:t>
            </a:r>
            <a:r>
              <a:rPr lang="en-US" sz="900" kern="1400" dirty="0" smtClean="0">
                <a:latin typeface="Century Gothic" panose="020B0502020202020204" pitchFamily="34" charset="0"/>
              </a:rPr>
              <a:t>advantage.</a:t>
            </a:r>
            <a:endParaRPr lang="en-US" sz="900" kern="1400" dirty="0">
              <a:solidFill>
                <a:srgbClr val="000000"/>
              </a:solidFill>
              <a:latin typeface="Century Gothic" panose="020B0502020202020204" pitchFamily="34" charset="0"/>
              <a:ea typeface="Times New Roman" panose="02020603050405020304" pitchFamily="18" charset="0"/>
              <a:cs typeface="Times New Roman" panose="02020603050405020304" pitchFamily="18" charset="0"/>
            </a:endParaRPr>
          </a:p>
        </p:txBody>
      </p:sp>
      <p:sp>
        <p:nvSpPr>
          <p:cNvPr id="15" name="Rectangle 14"/>
          <p:cNvSpPr/>
          <p:nvPr/>
        </p:nvSpPr>
        <p:spPr>
          <a:xfrm>
            <a:off x="6661173" y="1717670"/>
            <a:ext cx="2101827" cy="854080"/>
          </a:xfrm>
          <a:prstGeom prst="rect">
            <a:avLst/>
          </a:prstGeom>
        </p:spPr>
        <p:txBody>
          <a:bodyPr wrap="square">
            <a:spAutoFit/>
          </a:bodyPr>
          <a:lstStyle/>
          <a:p>
            <a:pPr marL="0" marR="0">
              <a:lnSpc>
                <a:spcPct val="110000"/>
              </a:lnSpc>
              <a:spcBef>
                <a:spcPts val="0"/>
              </a:spcBef>
              <a:spcAft>
                <a:spcPts val="0"/>
              </a:spcAft>
            </a:pPr>
            <a:r>
              <a:rPr lang="en-US" sz="900" kern="1400" dirty="0">
                <a:latin typeface="Century Gothic" panose="020B0502020202020204" pitchFamily="34" charset="0"/>
              </a:rPr>
              <a:t>We have best-in-class Architects and Specialists complementing our technical execution teams and driving value at the implementation level.</a:t>
            </a:r>
            <a:endParaRPr lang="en-US" sz="900" kern="1400" dirty="0">
              <a:solidFill>
                <a:srgbClr val="000000"/>
              </a:solidFill>
              <a:latin typeface="Century Gothic" panose="020B0502020202020204" pitchFamily="34" charset="0"/>
              <a:ea typeface="Times New Roman" panose="02020603050405020304" pitchFamily="18" charset="0"/>
              <a:cs typeface="Times New Roman" panose="02020603050405020304" pitchFamily="18" charset="0"/>
            </a:endParaRPr>
          </a:p>
        </p:txBody>
      </p:sp>
      <p:sp>
        <p:nvSpPr>
          <p:cNvPr id="16" name="Rectangle 15"/>
          <p:cNvSpPr/>
          <p:nvPr/>
        </p:nvSpPr>
        <p:spPr>
          <a:xfrm>
            <a:off x="308295" y="3317971"/>
            <a:ext cx="2434905" cy="1158779"/>
          </a:xfrm>
          <a:prstGeom prst="rect">
            <a:avLst/>
          </a:prstGeom>
        </p:spPr>
        <p:txBody>
          <a:bodyPr wrap="square">
            <a:spAutoFit/>
          </a:bodyPr>
          <a:lstStyle/>
          <a:p>
            <a:pPr marL="0" marR="0">
              <a:lnSpc>
                <a:spcPct val="110000"/>
              </a:lnSpc>
              <a:spcBef>
                <a:spcPts val="0"/>
              </a:spcBef>
              <a:spcAft>
                <a:spcPts val="0"/>
              </a:spcAft>
            </a:pPr>
            <a:r>
              <a:rPr lang="en-US" sz="900" kern="1400" dirty="0">
                <a:latin typeface="Century Gothic" panose="020B0502020202020204" pitchFamily="34" charset="0"/>
              </a:rPr>
              <a:t>We leverage a blend of specialized local and offshore resources with the technical skills to drive a compelling cost structure based on a proven efficiency model. O</a:t>
            </a:r>
            <a:r>
              <a:rPr lang="en-US" sz="900" kern="1400" dirty="0" smtClean="0">
                <a:latin typeface="Century Gothic" panose="020B0502020202020204" pitchFamily="34" charset="0"/>
              </a:rPr>
              <a:t>ur </a:t>
            </a:r>
            <a:r>
              <a:rPr lang="en-US" sz="900" kern="1400" dirty="0">
                <a:latin typeface="Century Gothic" panose="020B0502020202020204" pitchFamily="34" charset="0"/>
              </a:rPr>
              <a:t>governance model and management structure allows us to grow capacity exponentially.</a:t>
            </a:r>
            <a:endParaRPr lang="en-US" sz="900" kern="1400" dirty="0">
              <a:solidFill>
                <a:srgbClr val="000000"/>
              </a:solidFill>
              <a:latin typeface="Century Gothic" panose="020B0502020202020204" pitchFamily="34" charset="0"/>
              <a:ea typeface="Times New Roman" panose="02020603050405020304" pitchFamily="18" charset="0"/>
              <a:cs typeface="Times New Roman" panose="02020603050405020304" pitchFamily="18" charset="0"/>
            </a:endParaRPr>
          </a:p>
        </p:txBody>
      </p:sp>
      <p:sp>
        <p:nvSpPr>
          <p:cNvPr id="17" name="Rectangle 16"/>
          <p:cNvSpPr/>
          <p:nvPr/>
        </p:nvSpPr>
        <p:spPr>
          <a:xfrm>
            <a:off x="6705600" y="3105150"/>
            <a:ext cx="1905000" cy="1450975"/>
          </a:xfrm>
          <a:prstGeom prst="rect">
            <a:avLst/>
          </a:prstGeom>
        </p:spPr>
        <p:txBody>
          <a:bodyPr wrap="square">
            <a:spAutoFit/>
          </a:bodyPr>
          <a:lstStyle/>
          <a:p>
            <a:pPr marL="0" marR="0">
              <a:lnSpc>
                <a:spcPct val="110000"/>
              </a:lnSpc>
              <a:spcBef>
                <a:spcPts val="0"/>
              </a:spcBef>
              <a:spcAft>
                <a:spcPts val="0"/>
              </a:spcAft>
            </a:pPr>
            <a:r>
              <a:rPr lang="en-US" sz="900" kern="1400" dirty="0">
                <a:latin typeface="Century Gothic" panose="020B0502020202020204" pitchFamily="34" charset="0"/>
              </a:rPr>
              <a:t>Our </a:t>
            </a:r>
            <a:r>
              <a:rPr lang="en-US" sz="900" kern="1400" dirty="0" smtClean="0">
                <a:latin typeface="Century Gothic" panose="020B0502020202020204" pitchFamily="34" charset="0"/>
              </a:rPr>
              <a:t>IV&amp;V team </a:t>
            </a:r>
            <a:r>
              <a:rPr lang="en-US" sz="900" kern="1400" dirty="0">
                <a:latin typeface="Century Gothic" panose="020B0502020202020204" pitchFamily="34" charset="0"/>
              </a:rPr>
              <a:t>has years of experience </a:t>
            </a:r>
            <a:r>
              <a:rPr lang="en-US" sz="900" kern="1400" dirty="0" smtClean="0">
                <a:latin typeface="Century Gothic" panose="020B0502020202020204" pitchFamily="34" charset="0"/>
              </a:rPr>
              <a:t>designing and </a:t>
            </a:r>
            <a:r>
              <a:rPr lang="en-US" sz="900" kern="1400" dirty="0">
                <a:latin typeface="Century Gothic" panose="020B0502020202020204" pitchFamily="34" charset="0"/>
              </a:rPr>
              <a:t>implementing effective test approaches across a complete testing </a:t>
            </a:r>
            <a:r>
              <a:rPr lang="en-US" sz="900" kern="1400" dirty="0" smtClean="0">
                <a:latin typeface="Century Gothic" panose="020B0502020202020204" pitchFamily="34" charset="0"/>
              </a:rPr>
              <a:t>lifecycle enabling </a:t>
            </a:r>
            <a:r>
              <a:rPr lang="en-US" sz="900" kern="1400" dirty="0">
                <a:latin typeface="Century Gothic" panose="020B0502020202020204" pitchFamily="34" charset="0"/>
              </a:rPr>
              <a:t>us to help clients achieve a 99.79% DRE rating at a lower cost than competing testing providers.</a:t>
            </a:r>
            <a:endParaRPr lang="en-US" sz="900" kern="1400" dirty="0">
              <a:solidFill>
                <a:srgbClr val="000000"/>
              </a:solidFill>
              <a:latin typeface="Century Gothic" panose="020B0502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64863078"/>
      </p:ext>
    </p:extLst>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r>
              <a:rPr lang="en-US" dirty="0" smtClean="0"/>
              <a:t>Prolifics Services &amp; Solutions</a:t>
            </a:r>
            <a:endParaRPr lang="en-US" dirty="0" smtClean="0"/>
          </a:p>
        </p:txBody>
      </p:sp>
      <p:sp>
        <p:nvSpPr>
          <p:cNvPr id="8" name="Rectangle 7"/>
          <p:cNvSpPr>
            <a:spLocks noChangeArrowheads="1"/>
          </p:cNvSpPr>
          <p:nvPr/>
        </p:nvSpPr>
        <p:spPr bwMode="auto">
          <a:xfrm>
            <a:off x="304800" y="971550"/>
            <a:ext cx="4191000" cy="1905000"/>
          </a:xfrm>
          <a:prstGeom prst="rect">
            <a:avLst/>
          </a:prstGeom>
          <a:solidFill>
            <a:schemeClr val="bg1"/>
          </a:solidFill>
          <a:ln w="25400">
            <a:solidFill>
              <a:srgbClr val="F79646"/>
            </a:solidFill>
            <a:miter lim="800000"/>
            <a:headEnd/>
            <a:tailEnd/>
          </a:ln>
          <a:effectLst>
            <a:outerShdw blurRad="63500" dist="38100" dir="2700000" algn="tl" rotWithShape="0">
              <a:srgbClr val="000000">
                <a:alpha val="39999"/>
              </a:srgbClr>
            </a:outerShdw>
          </a:effectLst>
        </p:spPr>
        <p:txBody>
          <a:bodyPr/>
          <a:lstStyle/>
          <a:p>
            <a:pPr>
              <a:lnSpc>
                <a:spcPct val="90000"/>
              </a:lnSpc>
              <a:spcBef>
                <a:spcPct val="20000"/>
              </a:spcBef>
              <a:buFontTx/>
              <a:buChar char="•"/>
              <a:defRPr/>
            </a:pPr>
            <a:endParaRPr lang="en-US">
              <a:latin typeface="Arial" charset="0"/>
              <a:cs typeface="Arial" charset="0"/>
            </a:endParaRPr>
          </a:p>
        </p:txBody>
      </p:sp>
      <p:sp>
        <p:nvSpPr>
          <p:cNvPr id="9" name="Rectangle 8"/>
          <p:cNvSpPr/>
          <p:nvPr/>
        </p:nvSpPr>
        <p:spPr bwMode="auto">
          <a:xfrm>
            <a:off x="304800" y="971550"/>
            <a:ext cx="4191000" cy="304800"/>
          </a:xfrm>
          <a:prstGeom prst="rect">
            <a:avLst/>
          </a:prstGeom>
          <a:solidFill>
            <a:schemeClr val="accent6"/>
          </a:solidFill>
          <a:ln w="9525" cap="flat" cmpd="sng" algn="ctr">
            <a:noFill/>
            <a:prstDash val="solid"/>
            <a:round/>
            <a:headEnd type="none" w="med" len="med"/>
            <a:tailEnd type="none" w="med" len="med"/>
          </a:ln>
          <a:effectLst/>
        </p:spPr>
        <p:txBody>
          <a:bodyPr/>
          <a:lstStyle/>
          <a:p>
            <a:pPr>
              <a:lnSpc>
                <a:spcPct val="90000"/>
              </a:lnSpc>
              <a:spcBef>
                <a:spcPct val="20000"/>
              </a:spcBef>
              <a:buFontTx/>
              <a:buChar char="•"/>
              <a:defRPr/>
            </a:pPr>
            <a:endParaRPr lang="en-US">
              <a:latin typeface="Arial" charset="0"/>
              <a:cs typeface="Arial" charset="0"/>
            </a:endParaRPr>
          </a:p>
        </p:txBody>
      </p:sp>
      <p:sp>
        <p:nvSpPr>
          <p:cNvPr id="17413" name="TextBox 7"/>
          <p:cNvSpPr txBox="1">
            <a:spLocks noChangeArrowheads="1"/>
          </p:cNvSpPr>
          <p:nvPr/>
        </p:nvSpPr>
        <p:spPr bwMode="auto">
          <a:xfrm>
            <a:off x="304800" y="968375"/>
            <a:ext cx="1828800" cy="307975"/>
          </a:xfrm>
          <a:prstGeom prst="rect">
            <a:avLst/>
          </a:prstGeom>
          <a:noFill/>
          <a:ln w="9525">
            <a:noFill/>
            <a:miter lim="800000"/>
            <a:headEnd/>
            <a:tailEnd/>
          </a:ln>
        </p:spPr>
        <p:txBody>
          <a:bodyPr tIns="0" bIns="0" anchor="ctr"/>
          <a:lstStyle/>
          <a:p>
            <a:r>
              <a:rPr lang="en-US" sz="1800" b="1">
                <a:latin typeface="Century Gothic" pitchFamily="34" charset="0"/>
              </a:rPr>
              <a:t>IBM Practice</a:t>
            </a:r>
          </a:p>
        </p:txBody>
      </p:sp>
      <p:sp>
        <p:nvSpPr>
          <p:cNvPr id="11" name="Rectangle 10"/>
          <p:cNvSpPr>
            <a:spLocks noChangeArrowheads="1"/>
          </p:cNvSpPr>
          <p:nvPr/>
        </p:nvSpPr>
        <p:spPr bwMode="auto">
          <a:xfrm>
            <a:off x="4648200" y="971550"/>
            <a:ext cx="4191000" cy="1905000"/>
          </a:xfrm>
          <a:prstGeom prst="rect">
            <a:avLst/>
          </a:prstGeom>
          <a:solidFill>
            <a:schemeClr val="bg1"/>
          </a:solidFill>
          <a:ln w="25400">
            <a:solidFill>
              <a:srgbClr val="F79646"/>
            </a:solidFill>
            <a:miter lim="800000"/>
            <a:headEnd/>
            <a:tailEnd/>
          </a:ln>
          <a:effectLst>
            <a:outerShdw blurRad="63500" dist="38100" dir="2700000" algn="tl" rotWithShape="0">
              <a:srgbClr val="000000">
                <a:alpha val="39999"/>
              </a:srgbClr>
            </a:outerShdw>
          </a:effectLst>
        </p:spPr>
        <p:txBody>
          <a:bodyPr/>
          <a:lstStyle/>
          <a:p>
            <a:pPr>
              <a:lnSpc>
                <a:spcPct val="90000"/>
              </a:lnSpc>
              <a:spcBef>
                <a:spcPct val="20000"/>
              </a:spcBef>
              <a:buFontTx/>
              <a:buChar char="•"/>
              <a:defRPr/>
            </a:pPr>
            <a:endParaRPr lang="en-US">
              <a:latin typeface="Arial" charset="0"/>
              <a:cs typeface="Arial" charset="0"/>
            </a:endParaRPr>
          </a:p>
        </p:txBody>
      </p:sp>
      <p:sp>
        <p:nvSpPr>
          <p:cNvPr id="12" name="Rectangle 11"/>
          <p:cNvSpPr/>
          <p:nvPr/>
        </p:nvSpPr>
        <p:spPr bwMode="auto">
          <a:xfrm>
            <a:off x="4648200" y="971550"/>
            <a:ext cx="4191000" cy="304800"/>
          </a:xfrm>
          <a:prstGeom prst="rect">
            <a:avLst/>
          </a:prstGeom>
          <a:solidFill>
            <a:schemeClr val="accent6"/>
          </a:solidFill>
          <a:ln w="9525" cap="flat" cmpd="sng" algn="ctr">
            <a:noFill/>
            <a:prstDash val="solid"/>
            <a:round/>
            <a:headEnd type="none" w="med" len="med"/>
            <a:tailEnd type="none" w="med" len="med"/>
          </a:ln>
          <a:effectLst/>
        </p:spPr>
        <p:txBody>
          <a:bodyPr/>
          <a:lstStyle/>
          <a:p>
            <a:pPr>
              <a:lnSpc>
                <a:spcPct val="90000"/>
              </a:lnSpc>
              <a:spcBef>
                <a:spcPct val="20000"/>
              </a:spcBef>
              <a:buFontTx/>
              <a:buChar char="•"/>
              <a:defRPr/>
            </a:pPr>
            <a:endParaRPr lang="en-US">
              <a:latin typeface="Arial" charset="0"/>
              <a:cs typeface="Arial" charset="0"/>
            </a:endParaRPr>
          </a:p>
        </p:txBody>
      </p:sp>
      <p:sp>
        <p:nvSpPr>
          <p:cNvPr id="17416" name="TextBox 7"/>
          <p:cNvSpPr txBox="1">
            <a:spLocks noChangeArrowheads="1"/>
          </p:cNvSpPr>
          <p:nvPr/>
        </p:nvSpPr>
        <p:spPr bwMode="auto">
          <a:xfrm>
            <a:off x="4648200" y="968375"/>
            <a:ext cx="4114800" cy="307975"/>
          </a:xfrm>
          <a:prstGeom prst="rect">
            <a:avLst/>
          </a:prstGeom>
          <a:noFill/>
          <a:ln w="9525">
            <a:noFill/>
            <a:miter lim="800000"/>
            <a:headEnd/>
            <a:tailEnd/>
          </a:ln>
        </p:spPr>
        <p:txBody>
          <a:bodyPr tIns="0" bIns="0" anchor="ctr"/>
          <a:lstStyle/>
          <a:p>
            <a:r>
              <a:rPr lang="en-US" sz="1800" b="1">
                <a:latin typeface="Century Gothic" pitchFamily="34" charset="0"/>
              </a:rPr>
              <a:t>Microsoft/Open Source Practice</a:t>
            </a:r>
          </a:p>
        </p:txBody>
      </p:sp>
      <p:sp>
        <p:nvSpPr>
          <p:cNvPr id="14" name="Rectangle 13"/>
          <p:cNvSpPr>
            <a:spLocks noChangeArrowheads="1"/>
          </p:cNvSpPr>
          <p:nvPr/>
        </p:nvSpPr>
        <p:spPr bwMode="auto">
          <a:xfrm>
            <a:off x="2514600" y="2955925"/>
            <a:ext cx="4191000" cy="1828800"/>
          </a:xfrm>
          <a:prstGeom prst="rect">
            <a:avLst/>
          </a:prstGeom>
          <a:solidFill>
            <a:schemeClr val="bg1"/>
          </a:solidFill>
          <a:ln w="25400">
            <a:solidFill>
              <a:srgbClr val="F79646"/>
            </a:solidFill>
            <a:miter lim="800000"/>
            <a:headEnd/>
            <a:tailEnd/>
          </a:ln>
          <a:effectLst>
            <a:outerShdw blurRad="63500" dist="38100" dir="2700000" algn="tl" rotWithShape="0">
              <a:srgbClr val="000000">
                <a:alpha val="39999"/>
              </a:srgbClr>
            </a:outerShdw>
          </a:effectLst>
        </p:spPr>
        <p:txBody>
          <a:bodyPr/>
          <a:lstStyle/>
          <a:p>
            <a:pPr>
              <a:lnSpc>
                <a:spcPct val="90000"/>
              </a:lnSpc>
              <a:spcBef>
                <a:spcPct val="20000"/>
              </a:spcBef>
              <a:buFontTx/>
              <a:buChar char="•"/>
              <a:defRPr/>
            </a:pPr>
            <a:endParaRPr lang="en-US">
              <a:latin typeface="Arial" charset="0"/>
              <a:cs typeface="Arial" charset="0"/>
            </a:endParaRPr>
          </a:p>
        </p:txBody>
      </p:sp>
      <p:sp>
        <p:nvSpPr>
          <p:cNvPr id="17418" name="TextBox 16"/>
          <p:cNvSpPr txBox="1">
            <a:spLocks noChangeArrowheads="1"/>
          </p:cNvSpPr>
          <p:nvPr/>
        </p:nvSpPr>
        <p:spPr bwMode="auto">
          <a:xfrm>
            <a:off x="381000" y="1308100"/>
            <a:ext cx="3886200" cy="1492250"/>
          </a:xfrm>
          <a:prstGeom prst="rect">
            <a:avLst/>
          </a:prstGeom>
          <a:noFill/>
          <a:ln w="9525">
            <a:noFill/>
            <a:miter lim="800000"/>
            <a:headEnd/>
            <a:tailEnd/>
          </a:ln>
        </p:spPr>
        <p:txBody>
          <a:bodyPr>
            <a:spAutoFit/>
          </a:bodyPr>
          <a:lstStyle/>
          <a:p>
            <a:pPr marL="285750" lvl="1" indent="-228600" eaLnBrk="0" hangingPunct="0">
              <a:spcBef>
                <a:spcPct val="20000"/>
              </a:spcBef>
              <a:buClr>
                <a:srgbClr val="E46C0A"/>
              </a:buClr>
              <a:buSzPct val="120000"/>
              <a:buFont typeface="Webdings" pitchFamily="18" charset="2"/>
              <a:buChar char="ë"/>
            </a:pPr>
            <a:r>
              <a:rPr lang="en-US" sz="1300">
                <a:solidFill>
                  <a:srgbClr val="000000"/>
                </a:solidFill>
                <a:latin typeface="Century Gothic" pitchFamily="34" charset="0"/>
              </a:rPr>
              <a:t>BPM &amp; Connectivity</a:t>
            </a:r>
          </a:p>
          <a:p>
            <a:pPr marL="285750" lvl="1" indent="-228600" eaLnBrk="0" hangingPunct="0">
              <a:spcBef>
                <a:spcPct val="20000"/>
              </a:spcBef>
              <a:buClr>
                <a:srgbClr val="E46C0A"/>
              </a:buClr>
              <a:buSzPct val="120000"/>
              <a:buFont typeface="Webdings" pitchFamily="18" charset="2"/>
              <a:buChar char="ë"/>
            </a:pPr>
            <a:r>
              <a:rPr lang="en-US" sz="1300">
                <a:solidFill>
                  <a:srgbClr val="000000"/>
                </a:solidFill>
                <a:latin typeface="Century Gothic" pitchFamily="34" charset="0"/>
              </a:rPr>
              <a:t>User Experience</a:t>
            </a:r>
          </a:p>
          <a:p>
            <a:pPr marL="285750" lvl="1" indent="-228600" eaLnBrk="0" hangingPunct="0">
              <a:spcBef>
                <a:spcPct val="20000"/>
              </a:spcBef>
              <a:buClr>
                <a:srgbClr val="E46C0A"/>
              </a:buClr>
              <a:buSzPct val="120000"/>
              <a:buFont typeface="Webdings" pitchFamily="18" charset="2"/>
              <a:buChar char="ë"/>
            </a:pPr>
            <a:r>
              <a:rPr lang="en-US" sz="1300">
                <a:solidFill>
                  <a:srgbClr val="000000"/>
                </a:solidFill>
                <a:latin typeface="Century Gothic" pitchFamily="34" charset="0"/>
              </a:rPr>
              <a:t>Security</a:t>
            </a:r>
          </a:p>
          <a:p>
            <a:pPr marL="285750" lvl="1" indent="-228600" eaLnBrk="0" hangingPunct="0">
              <a:spcBef>
                <a:spcPct val="20000"/>
              </a:spcBef>
              <a:buClr>
                <a:srgbClr val="E46C0A"/>
              </a:buClr>
              <a:buSzPct val="120000"/>
              <a:buFont typeface="Webdings" pitchFamily="18" charset="2"/>
              <a:buChar char="ë"/>
            </a:pPr>
            <a:r>
              <a:rPr lang="en-US" sz="1300">
                <a:solidFill>
                  <a:srgbClr val="000000"/>
                </a:solidFill>
                <a:latin typeface="Century Gothic" pitchFamily="34" charset="0"/>
              </a:rPr>
              <a:t>Application Performance Management</a:t>
            </a:r>
          </a:p>
          <a:p>
            <a:pPr marL="285750" lvl="1" indent="-228600" eaLnBrk="0" hangingPunct="0">
              <a:spcBef>
                <a:spcPct val="20000"/>
              </a:spcBef>
              <a:buClr>
                <a:srgbClr val="E46C0A"/>
              </a:buClr>
              <a:buSzPct val="120000"/>
              <a:buFont typeface="Webdings" pitchFamily="18" charset="2"/>
              <a:buChar char="ë"/>
            </a:pPr>
            <a:r>
              <a:rPr lang="en-US" sz="1300">
                <a:solidFill>
                  <a:srgbClr val="000000"/>
                </a:solidFill>
                <a:latin typeface="Century Gothic" pitchFamily="34" charset="0"/>
              </a:rPr>
              <a:t>Enterprise Content Management</a:t>
            </a:r>
          </a:p>
          <a:p>
            <a:pPr marL="285750" lvl="1" indent="-228600" eaLnBrk="0" hangingPunct="0">
              <a:spcBef>
                <a:spcPct val="20000"/>
              </a:spcBef>
              <a:buClr>
                <a:srgbClr val="E46C0A"/>
              </a:buClr>
              <a:buSzPct val="120000"/>
              <a:buFont typeface="Webdings" pitchFamily="18" charset="2"/>
              <a:buChar char="ë"/>
            </a:pPr>
            <a:r>
              <a:rPr lang="en-US" sz="1300">
                <a:solidFill>
                  <a:srgbClr val="000000"/>
                </a:solidFill>
                <a:latin typeface="Century Gothic" pitchFamily="34" charset="0"/>
              </a:rPr>
              <a:t>Business/Data Analytics</a:t>
            </a:r>
            <a:endParaRPr lang="en-US" sz="1300"/>
          </a:p>
        </p:txBody>
      </p:sp>
      <p:sp>
        <p:nvSpPr>
          <p:cNvPr id="17419" name="TextBox 17"/>
          <p:cNvSpPr txBox="1">
            <a:spLocks noChangeArrowheads="1"/>
          </p:cNvSpPr>
          <p:nvPr/>
        </p:nvSpPr>
        <p:spPr bwMode="auto">
          <a:xfrm>
            <a:off x="4724400" y="1308100"/>
            <a:ext cx="3886200" cy="1212850"/>
          </a:xfrm>
          <a:prstGeom prst="rect">
            <a:avLst/>
          </a:prstGeom>
          <a:noFill/>
          <a:ln w="9525">
            <a:noFill/>
            <a:miter lim="800000"/>
            <a:headEnd/>
            <a:tailEnd/>
          </a:ln>
        </p:spPr>
        <p:txBody>
          <a:bodyPr>
            <a:spAutoFit/>
          </a:bodyPr>
          <a:lstStyle/>
          <a:p>
            <a:pPr marL="285750" lvl="1" indent="-228600" eaLnBrk="0" hangingPunct="0">
              <a:spcBef>
                <a:spcPct val="20000"/>
              </a:spcBef>
              <a:buClr>
                <a:srgbClr val="E46C0A"/>
              </a:buClr>
              <a:buSzPct val="120000"/>
              <a:buFont typeface="Webdings" pitchFamily="18" charset="2"/>
              <a:buChar char="ë"/>
            </a:pPr>
            <a:r>
              <a:rPr lang="en-US" sz="1300">
                <a:solidFill>
                  <a:srgbClr val="000000"/>
                </a:solidFill>
                <a:latin typeface="Century Gothic" pitchFamily="34" charset="0"/>
              </a:rPr>
              <a:t>Application Development, Maintenance and Support</a:t>
            </a:r>
          </a:p>
          <a:p>
            <a:pPr marL="285750" lvl="1" indent="-228600" eaLnBrk="0" hangingPunct="0">
              <a:spcBef>
                <a:spcPct val="20000"/>
              </a:spcBef>
              <a:buClr>
                <a:srgbClr val="E46C0A"/>
              </a:buClr>
              <a:buSzPct val="120000"/>
              <a:buFont typeface="Webdings" pitchFamily="18" charset="2"/>
              <a:buChar char="ë"/>
            </a:pPr>
            <a:r>
              <a:rPr lang="en-US" sz="1300">
                <a:solidFill>
                  <a:srgbClr val="000000"/>
                </a:solidFill>
                <a:latin typeface="Century Gothic" pitchFamily="34" charset="0"/>
              </a:rPr>
              <a:t>Outsourced Product Development</a:t>
            </a:r>
          </a:p>
          <a:p>
            <a:pPr marL="285750" lvl="1" indent="-228600" eaLnBrk="0" hangingPunct="0">
              <a:spcBef>
                <a:spcPct val="20000"/>
              </a:spcBef>
              <a:buClr>
                <a:srgbClr val="E46C0A"/>
              </a:buClr>
              <a:buSzPct val="120000"/>
              <a:buFont typeface="Webdings" pitchFamily="18" charset="2"/>
              <a:buChar char="ë"/>
            </a:pPr>
            <a:r>
              <a:rPr lang="en-US" sz="1300">
                <a:solidFill>
                  <a:srgbClr val="000000"/>
                </a:solidFill>
                <a:latin typeface="Century Gothic" pitchFamily="34" charset="0"/>
              </a:rPr>
              <a:t>Application Modernization</a:t>
            </a:r>
          </a:p>
          <a:p>
            <a:pPr marL="285750" lvl="1" indent="-228600" eaLnBrk="0" hangingPunct="0">
              <a:spcBef>
                <a:spcPct val="20000"/>
              </a:spcBef>
              <a:buClr>
                <a:srgbClr val="E46C0A"/>
              </a:buClr>
              <a:buSzPct val="120000"/>
              <a:buFont typeface="Webdings" pitchFamily="18" charset="2"/>
              <a:buChar char="ë"/>
            </a:pPr>
            <a:r>
              <a:rPr lang="en-US" sz="1300">
                <a:solidFill>
                  <a:srgbClr val="000000"/>
                </a:solidFill>
                <a:latin typeface="Century Gothic" pitchFamily="34" charset="0"/>
              </a:rPr>
              <a:t>Portal Content &amp; Collaboration</a:t>
            </a:r>
          </a:p>
        </p:txBody>
      </p:sp>
      <p:sp>
        <p:nvSpPr>
          <p:cNvPr id="17420" name="TextBox 19"/>
          <p:cNvSpPr txBox="1">
            <a:spLocks noChangeArrowheads="1"/>
          </p:cNvSpPr>
          <p:nvPr/>
        </p:nvSpPr>
        <p:spPr bwMode="auto">
          <a:xfrm>
            <a:off x="2667000" y="3292475"/>
            <a:ext cx="3886200" cy="1492250"/>
          </a:xfrm>
          <a:prstGeom prst="rect">
            <a:avLst/>
          </a:prstGeom>
          <a:noFill/>
          <a:ln w="9525">
            <a:noFill/>
            <a:miter lim="800000"/>
            <a:headEnd/>
            <a:tailEnd/>
          </a:ln>
        </p:spPr>
        <p:txBody>
          <a:bodyPr>
            <a:spAutoFit/>
          </a:bodyPr>
          <a:lstStyle/>
          <a:p>
            <a:pPr marL="285750" lvl="1" indent="-228600" eaLnBrk="0" hangingPunct="0">
              <a:spcBef>
                <a:spcPct val="20000"/>
              </a:spcBef>
              <a:buClr>
                <a:srgbClr val="E46C0A"/>
              </a:buClr>
              <a:buSzPct val="120000"/>
              <a:buFont typeface="Webdings" pitchFamily="18" charset="2"/>
              <a:buChar char="ë"/>
            </a:pPr>
            <a:r>
              <a:rPr lang="en-US" sz="1300">
                <a:solidFill>
                  <a:srgbClr val="000000"/>
                </a:solidFill>
                <a:latin typeface="Century Gothic" pitchFamily="34" charset="0"/>
              </a:rPr>
              <a:t>Test Advisory</a:t>
            </a:r>
          </a:p>
          <a:p>
            <a:pPr marL="285750" lvl="1" indent="-228600" eaLnBrk="0" hangingPunct="0">
              <a:spcBef>
                <a:spcPct val="20000"/>
              </a:spcBef>
              <a:buClr>
                <a:srgbClr val="E46C0A"/>
              </a:buClr>
              <a:buSzPct val="120000"/>
              <a:buFont typeface="Webdings" pitchFamily="18" charset="2"/>
              <a:buChar char="ë"/>
            </a:pPr>
            <a:r>
              <a:rPr lang="en-US" sz="1300">
                <a:solidFill>
                  <a:srgbClr val="000000"/>
                </a:solidFill>
                <a:latin typeface="Century Gothic" pitchFamily="34" charset="0"/>
              </a:rPr>
              <a:t>Application Lifecycle Testing</a:t>
            </a:r>
          </a:p>
          <a:p>
            <a:pPr marL="285750" lvl="1" indent="-228600" eaLnBrk="0" hangingPunct="0">
              <a:spcBef>
                <a:spcPct val="20000"/>
              </a:spcBef>
              <a:buClr>
                <a:srgbClr val="E46C0A"/>
              </a:buClr>
              <a:buSzPct val="120000"/>
              <a:buFont typeface="Webdings" pitchFamily="18" charset="2"/>
              <a:buChar char="ë"/>
            </a:pPr>
            <a:r>
              <a:rPr lang="en-US" sz="1300">
                <a:solidFill>
                  <a:srgbClr val="000000"/>
                </a:solidFill>
                <a:latin typeface="Century Gothic" pitchFamily="34" charset="0"/>
              </a:rPr>
              <a:t>Test Automation</a:t>
            </a:r>
          </a:p>
          <a:p>
            <a:pPr marL="285750" lvl="1" indent="-228600" eaLnBrk="0" hangingPunct="0">
              <a:spcBef>
                <a:spcPct val="20000"/>
              </a:spcBef>
              <a:buClr>
                <a:srgbClr val="E46C0A"/>
              </a:buClr>
              <a:buSzPct val="120000"/>
              <a:buFont typeface="Webdings" pitchFamily="18" charset="2"/>
              <a:buChar char="ë"/>
            </a:pPr>
            <a:r>
              <a:rPr lang="en-US" sz="1300">
                <a:solidFill>
                  <a:srgbClr val="000000"/>
                </a:solidFill>
                <a:latin typeface="Century Gothic" pitchFamily="34" charset="0"/>
              </a:rPr>
              <a:t>Packaged Applications Testing</a:t>
            </a:r>
          </a:p>
          <a:p>
            <a:pPr marL="285750" lvl="1" indent="-228600" eaLnBrk="0" hangingPunct="0">
              <a:spcBef>
                <a:spcPct val="20000"/>
              </a:spcBef>
              <a:buClr>
                <a:srgbClr val="E46C0A"/>
              </a:buClr>
              <a:buSzPct val="120000"/>
              <a:buFont typeface="Webdings" pitchFamily="18" charset="2"/>
              <a:buChar char="ë"/>
            </a:pPr>
            <a:r>
              <a:rPr lang="en-US" sz="1300">
                <a:solidFill>
                  <a:srgbClr val="000000"/>
                </a:solidFill>
                <a:latin typeface="Century Gothic" pitchFamily="34" charset="0"/>
              </a:rPr>
              <a:t>SOA/Middleware Testing</a:t>
            </a:r>
          </a:p>
          <a:p>
            <a:pPr marL="285750" lvl="1" indent="-228600" eaLnBrk="0" hangingPunct="0">
              <a:spcBef>
                <a:spcPct val="20000"/>
              </a:spcBef>
              <a:buClr>
                <a:srgbClr val="E46C0A"/>
              </a:buClr>
              <a:buSzPct val="120000"/>
              <a:buFont typeface="Webdings" pitchFamily="18" charset="2"/>
              <a:buChar char="ë"/>
            </a:pPr>
            <a:r>
              <a:rPr lang="en-US" sz="1300">
                <a:solidFill>
                  <a:srgbClr val="000000"/>
                </a:solidFill>
                <a:latin typeface="Century Gothic" pitchFamily="34" charset="0"/>
              </a:rPr>
              <a:t>Performance Testing</a:t>
            </a:r>
          </a:p>
        </p:txBody>
      </p:sp>
      <p:sp>
        <p:nvSpPr>
          <p:cNvPr id="21" name="Rectangle 20"/>
          <p:cNvSpPr/>
          <p:nvPr/>
        </p:nvSpPr>
        <p:spPr bwMode="auto">
          <a:xfrm>
            <a:off x="2514600" y="2955925"/>
            <a:ext cx="4191000" cy="304800"/>
          </a:xfrm>
          <a:prstGeom prst="rect">
            <a:avLst/>
          </a:prstGeom>
          <a:solidFill>
            <a:schemeClr val="accent6"/>
          </a:solidFill>
          <a:ln w="9525" cap="flat" cmpd="sng" algn="ctr">
            <a:noFill/>
            <a:prstDash val="solid"/>
            <a:round/>
            <a:headEnd type="none" w="med" len="med"/>
            <a:tailEnd type="none" w="med" len="med"/>
          </a:ln>
          <a:effectLst/>
        </p:spPr>
        <p:txBody>
          <a:bodyPr/>
          <a:lstStyle/>
          <a:p>
            <a:pPr>
              <a:lnSpc>
                <a:spcPct val="90000"/>
              </a:lnSpc>
              <a:spcBef>
                <a:spcPct val="20000"/>
              </a:spcBef>
              <a:buFontTx/>
              <a:buChar char="•"/>
              <a:defRPr/>
            </a:pPr>
            <a:endParaRPr lang="en-US">
              <a:latin typeface="Arial" charset="0"/>
              <a:cs typeface="Arial" charset="0"/>
            </a:endParaRPr>
          </a:p>
        </p:txBody>
      </p:sp>
      <p:sp>
        <p:nvSpPr>
          <p:cNvPr id="17422" name="TextBox 7"/>
          <p:cNvSpPr txBox="1">
            <a:spLocks noChangeArrowheads="1"/>
          </p:cNvSpPr>
          <p:nvPr/>
        </p:nvSpPr>
        <p:spPr bwMode="auto">
          <a:xfrm>
            <a:off x="2514600" y="2952750"/>
            <a:ext cx="2895600" cy="307975"/>
          </a:xfrm>
          <a:prstGeom prst="rect">
            <a:avLst/>
          </a:prstGeom>
          <a:noFill/>
          <a:ln w="9525">
            <a:noFill/>
            <a:miter lim="800000"/>
            <a:headEnd/>
            <a:tailEnd/>
          </a:ln>
        </p:spPr>
        <p:txBody>
          <a:bodyPr tIns="0" bIns="0" anchor="ctr"/>
          <a:lstStyle/>
          <a:p>
            <a:r>
              <a:rPr lang="en-US" sz="1800" b="1">
                <a:latin typeface="Century Gothic" pitchFamily="34" charset="0"/>
              </a:rPr>
              <a:t>IV&amp;V Testing Practice</a:t>
            </a:r>
          </a:p>
        </p:txBody>
      </p:sp>
      <p:sp>
        <p:nvSpPr>
          <p:cNvPr id="17423" name="Slide Number Placeholder 1"/>
          <p:cNvSpPr>
            <a:spLocks noGrp="1"/>
          </p:cNvSpPr>
          <p:nvPr>
            <p:ph type="sldNum" sz="quarter" idx="10"/>
          </p:nvPr>
        </p:nvSpPr>
        <p:spPr>
          <a:noFill/>
        </p:spPr>
        <p:txBody>
          <a:bodyPr/>
          <a:lstStyle/>
          <a:p>
            <a:fld id="{70AE4A04-301E-4441-9293-E622D42B48B4}" type="slidenum">
              <a:rPr lang="en-US" sz="900" smtClean="0">
                <a:latin typeface="Century Gothic" pitchFamily="34" charset="0"/>
                <a:cs typeface="Arial" pitchFamily="34" charset="0"/>
              </a:rPr>
              <a:pPr/>
              <a:t>5</a:t>
            </a:fld>
            <a:endParaRPr lang="en-US" sz="900" smtClean="0">
              <a:latin typeface="Century Gothic" pitchFamily="34" charset="0"/>
              <a:cs typeface="Arial" pitchFamily="34" charset="0"/>
            </a:endParaRPr>
          </a:p>
        </p:txBody>
      </p:sp>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en-US" smtClean="0"/>
              <a:t>Prolifics Services &amp; Solutions</a:t>
            </a:r>
          </a:p>
        </p:txBody>
      </p:sp>
      <p:pic>
        <p:nvPicPr>
          <p:cNvPr id="18435" name="Picture 3" descr="Prolifics-Services-&amp;-Solutions-2_blank_new_colors.jpg"/>
          <p:cNvPicPr>
            <a:picLocks noChangeAspect="1"/>
          </p:cNvPicPr>
          <p:nvPr/>
        </p:nvPicPr>
        <p:blipFill>
          <a:blip r:embed="rId3"/>
          <a:srcRect l="2057" t="4079" r="3429" b="2721"/>
          <a:stretch>
            <a:fillRect/>
          </a:stretch>
        </p:blipFill>
        <p:spPr bwMode="auto">
          <a:xfrm>
            <a:off x="457200" y="971550"/>
            <a:ext cx="7685088" cy="3821113"/>
          </a:xfrm>
          <a:prstGeom prst="rect">
            <a:avLst/>
          </a:prstGeom>
          <a:noFill/>
          <a:ln w="9525">
            <a:noFill/>
            <a:miter lim="800000"/>
            <a:headEnd/>
            <a:tailEnd/>
          </a:ln>
        </p:spPr>
      </p:pic>
      <p:sp>
        <p:nvSpPr>
          <p:cNvPr id="18436" name="TextBox 4"/>
          <p:cNvSpPr txBox="1">
            <a:spLocks noChangeArrowheads="1"/>
          </p:cNvSpPr>
          <p:nvPr/>
        </p:nvSpPr>
        <p:spPr bwMode="auto">
          <a:xfrm>
            <a:off x="533400" y="1047750"/>
            <a:ext cx="1295400" cy="400050"/>
          </a:xfrm>
          <a:prstGeom prst="rect">
            <a:avLst/>
          </a:prstGeom>
          <a:noFill/>
          <a:ln w="9525">
            <a:noFill/>
            <a:miter lim="800000"/>
            <a:headEnd/>
            <a:tailEnd/>
          </a:ln>
        </p:spPr>
        <p:txBody>
          <a:bodyPr>
            <a:spAutoFit/>
          </a:bodyPr>
          <a:lstStyle/>
          <a:p>
            <a:pPr algn="ctr"/>
            <a:r>
              <a:rPr lang="en-US" sz="1000" b="1">
                <a:solidFill>
                  <a:schemeClr val="bg1"/>
                </a:solidFill>
                <a:latin typeface="Century Gothic" pitchFamily="34" charset="0"/>
              </a:rPr>
              <a:t>PROLIFICS</a:t>
            </a:r>
          </a:p>
          <a:p>
            <a:pPr algn="ctr"/>
            <a:r>
              <a:rPr lang="en-US" sz="1000" b="1">
                <a:solidFill>
                  <a:schemeClr val="bg1"/>
                </a:solidFill>
                <a:latin typeface="Century Gothic" pitchFamily="34" charset="0"/>
              </a:rPr>
              <a:t>Service Offerings</a:t>
            </a:r>
          </a:p>
        </p:txBody>
      </p:sp>
      <p:sp>
        <p:nvSpPr>
          <p:cNvPr id="18437" name="TextBox 7"/>
          <p:cNvSpPr txBox="1">
            <a:spLocks noChangeArrowheads="1"/>
          </p:cNvSpPr>
          <p:nvPr/>
        </p:nvSpPr>
        <p:spPr bwMode="auto">
          <a:xfrm>
            <a:off x="1981200" y="971550"/>
            <a:ext cx="4572000" cy="153988"/>
          </a:xfrm>
          <a:prstGeom prst="rect">
            <a:avLst/>
          </a:prstGeom>
          <a:noFill/>
          <a:ln w="9525">
            <a:noFill/>
            <a:miter lim="800000"/>
            <a:headEnd/>
            <a:tailEnd/>
          </a:ln>
        </p:spPr>
        <p:txBody>
          <a:bodyPr lIns="0" tIns="0" rIns="0" bIns="0">
            <a:spAutoFit/>
          </a:bodyPr>
          <a:lstStyle/>
          <a:p>
            <a:pPr algn="ctr"/>
            <a:r>
              <a:rPr lang="en-US" sz="1000" b="1">
                <a:latin typeface="Century Gothic" pitchFamily="34" charset="0"/>
              </a:rPr>
              <a:t>IBM</a:t>
            </a:r>
          </a:p>
        </p:txBody>
      </p:sp>
      <p:sp>
        <p:nvSpPr>
          <p:cNvPr id="18438" name="TextBox 8"/>
          <p:cNvSpPr txBox="1">
            <a:spLocks noChangeArrowheads="1"/>
          </p:cNvSpPr>
          <p:nvPr/>
        </p:nvSpPr>
        <p:spPr bwMode="auto">
          <a:xfrm>
            <a:off x="1981200" y="1123950"/>
            <a:ext cx="4572000" cy="228600"/>
          </a:xfrm>
          <a:prstGeom prst="rect">
            <a:avLst/>
          </a:prstGeom>
          <a:noFill/>
          <a:ln w="9525">
            <a:noFill/>
            <a:miter lim="800000"/>
            <a:headEnd/>
            <a:tailEnd/>
          </a:ln>
        </p:spPr>
        <p:txBody>
          <a:bodyPr lIns="0" tIns="0" rIns="0" bIns="0" anchor="ctr"/>
          <a:lstStyle/>
          <a:p>
            <a:pPr algn="ctr"/>
            <a:r>
              <a:rPr lang="en-US" sz="1000" b="1">
                <a:latin typeface="Century Gothic" pitchFamily="34" charset="0"/>
              </a:rPr>
              <a:t>MICROSOFT &amp; OPEN SOURCE</a:t>
            </a:r>
          </a:p>
        </p:txBody>
      </p:sp>
      <p:sp>
        <p:nvSpPr>
          <p:cNvPr id="18439" name="TextBox 9"/>
          <p:cNvSpPr txBox="1">
            <a:spLocks noChangeArrowheads="1"/>
          </p:cNvSpPr>
          <p:nvPr/>
        </p:nvSpPr>
        <p:spPr bwMode="auto">
          <a:xfrm>
            <a:off x="1981200" y="1352550"/>
            <a:ext cx="762000" cy="215900"/>
          </a:xfrm>
          <a:prstGeom prst="rect">
            <a:avLst/>
          </a:prstGeom>
          <a:noFill/>
          <a:ln w="9525">
            <a:noFill/>
            <a:miter lim="800000"/>
            <a:headEnd/>
            <a:tailEnd/>
          </a:ln>
        </p:spPr>
        <p:txBody>
          <a:bodyPr lIns="0" tIns="0" rIns="0" bIns="0">
            <a:spAutoFit/>
          </a:bodyPr>
          <a:lstStyle/>
          <a:p>
            <a:pPr algn="ctr"/>
            <a:r>
              <a:rPr lang="en-US" sz="700" b="1">
                <a:latin typeface="Century Gothic" pitchFamily="34" charset="0"/>
              </a:rPr>
              <a:t>BPM / CONNECTIVITY</a:t>
            </a:r>
          </a:p>
        </p:txBody>
      </p:sp>
      <p:sp>
        <p:nvSpPr>
          <p:cNvPr id="18440" name="TextBox 10"/>
          <p:cNvSpPr txBox="1">
            <a:spLocks noChangeArrowheads="1"/>
          </p:cNvSpPr>
          <p:nvPr/>
        </p:nvSpPr>
        <p:spPr bwMode="auto">
          <a:xfrm>
            <a:off x="2743200" y="1352550"/>
            <a:ext cx="914400" cy="215900"/>
          </a:xfrm>
          <a:prstGeom prst="rect">
            <a:avLst/>
          </a:prstGeom>
          <a:noFill/>
          <a:ln w="9525">
            <a:noFill/>
            <a:miter lim="800000"/>
            <a:headEnd/>
            <a:tailEnd/>
          </a:ln>
        </p:spPr>
        <p:txBody>
          <a:bodyPr lIns="0" tIns="0" rIns="0" bIns="0">
            <a:spAutoFit/>
          </a:bodyPr>
          <a:lstStyle/>
          <a:p>
            <a:pPr algn="ctr"/>
            <a:r>
              <a:rPr lang="en-US" sz="700" b="1">
                <a:latin typeface="Century Gothic" pitchFamily="34" charset="0"/>
              </a:rPr>
              <a:t>APPLICATION</a:t>
            </a:r>
          </a:p>
          <a:p>
            <a:pPr algn="ctr"/>
            <a:r>
              <a:rPr lang="en-US" sz="700" b="1">
                <a:latin typeface="Century Gothic" pitchFamily="34" charset="0"/>
              </a:rPr>
              <a:t>INFRASTRUCTURE</a:t>
            </a:r>
          </a:p>
        </p:txBody>
      </p:sp>
      <p:sp>
        <p:nvSpPr>
          <p:cNvPr id="18441" name="TextBox 11"/>
          <p:cNvSpPr txBox="1">
            <a:spLocks noChangeArrowheads="1"/>
          </p:cNvSpPr>
          <p:nvPr/>
        </p:nvSpPr>
        <p:spPr bwMode="auto">
          <a:xfrm>
            <a:off x="3733800" y="1352550"/>
            <a:ext cx="762000" cy="215900"/>
          </a:xfrm>
          <a:prstGeom prst="rect">
            <a:avLst/>
          </a:prstGeom>
          <a:noFill/>
          <a:ln w="9525">
            <a:noFill/>
            <a:miter lim="800000"/>
            <a:headEnd/>
            <a:tailEnd/>
          </a:ln>
        </p:spPr>
        <p:txBody>
          <a:bodyPr lIns="0" tIns="0" rIns="0" bIns="0">
            <a:spAutoFit/>
          </a:bodyPr>
          <a:lstStyle/>
          <a:p>
            <a:pPr algn="ctr"/>
            <a:r>
              <a:rPr lang="en-US" sz="700" b="1">
                <a:latin typeface="Century Gothic" pitchFamily="34" charset="0"/>
              </a:rPr>
              <a:t>BUSINESS</a:t>
            </a:r>
          </a:p>
          <a:p>
            <a:pPr algn="ctr"/>
            <a:r>
              <a:rPr lang="en-US" sz="700" b="1">
                <a:latin typeface="Century Gothic" pitchFamily="34" charset="0"/>
              </a:rPr>
              <a:t>ANALYTICS</a:t>
            </a:r>
          </a:p>
        </p:txBody>
      </p:sp>
      <p:sp>
        <p:nvSpPr>
          <p:cNvPr id="18442" name="TextBox 12"/>
          <p:cNvSpPr txBox="1">
            <a:spLocks noChangeArrowheads="1"/>
          </p:cNvSpPr>
          <p:nvPr/>
        </p:nvSpPr>
        <p:spPr bwMode="auto">
          <a:xfrm>
            <a:off x="4495800" y="1397000"/>
            <a:ext cx="457200" cy="107950"/>
          </a:xfrm>
          <a:prstGeom prst="rect">
            <a:avLst/>
          </a:prstGeom>
          <a:noFill/>
          <a:ln w="9525">
            <a:noFill/>
            <a:miter lim="800000"/>
            <a:headEnd/>
            <a:tailEnd/>
          </a:ln>
        </p:spPr>
        <p:txBody>
          <a:bodyPr lIns="0" tIns="0" rIns="0" bIns="0">
            <a:spAutoFit/>
          </a:bodyPr>
          <a:lstStyle/>
          <a:p>
            <a:pPr algn="ctr"/>
            <a:r>
              <a:rPr lang="en-US" sz="700" b="1">
                <a:latin typeface="Century Gothic" pitchFamily="34" charset="0"/>
              </a:rPr>
              <a:t>ECM</a:t>
            </a:r>
          </a:p>
        </p:txBody>
      </p:sp>
      <p:sp>
        <p:nvSpPr>
          <p:cNvPr id="18443" name="TextBox 13"/>
          <p:cNvSpPr txBox="1">
            <a:spLocks noChangeArrowheads="1"/>
          </p:cNvSpPr>
          <p:nvPr/>
        </p:nvSpPr>
        <p:spPr bwMode="auto">
          <a:xfrm>
            <a:off x="4953000" y="1352550"/>
            <a:ext cx="914400" cy="215900"/>
          </a:xfrm>
          <a:prstGeom prst="rect">
            <a:avLst/>
          </a:prstGeom>
          <a:noFill/>
          <a:ln w="9525">
            <a:noFill/>
            <a:miter lim="800000"/>
            <a:headEnd/>
            <a:tailEnd/>
          </a:ln>
        </p:spPr>
        <p:txBody>
          <a:bodyPr lIns="0" tIns="0" rIns="0" bIns="0">
            <a:spAutoFit/>
          </a:bodyPr>
          <a:lstStyle/>
          <a:p>
            <a:pPr algn="ctr"/>
            <a:r>
              <a:rPr lang="en-US" sz="700" b="1">
                <a:latin typeface="Century Gothic" pitchFamily="34" charset="0"/>
              </a:rPr>
              <a:t>USER EXPERIENCE</a:t>
            </a:r>
          </a:p>
          <a:p>
            <a:pPr algn="ctr"/>
            <a:r>
              <a:rPr lang="en-US" sz="700" b="1">
                <a:latin typeface="Century Gothic" pitchFamily="34" charset="0"/>
              </a:rPr>
              <a:t>COLLABORATION</a:t>
            </a:r>
          </a:p>
        </p:txBody>
      </p:sp>
      <p:sp>
        <p:nvSpPr>
          <p:cNvPr id="18444" name="TextBox 14"/>
          <p:cNvSpPr txBox="1">
            <a:spLocks noChangeArrowheads="1"/>
          </p:cNvSpPr>
          <p:nvPr/>
        </p:nvSpPr>
        <p:spPr bwMode="auto">
          <a:xfrm>
            <a:off x="5943600" y="1397000"/>
            <a:ext cx="609600" cy="107950"/>
          </a:xfrm>
          <a:prstGeom prst="rect">
            <a:avLst/>
          </a:prstGeom>
          <a:noFill/>
          <a:ln w="9525">
            <a:noFill/>
            <a:miter lim="800000"/>
            <a:headEnd/>
            <a:tailEnd/>
          </a:ln>
        </p:spPr>
        <p:txBody>
          <a:bodyPr lIns="0" tIns="0" rIns="0" bIns="0">
            <a:spAutoFit/>
          </a:bodyPr>
          <a:lstStyle/>
          <a:p>
            <a:pPr algn="ctr"/>
            <a:r>
              <a:rPr lang="en-US" sz="700" b="1">
                <a:latin typeface="Century Gothic" pitchFamily="34" charset="0"/>
              </a:rPr>
              <a:t>SECURITY</a:t>
            </a:r>
          </a:p>
        </p:txBody>
      </p:sp>
      <p:sp>
        <p:nvSpPr>
          <p:cNvPr id="18445" name="TextBox 15"/>
          <p:cNvSpPr txBox="1">
            <a:spLocks noChangeArrowheads="1"/>
          </p:cNvSpPr>
          <p:nvPr/>
        </p:nvSpPr>
        <p:spPr bwMode="auto">
          <a:xfrm>
            <a:off x="914400" y="1778000"/>
            <a:ext cx="914400" cy="107950"/>
          </a:xfrm>
          <a:prstGeom prst="rect">
            <a:avLst/>
          </a:prstGeom>
          <a:noFill/>
          <a:ln w="9525">
            <a:noFill/>
            <a:miter lim="800000"/>
            <a:headEnd/>
            <a:tailEnd/>
          </a:ln>
        </p:spPr>
        <p:txBody>
          <a:bodyPr lIns="0" tIns="0" rIns="0" bIns="0">
            <a:spAutoFit/>
          </a:bodyPr>
          <a:lstStyle/>
          <a:p>
            <a:pPr algn="ctr"/>
            <a:r>
              <a:rPr lang="en-US" sz="700" b="1">
                <a:solidFill>
                  <a:schemeClr val="bg1"/>
                </a:solidFill>
                <a:latin typeface="Century Gothic" pitchFamily="34" charset="0"/>
              </a:rPr>
              <a:t>ADVISORY</a:t>
            </a:r>
          </a:p>
        </p:txBody>
      </p:sp>
      <p:sp>
        <p:nvSpPr>
          <p:cNvPr id="18446" name="TextBox 16"/>
          <p:cNvSpPr txBox="1">
            <a:spLocks noChangeArrowheads="1"/>
          </p:cNvSpPr>
          <p:nvPr/>
        </p:nvSpPr>
        <p:spPr bwMode="auto">
          <a:xfrm>
            <a:off x="914400" y="2190750"/>
            <a:ext cx="914400" cy="107950"/>
          </a:xfrm>
          <a:prstGeom prst="rect">
            <a:avLst/>
          </a:prstGeom>
          <a:noFill/>
          <a:ln w="9525">
            <a:noFill/>
            <a:miter lim="800000"/>
            <a:headEnd/>
            <a:tailEnd/>
          </a:ln>
        </p:spPr>
        <p:txBody>
          <a:bodyPr lIns="0" tIns="0" rIns="0" bIns="0">
            <a:spAutoFit/>
          </a:bodyPr>
          <a:lstStyle/>
          <a:p>
            <a:pPr algn="ctr"/>
            <a:r>
              <a:rPr lang="en-US" sz="700" b="1">
                <a:solidFill>
                  <a:schemeClr val="bg1"/>
                </a:solidFill>
                <a:latin typeface="Century Gothic" pitchFamily="34" charset="0"/>
              </a:rPr>
              <a:t>ADOPTION</a:t>
            </a:r>
          </a:p>
        </p:txBody>
      </p:sp>
      <p:sp>
        <p:nvSpPr>
          <p:cNvPr id="18447" name="TextBox 17"/>
          <p:cNvSpPr txBox="1">
            <a:spLocks noChangeArrowheads="1"/>
          </p:cNvSpPr>
          <p:nvPr/>
        </p:nvSpPr>
        <p:spPr bwMode="auto">
          <a:xfrm>
            <a:off x="838200" y="2495550"/>
            <a:ext cx="990600" cy="323850"/>
          </a:xfrm>
          <a:prstGeom prst="rect">
            <a:avLst/>
          </a:prstGeom>
          <a:noFill/>
          <a:ln w="9525">
            <a:noFill/>
            <a:miter lim="800000"/>
            <a:headEnd/>
            <a:tailEnd/>
          </a:ln>
        </p:spPr>
        <p:txBody>
          <a:bodyPr lIns="0" tIns="0" rIns="0" bIns="0">
            <a:spAutoFit/>
          </a:bodyPr>
          <a:lstStyle/>
          <a:p>
            <a:pPr algn="ctr"/>
            <a:r>
              <a:rPr lang="en-US" sz="700" b="1">
                <a:solidFill>
                  <a:schemeClr val="bg1"/>
                </a:solidFill>
                <a:latin typeface="Century Gothic" pitchFamily="34" charset="0"/>
              </a:rPr>
              <a:t>APPLICATION DEVELOPMENT &amp; </a:t>
            </a:r>
          </a:p>
          <a:p>
            <a:pPr algn="ctr"/>
            <a:r>
              <a:rPr lang="en-US" sz="700" b="1">
                <a:solidFill>
                  <a:schemeClr val="bg1"/>
                </a:solidFill>
                <a:latin typeface="Century Gothic" pitchFamily="34" charset="0"/>
              </a:rPr>
              <a:t>INTEGRATION</a:t>
            </a:r>
          </a:p>
        </p:txBody>
      </p:sp>
      <p:sp>
        <p:nvSpPr>
          <p:cNvPr id="18448" name="TextBox 18"/>
          <p:cNvSpPr txBox="1">
            <a:spLocks noChangeArrowheads="1"/>
          </p:cNvSpPr>
          <p:nvPr/>
        </p:nvSpPr>
        <p:spPr bwMode="auto">
          <a:xfrm>
            <a:off x="914400" y="2952750"/>
            <a:ext cx="914400" cy="215900"/>
          </a:xfrm>
          <a:prstGeom prst="rect">
            <a:avLst/>
          </a:prstGeom>
          <a:noFill/>
          <a:ln w="9525">
            <a:noFill/>
            <a:miter lim="800000"/>
            <a:headEnd/>
            <a:tailEnd/>
          </a:ln>
        </p:spPr>
        <p:txBody>
          <a:bodyPr lIns="0" tIns="0" rIns="0" bIns="0">
            <a:spAutoFit/>
          </a:bodyPr>
          <a:lstStyle/>
          <a:p>
            <a:pPr algn="ctr"/>
            <a:r>
              <a:rPr lang="en-US" sz="700" b="1">
                <a:solidFill>
                  <a:schemeClr val="bg1"/>
                </a:solidFill>
                <a:latin typeface="Century Gothic" pitchFamily="34" charset="0"/>
              </a:rPr>
              <a:t>UPGRADE &amp;</a:t>
            </a:r>
          </a:p>
          <a:p>
            <a:pPr algn="ctr"/>
            <a:r>
              <a:rPr lang="en-US" sz="700" b="1">
                <a:solidFill>
                  <a:schemeClr val="bg1"/>
                </a:solidFill>
                <a:latin typeface="Century Gothic" pitchFamily="34" charset="0"/>
              </a:rPr>
              <a:t>RE-ENGINEERING</a:t>
            </a:r>
          </a:p>
        </p:txBody>
      </p:sp>
      <p:sp>
        <p:nvSpPr>
          <p:cNvPr id="18449" name="TextBox 19"/>
          <p:cNvSpPr txBox="1">
            <a:spLocks noChangeArrowheads="1"/>
          </p:cNvSpPr>
          <p:nvPr/>
        </p:nvSpPr>
        <p:spPr bwMode="auto">
          <a:xfrm>
            <a:off x="914400" y="3346450"/>
            <a:ext cx="914400" cy="215900"/>
          </a:xfrm>
          <a:prstGeom prst="rect">
            <a:avLst/>
          </a:prstGeom>
          <a:noFill/>
          <a:ln w="9525">
            <a:noFill/>
            <a:miter lim="800000"/>
            <a:headEnd/>
            <a:tailEnd/>
          </a:ln>
        </p:spPr>
        <p:txBody>
          <a:bodyPr lIns="0" tIns="0" rIns="0" bIns="0">
            <a:spAutoFit/>
          </a:bodyPr>
          <a:lstStyle/>
          <a:p>
            <a:pPr algn="ctr"/>
            <a:r>
              <a:rPr lang="en-US" sz="700" b="1">
                <a:solidFill>
                  <a:schemeClr val="bg1"/>
                </a:solidFill>
                <a:latin typeface="Century Gothic" pitchFamily="34" charset="0"/>
              </a:rPr>
              <a:t>APPLICATION</a:t>
            </a:r>
          </a:p>
          <a:p>
            <a:pPr algn="ctr"/>
            <a:r>
              <a:rPr lang="en-US" sz="700" b="1">
                <a:solidFill>
                  <a:schemeClr val="bg1"/>
                </a:solidFill>
                <a:latin typeface="Century Gothic" pitchFamily="34" charset="0"/>
              </a:rPr>
              <a:t>INFRASTRUCTURE</a:t>
            </a:r>
          </a:p>
        </p:txBody>
      </p:sp>
      <p:sp>
        <p:nvSpPr>
          <p:cNvPr id="18450" name="TextBox 20"/>
          <p:cNvSpPr txBox="1">
            <a:spLocks noChangeArrowheads="1"/>
          </p:cNvSpPr>
          <p:nvPr/>
        </p:nvSpPr>
        <p:spPr bwMode="auto">
          <a:xfrm>
            <a:off x="914400" y="3714750"/>
            <a:ext cx="914400" cy="261938"/>
          </a:xfrm>
          <a:prstGeom prst="rect">
            <a:avLst/>
          </a:prstGeom>
          <a:noFill/>
          <a:ln w="9525">
            <a:noFill/>
            <a:miter lim="800000"/>
            <a:headEnd/>
            <a:tailEnd/>
          </a:ln>
        </p:spPr>
        <p:txBody>
          <a:bodyPr lIns="0" tIns="0" rIns="0" bIns="0">
            <a:spAutoFit/>
          </a:bodyPr>
          <a:lstStyle/>
          <a:p>
            <a:pPr algn="ctr"/>
            <a:endParaRPr lang="en-US" sz="300" b="1">
              <a:solidFill>
                <a:schemeClr val="bg1"/>
              </a:solidFill>
              <a:latin typeface="Century Gothic" pitchFamily="34" charset="0"/>
            </a:endParaRPr>
          </a:p>
          <a:p>
            <a:pPr algn="ctr"/>
            <a:r>
              <a:rPr lang="en-US" sz="700" b="1">
                <a:solidFill>
                  <a:schemeClr val="bg1"/>
                </a:solidFill>
                <a:latin typeface="Century Gothic" pitchFamily="34" charset="0"/>
              </a:rPr>
              <a:t>MANAGED</a:t>
            </a:r>
          </a:p>
          <a:p>
            <a:pPr algn="ctr"/>
            <a:r>
              <a:rPr lang="en-US" sz="700" b="1">
                <a:solidFill>
                  <a:schemeClr val="bg1"/>
                </a:solidFill>
                <a:latin typeface="Century Gothic" pitchFamily="34" charset="0"/>
              </a:rPr>
              <a:t>SERVICES</a:t>
            </a:r>
          </a:p>
        </p:txBody>
      </p:sp>
      <p:sp>
        <p:nvSpPr>
          <p:cNvPr id="18451" name="TextBox 21"/>
          <p:cNvSpPr txBox="1">
            <a:spLocks noChangeArrowheads="1"/>
          </p:cNvSpPr>
          <p:nvPr/>
        </p:nvSpPr>
        <p:spPr bwMode="auto">
          <a:xfrm>
            <a:off x="914400" y="4216400"/>
            <a:ext cx="914400" cy="107950"/>
          </a:xfrm>
          <a:prstGeom prst="rect">
            <a:avLst/>
          </a:prstGeom>
          <a:noFill/>
          <a:ln w="9525">
            <a:noFill/>
            <a:miter lim="800000"/>
            <a:headEnd/>
            <a:tailEnd/>
          </a:ln>
        </p:spPr>
        <p:txBody>
          <a:bodyPr lIns="0" tIns="0" rIns="0" bIns="0">
            <a:spAutoFit/>
          </a:bodyPr>
          <a:lstStyle/>
          <a:p>
            <a:pPr algn="ctr"/>
            <a:r>
              <a:rPr lang="en-US" sz="700" b="1">
                <a:solidFill>
                  <a:schemeClr val="bg1"/>
                </a:solidFill>
                <a:latin typeface="Century Gothic" pitchFamily="34" charset="0"/>
              </a:rPr>
              <a:t>IV&amp;V TESTING</a:t>
            </a:r>
          </a:p>
        </p:txBody>
      </p:sp>
      <p:sp>
        <p:nvSpPr>
          <p:cNvPr id="18452" name="TextBox 22"/>
          <p:cNvSpPr txBox="1">
            <a:spLocks noChangeArrowheads="1"/>
          </p:cNvSpPr>
          <p:nvPr/>
        </p:nvSpPr>
        <p:spPr bwMode="auto">
          <a:xfrm>
            <a:off x="7239000" y="1668463"/>
            <a:ext cx="838200" cy="369887"/>
          </a:xfrm>
          <a:prstGeom prst="rect">
            <a:avLst/>
          </a:prstGeom>
          <a:noFill/>
          <a:ln w="9525">
            <a:noFill/>
            <a:miter lim="800000"/>
            <a:headEnd/>
            <a:tailEnd/>
          </a:ln>
        </p:spPr>
        <p:txBody>
          <a:bodyPr lIns="0" tIns="0" rIns="0" bIns="0">
            <a:spAutoFit/>
          </a:bodyPr>
          <a:lstStyle/>
          <a:p>
            <a:pPr algn="ctr"/>
            <a:r>
              <a:rPr lang="en-US" sz="800" b="1" dirty="0">
                <a:latin typeface="Century Gothic" pitchFamily="34" charset="0"/>
              </a:rPr>
              <a:t>Flexible</a:t>
            </a:r>
          </a:p>
          <a:p>
            <a:pPr algn="ctr"/>
            <a:r>
              <a:rPr lang="en-US" sz="800" b="1" dirty="0">
                <a:latin typeface="Century Gothic" pitchFamily="34" charset="0"/>
              </a:rPr>
              <a:t>Engagement &amp; Pricing Models</a:t>
            </a:r>
          </a:p>
        </p:txBody>
      </p:sp>
      <p:sp>
        <p:nvSpPr>
          <p:cNvPr id="18453" name="TextBox 23"/>
          <p:cNvSpPr txBox="1">
            <a:spLocks noChangeArrowheads="1"/>
          </p:cNvSpPr>
          <p:nvPr/>
        </p:nvSpPr>
        <p:spPr bwMode="auto">
          <a:xfrm>
            <a:off x="7288213" y="2571750"/>
            <a:ext cx="685800" cy="92075"/>
          </a:xfrm>
          <a:prstGeom prst="rect">
            <a:avLst/>
          </a:prstGeom>
          <a:noFill/>
          <a:ln w="9525">
            <a:noFill/>
            <a:miter lim="800000"/>
            <a:headEnd/>
            <a:tailEnd/>
          </a:ln>
        </p:spPr>
        <p:txBody>
          <a:bodyPr lIns="0" tIns="0" rIns="0" bIns="0">
            <a:spAutoFit/>
          </a:bodyPr>
          <a:lstStyle/>
          <a:p>
            <a:pPr algn="ctr"/>
            <a:r>
              <a:rPr lang="en-US" sz="600" b="1">
                <a:latin typeface="Century Gothic" pitchFamily="34" charset="0"/>
              </a:rPr>
              <a:t>FIXED PRICE</a:t>
            </a:r>
          </a:p>
        </p:txBody>
      </p:sp>
      <p:sp>
        <p:nvSpPr>
          <p:cNvPr id="18454" name="TextBox 24"/>
          <p:cNvSpPr txBox="1">
            <a:spLocks noChangeArrowheads="1"/>
          </p:cNvSpPr>
          <p:nvPr/>
        </p:nvSpPr>
        <p:spPr bwMode="auto">
          <a:xfrm>
            <a:off x="7288213" y="2921000"/>
            <a:ext cx="685800" cy="92075"/>
          </a:xfrm>
          <a:prstGeom prst="rect">
            <a:avLst/>
          </a:prstGeom>
          <a:noFill/>
          <a:ln w="9525">
            <a:noFill/>
            <a:miter lim="800000"/>
            <a:headEnd/>
            <a:tailEnd/>
          </a:ln>
        </p:spPr>
        <p:txBody>
          <a:bodyPr lIns="0" tIns="0" rIns="0" bIns="0">
            <a:spAutoFit/>
          </a:bodyPr>
          <a:lstStyle/>
          <a:p>
            <a:pPr algn="ctr"/>
            <a:r>
              <a:rPr lang="en-US" sz="600" b="1">
                <a:latin typeface="Century Gothic" pitchFamily="34" charset="0"/>
              </a:rPr>
              <a:t>T &amp; M</a:t>
            </a:r>
          </a:p>
        </p:txBody>
      </p:sp>
      <p:sp>
        <p:nvSpPr>
          <p:cNvPr id="18455" name="TextBox 25"/>
          <p:cNvSpPr txBox="1">
            <a:spLocks noChangeArrowheads="1"/>
          </p:cNvSpPr>
          <p:nvPr/>
        </p:nvSpPr>
        <p:spPr bwMode="auto">
          <a:xfrm>
            <a:off x="7288213" y="3257550"/>
            <a:ext cx="685800" cy="92075"/>
          </a:xfrm>
          <a:prstGeom prst="rect">
            <a:avLst/>
          </a:prstGeom>
          <a:noFill/>
          <a:ln w="9525">
            <a:noFill/>
            <a:miter lim="800000"/>
            <a:headEnd/>
            <a:tailEnd/>
          </a:ln>
        </p:spPr>
        <p:txBody>
          <a:bodyPr lIns="0" tIns="0" rIns="0" bIns="0">
            <a:spAutoFit/>
          </a:bodyPr>
          <a:lstStyle/>
          <a:p>
            <a:pPr algn="ctr"/>
            <a:r>
              <a:rPr lang="en-US" sz="600" b="1">
                <a:latin typeface="Century Gothic" pitchFamily="34" charset="0"/>
              </a:rPr>
              <a:t>HYBRID</a:t>
            </a:r>
          </a:p>
        </p:txBody>
      </p:sp>
      <p:sp>
        <p:nvSpPr>
          <p:cNvPr id="18456" name="TextBox 26"/>
          <p:cNvSpPr txBox="1">
            <a:spLocks noChangeArrowheads="1"/>
          </p:cNvSpPr>
          <p:nvPr/>
        </p:nvSpPr>
        <p:spPr bwMode="auto">
          <a:xfrm>
            <a:off x="7239000" y="3638550"/>
            <a:ext cx="838200" cy="92075"/>
          </a:xfrm>
          <a:prstGeom prst="rect">
            <a:avLst/>
          </a:prstGeom>
          <a:noFill/>
          <a:ln w="9525">
            <a:noFill/>
            <a:miter lim="800000"/>
            <a:headEnd/>
            <a:tailEnd/>
          </a:ln>
        </p:spPr>
        <p:txBody>
          <a:bodyPr lIns="0" tIns="0" rIns="0" bIns="0">
            <a:spAutoFit/>
          </a:bodyPr>
          <a:lstStyle/>
          <a:p>
            <a:pPr algn="ctr"/>
            <a:r>
              <a:rPr lang="en-US" sz="600" b="1">
                <a:latin typeface="Century Gothic" pitchFamily="34" charset="0"/>
              </a:rPr>
              <a:t>MANAGED SERVICES</a:t>
            </a:r>
          </a:p>
        </p:txBody>
      </p:sp>
      <p:sp>
        <p:nvSpPr>
          <p:cNvPr id="18457" name="TextBox 27"/>
          <p:cNvSpPr txBox="1">
            <a:spLocks noChangeArrowheads="1"/>
          </p:cNvSpPr>
          <p:nvPr/>
        </p:nvSpPr>
        <p:spPr bwMode="auto">
          <a:xfrm>
            <a:off x="1981200" y="1809750"/>
            <a:ext cx="685800" cy="107950"/>
          </a:xfrm>
          <a:prstGeom prst="rect">
            <a:avLst/>
          </a:prstGeom>
          <a:noFill/>
          <a:ln w="9525">
            <a:noFill/>
            <a:miter lim="800000"/>
            <a:headEnd/>
            <a:tailEnd/>
          </a:ln>
        </p:spPr>
        <p:txBody>
          <a:bodyPr lIns="0" tIns="0" rIns="0" bIns="0">
            <a:spAutoFit/>
          </a:bodyPr>
          <a:lstStyle/>
          <a:p>
            <a:pPr algn="ctr"/>
            <a:r>
              <a:rPr lang="en-US" sz="700" b="1">
                <a:latin typeface="Century Gothic" pitchFamily="34" charset="0"/>
              </a:rPr>
              <a:t>Assessment</a:t>
            </a:r>
          </a:p>
        </p:txBody>
      </p:sp>
      <p:sp>
        <p:nvSpPr>
          <p:cNvPr id="18458" name="TextBox 28"/>
          <p:cNvSpPr txBox="1">
            <a:spLocks noChangeArrowheads="1"/>
          </p:cNvSpPr>
          <p:nvPr/>
        </p:nvSpPr>
        <p:spPr bwMode="auto">
          <a:xfrm>
            <a:off x="2743200" y="1809750"/>
            <a:ext cx="1524000" cy="107950"/>
          </a:xfrm>
          <a:prstGeom prst="rect">
            <a:avLst/>
          </a:prstGeom>
          <a:noFill/>
          <a:ln w="9525">
            <a:noFill/>
            <a:miter lim="800000"/>
            <a:headEnd/>
            <a:tailEnd/>
          </a:ln>
        </p:spPr>
        <p:txBody>
          <a:bodyPr lIns="0" tIns="0" rIns="0" bIns="0">
            <a:spAutoFit/>
          </a:bodyPr>
          <a:lstStyle/>
          <a:p>
            <a:pPr algn="ctr"/>
            <a:r>
              <a:rPr lang="en-US" sz="700" b="1">
                <a:latin typeface="Century Gothic" pitchFamily="34" charset="0"/>
              </a:rPr>
              <a:t>Strategy &amp; Roadmap Definition</a:t>
            </a:r>
          </a:p>
        </p:txBody>
      </p:sp>
      <p:sp>
        <p:nvSpPr>
          <p:cNvPr id="18459" name="TextBox 29"/>
          <p:cNvSpPr txBox="1">
            <a:spLocks noChangeArrowheads="1"/>
          </p:cNvSpPr>
          <p:nvPr/>
        </p:nvSpPr>
        <p:spPr bwMode="auto">
          <a:xfrm>
            <a:off x="4267200" y="1809750"/>
            <a:ext cx="1066800" cy="107950"/>
          </a:xfrm>
          <a:prstGeom prst="rect">
            <a:avLst/>
          </a:prstGeom>
          <a:noFill/>
          <a:ln w="9525">
            <a:noFill/>
            <a:miter lim="800000"/>
            <a:headEnd/>
            <a:tailEnd/>
          </a:ln>
        </p:spPr>
        <p:txBody>
          <a:bodyPr lIns="0" tIns="0" rIns="0" bIns="0">
            <a:spAutoFit/>
          </a:bodyPr>
          <a:lstStyle/>
          <a:p>
            <a:pPr algn="ctr"/>
            <a:r>
              <a:rPr lang="en-US" sz="700" b="1">
                <a:latin typeface="Century Gothic" pitchFamily="34" charset="0"/>
              </a:rPr>
              <a:t>Technology Blueprint</a:t>
            </a:r>
          </a:p>
        </p:txBody>
      </p:sp>
      <p:sp>
        <p:nvSpPr>
          <p:cNvPr id="18460" name="TextBox 30"/>
          <p:cNvSpPr txBox="1">
            <a:spLocks noChangeArrowheads="1"/>
          </p:cNvSpPr>
          <p:nvPr/>
        </p:nvSpPr>
        <p:spPr bwMode="auto">
          <a:xfrm>
            <a:off x="5562600" y="1809750"/>
            <a:ext cx="1066800" cy="107950"/>
          </a:xfrm>
          <a:prstGeom prst="rect">
            <a:avLst/>
          </a:prstGeom>
          <a:noFill/>
          <a:ln w="9525">
            <a:noFill/>
            <a:miter lim="800000"/>
            <a:headEnd/>
            <a:tailEnd/>
          </a:ln>
        </p:spPr>
        <p:txBody>
          <a:bodyPr lIns="0" tIns="0" rIns="0" bIns="0">
            <a:spAutoFit/>
          </a:bodyPr>
          <a:lstStyle/>
          <a:p>
            <a:pPr algn="ctr"/>
            <a:r>
              <a:rPr lang="en-US" sz="700" b="1">
                <a:latin typeface="Century Gothic" pitchFamily="34" charset="0"/>
              </a:rPr>
              <a:t>Simulation &amp; Prototyping</a:t>
            </a:r>
          </a:p>
        </p:txBody>
      </p:sp>
      <p:sp>
        <p:nvSpPr>
          <p:cNvPr id="18461" name="TextBox 31"/>
          <p:cNvSpPr txBox="1">
            <a:spLocks noChangeArrowheads="1"/>
          </p:cNvSpPr>
          <p:nvPr/>
        </p:nvSpPr>
        <p:spPr bwMode="auto">
          <a:xfrm>
            <a:off x="2286000" y="2190750"/>
            <a:ext cx="1524000" cy="107950"/>
          </a:xfrm>
          <a:prstGeom prst="rect">
            <a:avLst/>
          </a:prstGeom>
          <a:noFill/>
          <a:ln w="9525">
            <a:noFill/>
            <a:miter lim="800000"/>
            <a:headEnd/>
            <a:tailEnd/>
          </a:ln>
        </p:spPr>
        <p:txBody>
          <a:bodyPr lIns="0" tIns="0" rIns="0" bIns="0">
            <a:spAutoFit/>
          </a:bodyPr>
          <a:lstStyle/>
          <a:p>
            <a:pPr algn="ctr"/>
            <a:r>
              <a:rPr lang="en-US" sz="700" b="1">
                <a:latin typeface="Century Gothic" pitchFamily="34" charset="0"/>
              </a:rPr>
              <a:t>Quick Starts</a:t>
            </a:r>
          </a:p>
        </p:txBody>
      </p:sp>
      <p:sp>
        <p:nvSpPr>
          <p:cNvPr id="18462" name="TextBox 32"/>
          <p:cNvSpPr txBox="1">
            <a:spLocks noChangeArrowheads="1"/>
          </p:cNvSpPr>
          <p:nvPr/>
        </p:nvSpPr>
        <p:spPr bwMode="auto">
          <a:xfrm>
            <a:off x="4724400" y="2190750"/>
            <a:ext cx="1524000" cy="107950"/>
          </a:xfrm>
          <a:prstGeom prst="rect">
            <a:avLst/>
          </a:prstGeom>
          <a:noFill/>
          <a:ln w="9525">
            <a:noFill/>
            <a:miter lim="800000"/>
            <a:headEnd/>
            <a:tailEnd/>
          </a:ln>
        </p:spPr>
        <p:txBody>
          <a:bodyPr lIns="0" tIns="0" rIns="0" bIns="0">
            <a:spAutoFit/>
          </a:bodyPr>
          <a:lstStyle/>
          <a:p>
            <a:pPr algn="ctr"/>
            <a:r>
              <a:rPr lang="en-US" sz="700" b="1">
                <a:latin typeface="Century Gothic" pitchFamily="34" charset="0"/>
              </a:rPr>
              <a:t>Centers of Excellence</a:t>
            </a:r>
          </a:p>
        </p:txBody>
      </p:sp>
      <p:sp>
        <p:nvSpPr>
          <p:cNvPr id="18463" name="TextBox 33"/>
          <p:cNvSpPr txBox="1">
            <a:spLocks noChangeArrowheads="1"/>
          </p:cNvSpPr>
          <p:nvPr/>
        </p:nvSpPr>
        <p:spPr bwMode="auto">
          <a:xfrm>
            <a:off x="1981200" y="2541588"/>
            <a:ext cx="685800" cy="215900"/>
          </a:xfrm>
          <a:prstGeom prst="rect">
            <a:avLst/>
          </a:prstGeom>
          <a:noFill/>
          <a:ln w="9525">
            <a:noFill/>
            <a:miter lim="800000"/>
            <a:headEnd/>
            <a:tailEnd/>
          </a:ln>
        </p:spPr>
        <p:txBody>
          <a:bodyPr lIns="0" tIns="0" rIns="0" bIns="0" anchor="ctr">
            <a:spAutoFit/>
          </a:bodyPr>
          <a:lstStyle/>
          <a:p>
            <a:pPr algn="ctr"/>
            <a:r>
              <a:rPr lang="en-US" sz="700" b="1">
                <a:latin typeface="Century Gothic" pitchFamily="34" charset="0"/>
              </a:rPr>
              <a:t>Architecture &amp;</a:t>
            </a:r>
          </a:p>
          <a:p>
            <a:pPr algn="ctr"/>
            <a:r>
              <a:rPr lang="en-US" sz="700" b="1">
                <a:latin typeface="Century Gothic" pitchFamily="34" charset="0"/>
              </a:rPr>
              <a:t>Design</a:t>
            </a:r>
          </a:p>
        </p:txBody>
      </p:sp>
      <p:sp>
        <p:nvSpPr>
          <p:cNvPr id="18464" name="TextBox 34"/>
          <p:cNvSpPr txBox="1">
            <a:spLocks noChangeArrowheads="1"/>
          </p:cNvSpPr>
          <p:nvPr/>
        </p:nvSpPr>
        <p:spPr bwMode="auto">
          <a:xfrm>
            <a:off x="2895600" y="2541588"/>
            <a:ext cx="685800" cy="215900"/>
          </a:xfrm>
          <a:prstGeom prst="rect">
            <a:avLst/>
          </a:prstGeom>
          <a:noFill/>
          <a:ln w="9525">
            <a:noFill/>
            <a:miter lim="800000"/>
            <a:headEnd/>
            <a:tailEnd/>
          </a:ln>
        </p:spPr>
        <p:txBody>
          <a:bodyPr lIns="0" tIns="0" rIns="0" bIns="0" anchor="ctr">
            <a:spAutoFit/>
          </a:bodyPr>
          <a:lstStyle/>
          <a:p>
            <a:pPr algn="ctr"/>
            <a:r>
              <a:rPr lang="en-US" sz="700" b="1">
                <a:latin typeface="Century Gothic" pitchFamily="34" charset="0"/>
              </a:rPr>
              <a:t>Solution</a:t>
            </a:r>
          </a:p>
          <a:p>
            <a:pPr algn="ctr"/>
            <a:r>
              <a:rPr lang="en-US" sz="700" b="1">
                <a:latin typeface="Century Gothic" pitchFamily="34" charset="0"/>
              </a:rPr>
              <a:t>Implementation</a:t>
            </a:r>
          </a:p>
        </p:txBody>
      </p:sp>
      <p:sp>
        <p:nvSpPr>
          <p:cNvPr id="18465" name="TextBox 35"/>
          <p:cNvSpPr txBox="1">
            <a:spLocks noChangeArrowheads="1"/>
          </p:cNvSpPr>
          <p:nvPr/>
        </p:nvSpPr>
        <p:spPr bwMode="auto">
          <a:xfrm>
            <a:off x="3810000" y="2541588"/>
            <a:ext cx="685800" cy="215900"/>
          </a:xfrm>
          <a:prstGeom prst="rect">
            <a:avLst/>
          </a:prstGeom>
          <a:noFill/>
          <a:ln w="9525">
            <a:noFill/>
            <a:miter lim="800000"/>
            <a:headEnd/>
            <a:tailEnd/>
          </a:ln>
        </p:spPr>
        <p:txBody>
          <a:bodyPr lIns="0" tIns="0" rIns="0" bIns="0" anchor="ctr">
            <a:spAutoFit/>
          </a:bodyPr>
          <a:lstStyle/>
          <a:p>
            <a:pPr algn="ctr"/>
            <a:r>
              <a:rPr lang="en-US" sz="700" b="1">
                <a:latin typeface="Century Gothic" pitchFamily="34" charset="0"/>
              </a:rPr>
              <a:t>Application</a:t>
            </a:r>
          </a:p>
          <a:p>
            <a:pPr algn="ctr"/>
            <a:r>
              <a:rPr lang="en-US" sz="700" b="1">
                <a:latin typeface="Century Gothic" pitchFamily="34" charset="0"/>
              </a:rPr>
              <a:t>Integration</a:t>
            </a:r>
          </a:p>
        </p:txBody>
      </p:sp>
      <p:sp>
        <p:nvSpPr>
          <p:cNvPr id="18466" name="TextBox 36"/>
          <p:cNvSpPr txBox="1">
            <a:spLocks noChangeArrowheads="1"/>
          </p:cNvSpPr>
          <p:nvPr/>
        </p:nvSpPr>
        <p:spPr bwMode="auto">
          <a:xfrm>
            <a:off x="4724400" y="2541588"/>
            <a:ext cx="685800" cy="215900"/>
          </a:xfrm>
          <a:prstGeom prst="rect">
            <a:avLst/>
          </a:prstGeom>
          <a:noFill/>
          <a:ln w="9525">
            <a:noFill/>
            <a:miter lim="800000"/>
            <a:headEnd/>
            <a:tailEnd/>
          </a:ln>
        </p:spPr>
        <p:txBody>
          <a:bodyPr lIns="0" tIns="0" rIns="0" bIns="0" anchor="ctr">
            <a:spAutoFit/>
          </a:bodyPr>
          <a:lstStyle/>
          <a:p>
            <a:pPr algn="ctr"/>
            <a:r>
              <a:rPr lang="en-US" sz="700" b="1">
                <a:latin typeface="Century Gothic" pitchFamily="34" charset="0"/>
              </a:rPr>
              <a:t>Application</a:t>
            </a:r>
          </a:p>
          <a:p>
            <a:pPr algn="ctr"/>
            <a:r>
              <a:rPr lang="en-US" sz="700" b="1">
                <a:latin typeface="Century Gothic" pitchFamily="34" charset="0"/>
              </a:rPr>
              <a:t>Transformation</a:t>
            </a:r>
          </a:p>
        </p:txBody>
      </p:sp>
      <p:sp>
        <p:nvSpPr>
          <p:cNvPr id="18467" name="TextBox 37"/>
          <p:cNvSpPr txBox="1">
            <a:spLocks noChangeArrowheads="1"/>
          </p:cNvSpPr>
          <p:nvPr/>
        </p:nvSpPr>
        <p:spPr bwMode="auto">
          <a:xfrm>
            <a:off x="5791200" y="2541588"/>
            <a:ext cx="685800" cy="215900"/>
          </a:xfrm>
          <a:prstGeom prst="rect">
            <a:avLst/>
          </a:prstGeom>
          <a:noFill/>
          <a:ln w="9525">
            <a:noFill/>
            <a:miter lim="800000"/>
            <a:headEnd/>
            <a:tailEnd/>
          </a:ln>
        </p:spPr>
        <p:txBody>
          <a:bodyPr lIns="0" tIns="0" rIns="0" bIns="0" anchor="ctr">
            <a:spAutoFit/>
          </a:bodyPr>
          <a:lstStyle/>
          <a:p>
            <a:pPr algn="ctr"/>
            <a:r>
              <a:rPr lang="en-US" sz="700" b="1">
                <a:latin typeface="Century Gothic" pitchFamily="34" charset="0"/>
              </a:rPr>
              <a:t>Content</a:t>
            </a:r>
          </a:p>
          <a:p>
            <a:pPr algn="ctr"/>
            <a:r>
              <a:rPr lang="en-US" sz="700" b="1">
                <a:latin typeface="Century Gothic" pitchFamily="34" charset="0"/>
              </a:rPr>
              <a:t>Management</a:t>
            </a:r>
          </a:p>
        </p:txBody>
      </p:sp>
      <p:sp>
        <p:nvSpPr>
          <p:cNvPr id="18468" name="TextBox 38"/>
          <p:cNvSpPr txBox="1">
            <a:spLocks noChangeArrowheads="1"/>
          </p:cNvSpPr>
          <p:nvPr/>
        </p:nvSpPr>
        <p:spPr bwMode="auto">
          <a:xfrm>
            <a:off x="1981200" y="2954338"/>
            <a:ext cx="609600" cy="215900"/>
          </a:xfrm>
          <a:prstGeom prst="rect">
            <a:avLst/>
          </a:prstGeom>
          <a:noFill/>
          <a:ln w="9525">
            <a:noFill/>
            <a:miter lim="800000"/>
            <a:headEnd/>
            <a:tailEnd/>
          </a:ln>
        </p:spPr>
        <p:txBody>
          <a:bodyPr lIns="0" tIns="0" rIns="0" bIns="0" anchor="ctr">
            <a:spAutoFit/>
          </a:bodyPr>
          <a:lstStyle/>
          <a:p>
            <a:pPr algn="ctr"/>
            <a:r>
              <a:rPr lang="en-US" sz="700" b="1">
                <a:latin typeface="Century Gothic" pitchFamily="34" charset="0"/>
              </a:rPr>
              <a:t>Platform</a:t>
            </a:r>
          </a:p>
          <a:p>
            <a:pPr algn="ctr"/>
            <a:r>
              <a:rPr lang="en-US" sz="700" b="1">
                <a:latin typeface="Century Gothic" pitchFamily="34" charset="0"/>
              </a:rPr>
              <a:t>Migration</a:t>
            </a:r>
          </a:p>
        </p:txBody>
      </p:sp>
      <p:sp>
        <p:nvSpPr>
          <p:cNvPr id="18469" name="TextBox 39"/>
          <p:cNvSpPr txBox="1">
            <a:spLocks noChangeArrowheads="1"/>
          </p:cNvSpPr>
          <p:nvPr/>
        </p:nvSpPr>
        <p:spPr bwMode="auto">
          <a:xfrm>
            <a:off x="2667000" y="2924175"/>
            <a:ext cx="685800" cy="276225"/>
          </a:xfrm>
          <a:prstGeom prst="rect">
            <a:avLst/>
          </a:prstGeom>
          <a:noFill/>
          <a:ln w="9525">
            <a:noFill/>
            <a:miter lim="800000"/>
            <a:headEnd/>
            <a:tailEnd/>
          </a:ln>
        </p:spPr>
        <p:txBody>
          <a:bodyPr lIns="0" tIns="0" rIns="0" bIns="0" anchor="ctr">
            <a:spAutoFit/>
          </a:bodyPr>
          <a:lstStyle/>
          <a:p>
            <a:pPr algn="ctr"/>
            <a:r>
              <a:rPr lang="en-US" sz="600" b="1">
                <a:latin typeface="Century Gothic" pitchFamily="34" charset="0"/>
              </a:rPr>
              <a:t>Product Technology</a:t>
            </a:r>
          </a:p>
          <a:p>
            <a:pPr algn="ctr"/>
            <a:r>
              <a:rPr lang="en-US" sz="600" b="1">
                <a:latin typeface="Century Gothic" pitchFamily="34" charset="0"/>
              </a:rPr>
              <a:t>Migrations</a:t>
            </a:r>
          </a:p>
        </p:txBody>
      </p:sp>
      <p:sp>
        <p:nvSpPr>
          <p:cNvPr id="18470" name="TextBox 40"/>
          <p:cNvSpPr txBox="1">
            <a:spLocks noChangeArrowheads="1"/>
          </p:cNvSpPr>
          <p:nvPr/>
        </p:nvSpPr>
        <p:spPr bwMode="auto">
          <a:xfrm>
            <a:off x="3352800" y="2954338"/>
            <a:ext cx="685800" cy="215900"/>
          </a:xfrm>
          <a:prstGeom prst="rect">
            <a:avLst/>
          </a:prstGeom>
          <a:noFill/>
          <a:ln w="9525">
            <a:noFill/>
            <a:miter lim="800000"/>
            <a:headEnd/>
            <a:tailEnd/>
          </a:ln>
        </p:spPr>
        <p:txBody>
          <a:bodyPr lIns="0" tIns="0" rIns="0" bIns="0" anchor="ctr">
            <a:spAutoFit/>
          </a:bodyPr>
          <a:lstStyle/>
          <a:p>
            <a:pPr algn="ctr"/>
            <a:r>
              <a:rPr lang="en-US" sz="700" b="1">
                <a:latin typeface="Century Gothic" pitchFamily="34" charset="0"/>
              </a:rPr>
              <a:t>Product Version</a:t>
            </a:r>
          </a:p>
          <a:p>
            <a:pPr algn="ctr"/>
            <a:r>
              <a:rPr lang="en-US" sz="700" b="1">
                <a:latin typeface="Century Gothic" pitchFamily="34" charset="0"/>
              </a:rPr>
              <a:t>Upgrades</a:t>
            </a:r>
          </a:p>
        </p:txBody>
      </p:sp>
      <p:sp>
        <p:nvSpPr>
          <p:cNvPr id="18471" name="TextBox 41"/>
          <p:cNvSpPr txBox="1">
            <a:spLocks noChangeArrowheads="1"/>
          </p:cNvSpPr>
          <p:nvPr/>
        </p:nvSpPr>
        <p:spPr bwMode="auto">
          <a:xfrm>
            <a:off x="4038600" y="2954338"/>
            <a:ext cx="685800" cy="215900"/>
          </a:xfrm>
          <a:prstGeom prst="rect">
            <a:avLst/>
          </a:prstGeom>
          <a:noFill/>
          <a:ln w="9525">
            <a:noFill/>
            <a:miter lim="800000"/>
            <a:headEnd/>
            <a:tailEnd/>
          </a:ln>
        </p:spPr>
        <p:txBody>
          <a:bodyPr lIns="0" tIns="0" rIns="0" bIns="0" anchor="ctr">
            <a:spAutoFit/>
          </a:bodyPr>
          <a:lstStyle/>
          <a:p>
            <a:pPr algn="ctr"/>
            <a:r>
              <a:rPr lang="en-US" sz="700" b="1">
                <a:latin typeface="Century Gothic" pitchFamily="34" charset="0"/>
              </a:rPr>
              <a:t>Application</a:t>
            </a:r>
          </a:p>
          <a:p>
            <a:pPr algn="ctr"/>
            <a:r>
              <a:rPr lang="en-US" sz="700" b="1">
                <a:latin typeface="Century Gothic" pitchFamily="34" charset="0"/>
              </a:rPr>
              <a:t>Migration</a:t>
            </a:r>
          </a:p>
        </p:txBody>
      </p:sp>
      <p:sp>
        <p:nvSpPr>
          <p:cNvPr id="18472" name="TextBox 42"/>
          <p:cNvSpPr txBox="1">
            <a:spLocks noChangeArrowheads="1"/>
          </p:cNvSpPr>
          <p:nvPr/>
        </p:nvSpPr>
        <p:spPr bwMode="auto">
          <a:xfrm>
            <a:off x="4800600" y="2954338"/>
            <a:ext cx="609600" cy="215900"/>
          </a:xfrm>
          <a:prstGeom prst="rect">
            <a:avLst/>
          </a:prstGeom>
          <a:noFill/>
          <a:ln w="9525">
            <a:noFill/>
            <a:miter lim="800000"/>
            <a:headEnd/>
            <a:tailEnd/>
          </a:ln>
        </p:spPr>
        <p:txBody>
          <a:bodyPr lIns="0" tIns="0" rIns="0" bIns="0" anchor="ctr">
            <a:spAutoFit/>
          </a:bodyPr>
          <a:lstStyle/>
          <a:p>
            <a:pPr algn="ctr"/>
            <a:r>
              <a:rPr lang="en-US" sz="700" b="1">
                <a:latin typeface="Century Gothic" pitchFamily="34" charset="0"/>
              </a:rPr>
              <a:t>Content</a:t>
            </a:r>
          </a:p>
          <a:p>
            <a:pPr algn="ctr"/>
            <a:r>
              <a:rPr lang="en-US" sz="700" b="1">
                <a:latin typeface="Century Gothic" pitchFamily="34" charset="0"/>
              </a:rPr>
              <a:t>Migration</a:t>
            </a:r>
          </a:p>
        </p:txBody>
      </p:sp>
      <p:sp>
        <p:nvSpPr>
          <p:cNvPr id="18473" name="TextBox 43"/>
          <p:cNvSpPr txBox="1">
            <a:spLocks noChangeArrowheads="1"/>
          </p:cNvSpPr>
          <p:nvPr/>
        </p:nvSpPr>
        <p:spPr bwMode="auto">
          <a:xfrm>
            <a:off x="5791200" y="2954338"/>
            <a:ext cx="838200" cy="215900"/>
          </a:xfrm>
          <a:prstGeom prst="rect">
            <a:avLst/>
          </a:prstGeom>
          <a:noFill/>
          <a:ln w="9525">
            <a:noFill/>
            <a:miter lim="800000"/>
            <a:headEnd/>
            <a:tailEnd/>
          </a:ln>
        </p:spPr>
        <p:txBody>
          <a:bodyPr lIns="0" tIns="0" rIns="0" bIns="0" anchor="ctr">
            <a:spAutoFit/>
          </a:bodyPr>
          <a:lstStyle/>
          <a:p>
            <a:pPr algn="ctr"/>
            <a:r>
              <a:rPr lang="en-US" sz="700" b="1">
                <a:latin typeface="Century Gothic" pitchFamily="34" charset="0"/>
              </a:rPr>
              <a:t>Solution</a:t>
            </a:r>
          </a:p>
          <a:p>
            <a:pPr algn="ctr"/>
            <a:r>
              <a:rPr lang="en-US" sz="700" b="1">
                <a:latin typeface="Century Gothic" pitchFamily="34" charset="0"/>
              </a:rPr>
              <a:t>Re-engineering</a:t>
            </a:r>
          </a:p>
        </p:txBody>
      </p:sp>
      <p:sp>
        <p:nvSpPr>
          <p:cNvPr id="18474" name="TextBox 44"/>
          <p:cNvSpPr txBox="1">
            <a:spLocks noChangeArrowheads="1"/>
          </p:cNvSpPr>
          <p:nvPr/>
        </p:nvSpPr>
        <p:spPr bwMode="auto">
          <a:xfrm>
            <a:off x="1981200" y="3436938"/>
            <a:ext cx="685800" cy="107950"/>
          </a:xfrm>
          <a:prstGeom prst="rect">
            <a:avLst/>
          </a:prstGeom>
          <a:noFill/>
          <a:ln w="9525">
            <a:noFill/>
            <a:miter lim="800000"/>
            <a:headEnd/>
            <a:tailEnd/>
          </a:ln>
        </p:spPr>
        <p:txBody>
          <a:bodyPr lIns="0" tIns="0" rIns="0" bIns="0">
            <a:spAutoFit/>
          </a:bodyPr>
          <a:lstStyle/>
          <a:p>
            <a:pPr algn="ctr"/>
            <a:r>
              <a:rPr lang="en-US" sz="700" b="1">
                <a:latin typeface="Century Gothic" pitchFamily="34" charset="0"/>
              </a:rPr>
              <a:t>Health Checks</a:t>
            </a:r>
          </a:p>
        </p:txBody>
      </p:sp>
      <p:sp>
        <p:nvSpPr>
          <p:cNvPr id="18475" name="TextBox 45"/>
          <p:cNvSpPr txBox="1">
            <a:spLocks noChangeArrowheads="1"/>
          </p:cNvSpPr>
          <p:nvPr/>
        </p:nvSpPr>
        <p:spPr bwMode="auto">
          <a:xfrm>
            <a:off x="2743200" y="3436938"/>
            <a:ext cx="990600" cy="107950"/>
          </a:xfrm>
          <a:prstGeom prst="rect">
            <a:avLst/>
          </a:prstGeom>
          <a:noFill/>
          <a:ln w="9525">
            <a:noFill/>
            <a:miter lim="800000"/>
            <a:headEnd/>
            <a:tailEnd/>
          </a:ln>
        </p:spPr>
        <p:txBody>
          <a:bodyPr lIns="0" tIns="0" rIns="0" bIns="0">
            <a:spAutoFit/>
          </a:bodyPr>
          <a:lstStyle/>
          <a:p>
            <a:pPr algn="ctr"/>
            <a:r>
              <a:rPr lang="en-US" sz="700" b="1">
                <a:latin typeface="Century Gothic" pitchFamily="34" charset="0"/>
              </a:rPr>
              <a:t>Architecture Reviews</a:t>
            </a:r>
          </a:p>
        </p:txBody>
      </p:sp>
      <p:sp>
        <p:nvSpPr>
          <p:cNvPr id="18476" name="TextBox 46"/>
          <p:cNvSpPr txBox="1">
            <a:spLocks noChangeArrowheads="1"/>
          </p:cNvSpPr>
          <p:nvPr/>
        </p:nvSpPr>
        <p:spPr bwMode="auto">
          <a:xfrm>
            <a:off x="3733800" y="3382963"/>
            <a:ext cx="838200" cy="215900"/>
          </a:xfrm>
          <a:prstGeom prst="rect">
            <a:avLst/>
          </a:prstGeom>
          <a:noFill/>
          <a:ln w="9525">
            <a:noFill/>
            <a:miter lim="800000"/>
            <a:headEnd/>
            <a:tailEnd/>
          </a:ln>
        </p:spPr>
        <p:txBody>
          <a:bodyPr lIns="0" tIns="0" rIns="0" bIns="0">
            <a:spAutoFit/>
          </a:bodyPr>
          <a:lstStyle/>
          <a:p>
            <a:pPr algn="ctr"/>
            <a:r>
              <a:rPr lang="en-US" sz="700" b="1">
                <a:latin typeface="Century Gothic" pitchFamily="34" charset="0"/>
              </a:rPr>
              <a:t>Performance Tuning </a:t>
            </a:r>
          </a:p>
        </p:txBody>
      </p:sp>
      <p:sp>
        <p:nvSpPr>
          <p:cNvPr id="18477" name="TextBox 47"/>
          <p:cNvSpPr txBox="1">
            <a:spLocks noChangeArrowheads="1"/>
          </p:cNvSpPr>
          <p:nvPr/>
        </p:nvSpPr>
        <p:spPr bwMode="auto">
          <a:xfrm>
            <a:off x="4648200" y="3382963"/>
            <a:ext cx="838200" cy="215900"/>
          </a:xfrm>
          <a:prstGeom prst="rect">
            <a:avLst/>
          </a:prstGeom>
          <a:noFill/>
          <a:ln w="9525">
            <a:noFill/>
            <a:miter lim="800000"/>
            <a:headEnd/>
            <a:tailEnd/>
          </a:ln>
        </p:spPr>
        <p:txBody>
          <a:bodyPr lIns="0" tIns="0" rIns="0" bIns="0">
            <a:spAutoFit/>
          </a:bodyPr>
          <a:lstStyle/>
          <a:p>
            <a:pPr algn="ctr"/>
            <a:r>
              <a:rPr lang="en-US" sz="700" b="1">
                <a:latin typeface="Century Gothic" pitchFamily="34" charset="0"/>
              </a:rPr>
              <a:t>Set Up &amp; Configuration</a:t>
            </a:r>
          </a:p>
        </p:txBody>
      </p:sp>
      <p:sp>
        <p:nvSpPr>
          <p:cNvPr id="18478" name="TextBox 48"/>
          <p:cNvSpPr txBox="1">
            <a:spLocks noChangeArrowheads="1"/>
          </p:cNvSpPr>
          <p:nvPr/>
        </p:nvSpPr>
        <p:spPr bwMode="auto">
          <a:xfrm>
            <a:off x="5638800" y="3436938"/>
            <a:ext cx="1143000" cy="107950"/>
          </a:xfrm>
          <a:prstGeom prst="rect">
            <a:avLst/>
          </a:prstGeom>
          <a:noFill/>
          <a:ln w="9525">
            <a:noFill/>
            <a:miter lim="800000"/>
            <a:headEnd/>
            <a:tailEnd/>
          </a:ln>
        </p:spPr>
        <p:txBody>
          <a:bodyPr lIns="0" tIns="0" rIns="0" bIns="0">
            <a:spAutoFit/>
          </a:bodyPr>
          <a:lstStyle/>
          <a:p>
            <a:pPr algn="ctr"/>
            <a:r>
              <a:rPr lang="en-US" sz="700" b="1">
                <a:latin typeface="Century Gothic" pitchFamily="34" charset="0"/>
              </a:rPr>
              <a:t>Information Management</a:t>
            </a:r>
          </a:p>
        </p:txBody>
      </p:sp>
      <p:sp>
        <p:nvSpPr>
          <p:cNvPr id="18479" name="TextBox 49"/>
          <p:cNvSpPr txBox="1">
            <a:spLocks noChangeArrowheads="1"/>
          </p:cNvSpPr>
          <p:nvPr/>
        </p:nvSpPr>
        <p:spPr bwMode="auto">
          <a:xfrm>
            <a:off x="1981200" y="3759200"/>
            <a:ext cx="609600" cy="215900"/>
          </a:xfrm>
          <a:prstGeom prst="rect">
            <a:avLst/>
          </a:prstGeom>
          <a:noFill/>
          <a:ln w="9525">
            <a:noFill/>
            <a:miter lim="800000"/>
            <a:headEnd/>
            <a:tailEnd/>
          </a:ln>
        </p:spPr>
        <p:txBody>
          <a:bodyPr lIns="0" tIns="0" rIns="0" bIns="0">
            <a:spAutoFit/>
          </a:bodyPr>
          <a:lstStyle/>
          <a:p>
            <a:pPr algn="ctr"/>
            <a:r>
              <a:rPr lang="en-US" sz="700" b="1">
                <a:latin typeface="Century Gothic" pitchFamily="34" charset="0"/>
              </a:rPr>
              <a:t>Application</a:t>
            </a:r>
          </a:p>
          <a:p>
            <a:pPr algn="ctr"/>
            <a:r>
              <a:rPr lang="en-US" sz="700" b="1">
                <a:latin typeface="Century Gothic" pitchFamily="34" charset="0"/>
              </a:rPr>
              <a:t>Maintenance</a:t>
            </a:r>
          </a:p>
        </p:txBody>
      </p:sp>
      <p:sp>
        <p:nvSpPr>
          <p:cNvPr id="18480" name="TextBox 50"/>
          <p:cNvSpPr txBox="1">
            <a:spLocks noChangeArrowheads="1"/>
          </p:cNvSpPr>
          <p:nvPr/>
        </p:nvSpPr>
        <p:spPr bwMode="auto">
          <a:xfrm>
            <a:off x="2743200" y="3775075"/>
            <a:ext cx="990600" cy="184150"/>
          </a:xfrm>
          <a:prstGeom prst="rect">
            <a:avLst/>
          </a:prstGeom>
          <a:noFill/>
          <a:ln w="9525">
            <a:noFill/>
            <a:miter lim="800000"/>
            <a:headEnd/>
            <a:tailEnd/>
          </a:ln>
        </p:spPr>
        <p:txBody>
          <a:bodyPr lIns="0" tIns="0" rIns="0" bIns="0">
            <a:spAutoFit/>
          </a:bodyPr>
          <a:lstStyle/>
          <a:p>
            <a:pPr algn="ctr"/>
            <a:r>
              <a:rPr lang="en-US" sz="600" b="1">
                <a:latin typeface="Century Gothic" pitchFamily="34" charset="0"/>
              </a:rPr>
              <a:t>Application Infrastructure</a:t>
            </a:r>
          </a:p>
          <a:p>
            <a:pPr algn="ctr"/>
            <a:r>
              <a:rPr lang="en-US" sz="600" b="1">
                <a:latin typeface="Century Gothic" pitchFamily="34" charset="0"/>
              </a:rPr>
              <a:t>Maintenance</a:t>
            </a:r>
          </a:p>
        </p:txBody>
      </p:sp>
      <p:sp>
        <p:nvSpPr>
          <p:cNvPr id="18481" name="TextBox 51"/>
          <p:cNvSpPr txBox="1">
            <a:spLocks noChangeArrowheads="1"/>
          </p:cNvSpPr>
          <p:nvPr/>
        </p:nvSpPr>
        <p:spPr bwMode="auto">
          <a:xfrm>
            <a:off x="3733800" y="3775075"/>
            <a:ext cx="838200" cy="184150"/>
          </a:xfrm>
          <a:prstGeom prst="rect">
            <a:avLst/>
          </a:prstGeom>
          <a:noFill/>
          <a:ln w="9525">
            <a:noFill/>
            <a:miter lim="800000"/>
            <a:headEnd/>
            <a:tailEnd/>
          </a:ln>
        </p:spPr>
        <p:txBody>
          <a:bodyPr lIns="0" tIns="0" rIns="0" bIns="0">
            <a:spAutoFit/>
          </a:bodyPr>
          <a:lstStyle/>
          <a:p>
            <a:pPr algn="ctr"/>
            <a:r>
              <a:rPr lang="en-US" sz="600" b="1">
                <a:latin typeface="Century Gothic" pitchFamily="34" charset="0"/>
              </a:rPr>
              <a:t>Bug Fixing &amp;</a:t>
            </a:r>
            <a:br>
              <a:rPr lang="en-US" sz="600" b="1">
                <a:latin typeface="Century Gothic" pitchFamily="34" charset="0"/>
              </a:rPr>
            </a:br>
            <a:r>
              <a:rPr lang="en-US" sz="600" b="1">
                <a:latin typeface="Century Gothic" pitchFamily="34" charset="0"/>
              </a:rPr>
              <a:t>Patch Administration</a:t>
            </a:r>
          </a:p>
        </p:txBody>
      </p:sp>
      <p:sp>
        <p:nvSpPr>
          <p:cNvPr id="18482" name="TextBox 52"/>
          <p:cNvSpPr txBox="1">
            <a:spLocks noChangeArrowheads="1"/>
          </p:cNvSpPr>
          <p:nvPr/>
        </p:nvSpPr>
        <p:spPr bwMode="auto">
          <a:xfrm>
            <a:off x="4648200" y="3813175"/>
            <a:ext cx="914400" cy="107950"/>
          </a:xfrm>
          <a:prstGeom prst="rect">
            <a:avLst/>
          </a:prstGeom>
          <a:noFill/>
          <a:ln w="9525">
            <a:noFill/>
            <a:miter lim="800000"/>
            <a:headEnd/>
            <a:tailEnd/>
          </a:ln>
        </p:spPr>
        <p:txBody>
          <a:bodyPr lIns="0" tIns="0" rIns="0" bIns="0">
            <a:spAutoFit/>
          </a:bodyPr>
          <a:lstStyle/>
          <a:p>
            <a:pPr algn="ctr"/>
            <a:r>
              <a:rPr lang="en-US" sz="700" b="1">
                <a:latin typeface="Century Gothic" pitchFamily="34" charset="0"/>
              </a:rPr>
              <a:t>Production Support</a:t>
            </a:r>
          </a:p>
        </p:txBody>
      </p:sp>
      <p:sp>
        <p:nvSpPr>
          <p:cNvPr id="18483" name="TextBox 53"/>
          <p:cNvSpPr txBox="1">
            <a:spLocks noChangeArrowheads="1"/>
          </p:cNvSpPr>
          <p:nvPr/>
        </p:nvSpPr>
        <p:spPr bwMode="auto">
          <a:xfrm>
            <a:off x="5715000" y="3790950"/>
            <a:ext cx="914400" cy="215444"/>
          </a:xfrm>
          <a:prstGeom prst="rect">
            <a:avLst/>
          </a:prstGeom>
          <a:noFill/>
          <a:ln w="9525">
            <a:noFill/>
            <a:miter lim="800000"/>
            <a:headEnd/>
            <a:tailEnd/>
          </a:ln>
        </p:spPr>
        <p:txBody>
          <a:bodyPr lIns="0" tIns="0" rIns="0" bIns="0">
            <a:spAutoFit/>
          </a:bodyPr>
          <a:lstStyle/>
          <a:p>
            <a:pPr algn="ctr"/>
            <a:r>
              <a:rPr lang="en-US" sz="700" b="1" dirty="0" smtClean="0">
                <a:latin typeface="Century Gothic" pitchFamily="34" charset="0"/>
              </a:rPr>
              <a:t>Incident </a:t>
            </a:r>
            <a:r>
              <a:rPr lang="en-US" sz="700" b="1" dirty="0">
                <a:latin typeface="Century Gothic" pitchFamily="34" charset="0"/>
              </a:rPr>
              <a:t> </a:t>
            </a:r>
            <a:r>
              <a:rPr lang="en-US" sz="700" b="1" dirty="0" smtClean="0">
                <a:latin typeface="Century Gothic" pitchFamily="34" charset="0"/>
              </a:rPr>
              <a:t>&amp; Problem </a:t>
            </a:r>
            <a:r>
              <a:rPr lang="en-US" sz="700" b="1" dirty="0">
                <a:latin typeface="Century Gothic" pitchFamily="34" charset="0"/>
              </a:rPr>
              <a:t>Resolution</a:t>
            </a:r>
          </a:p>
        </p:txBody>
      </p:sp>
      <p:sp>
        <p:nvSpPr>
          <p:cNvPr id="18484" name="TextBox 54"/>
          <p:cNvSpPr txBox="1">
            <a:spLocks noChangeArrowheads="1"/>
          </p:cNvSpPr>
          <p:nvPr/>
        </p:nvSpPr>
        <p:spPr bwMode="auto">
          <a:xfrm>
            <a:off x="1981200" y="4206875"/>
            <a:ext cx="609600" cy="215900"/>
          </a:xfrm>
          <a:prstGeom prst="rect">
            <a:avLst/>
          </a:prstGeom>
          <a:noFill/>
          <a:ln w="9525">
            <a:noFill/>
            <a:miter lim="800000"/>
            <a:headEnd/>
            <a:tailEnd/>
          </a:ln>
        </p:spPr>
        <p:txBody>
          <a:bodyPr lIns="0" tIns="0" rIns="0" bIns="0">
            <a:spAutoFit/>
          </a:bodyPr>
          <a:lstStyle/>
          <a:p>
            <a:pPr algn="ctr"/>
            <a:r>
              <a:rPr lang="en-US" sz="700" b="1">
                <a:latin typeface="Century Gothic" pitchFamily="34" charset="0"/>
              </a:rPr>
              <a:t>Test Advisory</a:t>
            </a:r>
          </a:p>
          <a:p>
            <a:pPr algn="ctr"/>
            <a:r>
              <a:rPr lang="en-US" sz="700" b="1">
                <a:latin typeface="Century Gothic" pitchFamily="34" charset="0"/>
              </a:rPr>
              <a:t>Services</a:t>
            </a:r>
          </a:p>
        </p:txBody>
      </p:sp>
      <p:sp>
        <p:nvSpPr>
          <p:cNvPr id="18485" name="TextBox 55"/>
          <p:cNvSpPr txBox="1">
            <a:spLocks noChangeArrowheads="1"/>
          </p:cNvSpPr>
          <p:nvPr/>
        </p:nvSpPr>
        <p:spPr bwMode="auto">
          <a:xfrm>
            <a:off x="2590800" y="4200525"/>
            <a:ext cx="762000" cy="200025"/>
          </a:xfrm>
          <a:prstGeom prst="rect">
            <a:avLst/>
          </a:prstGeom>
          <a:noFill/>
          <a:ln w="9525">
            <a:noFill/>
            <a:miter lim="800000"/>
            <a:headEnd/>
            <a:tailEnd/>
          </a:ln>
        </p:spPr>
        <p:txBody>
          <a:bodyPr lIns="0" tIns="0" rIns="0" bIns="0">
            <a:spAutoFit/>
          </a:bodyPr>
          <a:lstStyle/>
          <a:p>
            <a:pPr algn="ctr">
              <a:defRPr/>
            </a:pPr>
            <a:r>
              <a:rPr lang="en-US" sz="650" b="1" dirty="0">
                <a:latin typeface="Century Gothic" pitchFamily="34" charset="0"/>
              </a:rPr>
              <a:t>Application Lifecycle Testing</a:t>
            </a:r>
          </a:p>
        </p:txBody>
      </p:sp>
      <p:sp>
        <p:nvSpPr>
          <p:cNvPr id="18486" name="TextBox 56"/>
          <p:cNvSpPr txBox="1">
            <a:spLocks noChangeArrowheads="1"/>
          </p:cNvSpPr>
          <p:nvPr/>
        </p:nvSpPr>
        <p:spPr bwMode="auto">
          <a:xfrm>
            <a:off x="3352800" y="4206875"/>
            <a:ext cx="685800" cy="215900"/>
          </a:xfrm>
          <a:prstGeom prst="rect">
            <a:avLst/>
          </a:prstGeom>
          <a:noFill/>
          <a:ln w="9525">
            <a:noFill/>
            <a:miter lim="800000"/>
            <a:headEnd/>
            <a:tailEnd/>
          </a:ln>
        </p:spPr>
        <p:txBody>
          <a:bodyPr lIns="0" tIns="0" rIns="0" bIns="0">
            <a:spAutoFit/>
          </a:bodyPr>
          <a:lstStyle/>
          <a:p>
            <a:pPr algn="ctr"/>
            <a:r>
              <a:rPr lang="en-US" sz="700" b="1">
                <a:latin typeface="Century Gothic" pitchFamily="34" charset="0"/>
              </a:rPr>
              <a:t>Test Automation</a:t>
            </a:r>
          </a:p>
        </p:txBody>
      </p:sp>
      <p:sp>
        <p:nvSpPr>
          <p:cNvPr id="18487" name="TextBox 57"/>
          <p:cNvSpPr txBox="1">
            <a:spLocks noChangeArrowheads="1"/>
          </p:cNvSpPr>
          <p:nvPr/>
        </p:nvSpPr>
        <p:spPr bwMode="auto">
          <a:xfrm>
            <a:off x="4038600" y="4200525"/>
            <a:ext cx="685800" cy="200025"/>
          </a:xfrm>
          <a:prstGeom prst="rect">
            <a:avLst/>
          </a:prstGeom>
          <a:noFill/>
          <a:ln w="9525">
            <a:noFill/>
            <a:miter lim="800000"/>
            <a:headEnd/>
            <a:tailEnd/>
          </a:ln>
        </p:spPr>
        <p:txBody>
          <a:bodyPr lIns="0" tIns="0" rIns="0" bIns="0">
            <a:spAutoFit/>
          </a:bodyPr>
          <a:lstStyle/>
          <a:p>
            <a:pPr algn="ctr">
              <a:defRPr/>
            </a:pPr>
            <a:r>
              <a:rPr lang="en-US" sz="650" b="1" dirty="0">
                <a:latin typeface="Century Gothic" pitchFamily="34" charset="0"/>
              </a:rPr>
              <a:t>Packaged Apps</a:t>
            </a:r>
            <a:br>
              <a:rPr lang="en-US" sz="650" b="1" dirty="0">
                <a:latin typeface="Century Gothic" pitchFamily="34" charset="0"/>
              </a:rPr>
            </a:br>
            <a:r>
              <a:rPr lang="en-US" sz="650" b="1" dirty="0">
                <a:latin typeface="Century Gothic" pitchFamily="34" charset="0"/>
              </a:rPr>
              <a:t>Testing</a:t>
            </a:r>
          </a:p>
        </p:txBody>
      </p:sp>
      <p:sp>
        <p:nvSpPr>
          <p:cNvPr id="18488" name="TextBox 58"/>
          <p:cNvSpPr txBox="1">
            <a:spLocks noChangeArrowheads="1"/>
          </p:cNvSpPr>
          <p:nvPr/>
        </p:nvSpPr>
        <p:spPr bwMode="auto">
          <a:xfrm>
            <a:off x="4876800" y="4206875"/>
            <a:ext cx="609600" cy="215900"/>
          </a:xfrm>
          <a:prstGeom prst="rect">
            <a:avLst/>
          </a:prstGeom>
          <a:noFill/>
          <a:ln w="9525">
            <a:noFill/>
            <a:miter lim="800000"/>
            <a:headEnd/>
            <a:tailEnd/>
          </a:ln>
        </p:spPr>
        <p:txBody>
          <a:bodyPr lIns="0" tIns="0" rIns="0" bIns="0">
            <a:spAutoFit/>
          </a:bodyPr>
          <a:lstStyle/>
          <a:p>
            <a:pPr algn="ctr"/>
            <a:r>
              <a:rPr lang="en-US" sz="700" b="1">
                <a:latin typeface="Century Gothic" pitchFamily="34" charset="0"/>
              </a:rPr>
              <a:t>Middleware &amp;</a:t>
            </a:r>
            <a:br>
              <a:rPr lang="en-US" sz="700" b="1">
                <a:latin typeface="Century Gothic" pitchFamily="34" charset="0"/>
              </a:rPr>
            </a:br>
            <a:r>
              <a:rPr lang="en-US" sz="700" b="1">
                <a:latin typeface="Century Gothic" pitchFamily="34" charset="0"/>
              </a:rPr>
              <a:t>SOA Testing</a:t>
            </a:r>
          </a:p>
        </p:txBody>
      </p:sp>
      <p:sp>
        <p:nvSpPr>
          <p:cNvPr id="18489" name="TextBox 59"/>
          <p:cNvSpPr txBox="1">
            <a:spLocks noChangeArrowheads="1"/>
          </p:cNvSpPr>
          <p:nvPr/>
        </p:nvSpPr>
        <p:spPr bwMode="auto">
          <a:xfrm>
            <a:off x="5638800" y="4260850"/>
            <a:ext cx="1143000" cy="107950"/>
          </a:xfrm>
          <a:prstGeom prst="rect">
            <a:avLst/>
          </a:prstGeom>
          <a:noFill/>
          <a:ln w="9525">
            <a:noFill/>
            <a:miter lim="800000"/>
            <a:headEnd/>
            <a:tailEnd/>
          </a:ln>
        </p:spPr>
        <p:txBody>
          <a:bodyPr lIns="0" tIns="0" rIns="0" bIns="0">
            <a:spAutoFit/>
          </a:bodyPr>
          <a:lstStyle/>
          <a:p>
            <a:pPr algn="ctr"/>
            <a:r>
              <a:rPr lang="en-US" sz="700" b="1">
                <a:latin typeface="Century Gothic" pitchFamily="34" charset="0"/>
              </a:rPr>
              <a:t>Performance Testing</a:t>
            </a:r>
          </a:p>
        </p:txBody>
      </p:sp>
      <p:sp>
        <p:nvSpPr>
          <p:cNvPr id="18490" name="Slide Number Placeholder 1"/>
          <p:cNvSpPr>
            <a:spLocks noGrp="1"/>
          </p:cNvSpPr>
          <p:nvPr>
            <p:ph type="sldNum" sz="quarter" idx="10"/>
          </p:nvPr>
        </p:nvSpPr>
        <p:spPr>
          <a:noFill/>
        </p:spPr>
        <p:txBody>
          <a:bodyPr/>
          <a:lstStyle/>
          <a:p>
            <a:fld id="{D05CE2E5-AC6E-453A-A378-3D252036E7EE}" type="slidenum">
              <a:rPr lang="en-US" sz="900" smtClean="0">
                <a:latin typeface="Century Gothic" pitchFamily="34" charset="0"/>
                <a:cs typeface="Arial" pitchFamily="34" charset="0"/>
              </a:rPr>
              <a:pPr/>
              <a:t>6</a:t>
            </a:fld>
            <a:endParaRPr lang="en-US" sz="900" smtClean="0">
              <a:latin typeface="Century Gothic" pitchFamily="34" charset="0"/>
              <a:cs typeface="Arial" pitchFamily="34" charset="0"/>
            </a:endParaRPr>
          </a:p>
        </p:txBody>
      </p:sp>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2" descr="utils.png"/>
          <p:cNvPicPr>
            <a:picLocks noChangeAspect="1"/>
          </p:cNvPicPr>
          <p:nvPr/>
        </p:nvPicPr>
        <p:blipFill>
          <a:blip r:embed="rId3"/>
          <a:srcRect/>
          <a:stretch>
            <a:fillRect/>
          </a:stretch>
        </p:blipFill>
        <p:spPr bwMode="auto">
          <a:xfrm>
            <a:off x="6797675" y="914400"/>
            <a:ext cx="1889125" cy="1412875"/>
          </a:xfrm>
          <a:prstGeom prst="rect">
            <a:avLst/>
          </a:prstGeom>
          <a:noFill/>
          <a:ln w="9525">
            <a:noFill/>
            <a:miter lim="800000"/>
            <a:headEnd/>
            <a:tailEnd/>
          </a:ln>
        </p:spPr>
      </p:pic>
      <p:sp>
        <p:nvSpPr>
          <p:cNvPr id="19459" name="TextBox 38"/>
          <p:cNvSpPr txBox="1">
            <a:spLocks noChangeArrowheads="1"/>
          </p:cNvSpPr>
          <p:nvPr/>
        </p:nvSpPr>
        <p:spPr bwMode="auto">
          <a:xfrm>
            <a:off x="6096000" y="2190750"/>
            <a:ext cx="2971800" cy="708025"/>
          </a:xfrm>
          <a:prstGeom prst="rect">
            <a:avLst/>
          </a:prstGeom>
          <a:noFill/>
          <a:ln w="9525">
            <a:noFill/>
            <a:miter lim="800000"/>
            <a:headEnd/>
            <a:tailEnd/>
          </a:ln>
        </p:spPr>
        <p:txBody>
          <a:bodyPr>
            <a:spAutoFit/>
          </a:bodyPr>
          <a:lstStyle/>
          <a:p>
            <a:pPr algn="ctr"/>
            <a:r>
              <a:rPr lang="en-US" sz="800" b="1">
                <a:solidFill>
                  <a:srgbClr val="17375E"/>
                </a:solidFill>
                <a:latin typeface="Century Gothic" pitchFamily="34" charset="0"/>
              </a:rPr>
              <a:t>Smart Grid Solutions</a:t>
            </a:r>
          </a:p>
          <a:p>
            <a:pPr algn="ctr"/>
            <a:r>
              <a:rPr lang="en-US" sz="800" b="1">
                <a:solidFill>
                  <a:srgbClr val="17375E"/>
                </a:solidFill>
                <a:latin typeface="Century Gothic" pitchFamily="34" charset="0"/>
              </a:rPr>
              <a:t>Security Solutions for NERC CIP, SOX &amp; PCI</a:t>
            </a:r>
          </a:p>
          <a:p>
            <a:pPr algn="ctr"/>
            <a:r>
              <a:rPr lang="en-US" sz="800" b="1">
                <a:solidFill>
                  <a:srgbClr val="17375E"/>
                </a:solidFill>
                <a:latin typeface="Century Gothic" pitchFamily="34" charset="0"/>
              </a:rPr>
              <a:t>Business Process Integration &amp; Automation for AMI / AMR</a:t>
            </a:r>
          </a:p>
          <a:p>
            <a:pPr algn="ctr"/>
            <a:r>
              <a:rPr lang="en-US" sz="800" b="1">
                <a:solidFill>
                  <a:srgbClr val="17375E"/>
                </a:solidFill>
                <a:latin typeface="Century Gothic" pitchFamily="34" charset="0"/>
              </a:rPr>
              <a:t>Customer Call Center, Experience and Service Performance Portals</a:t>
            </a:r>
          </a:p>
        </p:txBody>
      </p:sp>
      <p:pic>
        <p:nvPicPr>
          <p:cNvPr id="19461" name="Picture 17" descr="Prolifics_logo_white_print_transparent_907x219.png"/>
          <p:cNvPicPr>
            <a:picLocks noChangeAspect="1"/>
          </p:cNvPicPr>
          <p:nvPr/>
        </p:nvPicPr>
        <p:blipFill rotWithShape="1">
          <a:blip r:embed="rId4">
            <a:lum bright="-100000" contrast="-28000"/>
          </a:blip>
          <a:srcRect t="231" b="33103"/>
          <a:stretch/>
        </p:blipFill>
        <p:spPr bwMode="auto">
          <a:xfrm>
            <a:off x="3113087" y="2694404"/>
            <a:ext cx="2259013" cy="365760"/>
          </a:xfrm>
          <a:prstGeom prst="rect">
            <a:avLst/>
          </a:prstGeom>
          <a:noFill/>
          <a:ln w="9525">
            <a:noFill/>
            <a:miter lim="800000"/>
            <a:headEnd/>
            <a:tailEnd/>
          </a:ln>
        </p:spPr>
      </p:pic>
      <p:grpSp>
        <p:nvGrpSpPr>
          <p:cNvPr id="19462" name="Group 30"/>
          <p:cNvGrpSpPr>
            <a:grpSpLocks/>
          </p:cNvGrpSpPr>
          <p:nvPr/>
        </p:nvGrpSpPr>
        <p:grpSpPr bwMode="auto">
          <a:xfrm>
            <a:off x="914400" y="3143250"/>
            <a:ext cx="2422525" cy="1728788"/>
            <a:chOff x="168275" y="1071563"/>
            <a:chExt cx="2422525" cy="1728787"/>
          </a:xfrm>
        </p:grpSpPr>
        <p:pic>
          <p:nvPicPr>
            <p:cNvPr id="19485" name="Picture 15" descr="insurance_stickies.jpg"/>
            <p:cNvPicPr>
              <a:picLocks noChangeAspect="1"/>
            </p:cNvPicPr>
            <p:nvPr/>
          </p:nvPicPr>
          <p:blipFill>
            <a:blip r:embed="rId5"/>
            <a:srcRect/>
            <a:stretch>
              <a:fillRect/>
            </a:stretch>
          </p:blipFill>
          <p:spPr bwMode="auto">
            <a:xfrm rot="466465">
              <a:off x="441325" y="1244600"/>
              <a:ext cx="1546225" cy="1111250"/>
            </a:xfrm>
            <a:prstGeom prst="rect">
              <a:avLst/>
            </a:prstGeom>
            <a:noFill/>
            <a:ln w="9525">
              <a:noFill/>
              <a:miter lim="800000"/>
              <a:headEnd/>
              <a:tailEnd/>
            </a:ln>
          </p:spPr>
        </p:pic>
        <p:sp>
          <p:nvSpPr>
            <p:cNvPr id="19486" name="TextBox 16"/>
            <p:cNvSpPr txBox="1">
              <a:spLocks noChangeArrowheads="1"/>
            </p:cNvSpPr>
            <p:nvPr/>
          </p:nvSpPr>
          <p:spPr bwMode="auto">
            <a:xfrm>
              <a:off x="168275" y="2338388"/>
              <a:ext cx="2422525" cy="461962"/>
            </a:xfrm>
            <a:prstGeom prst="rect">
              <a:avLst/>
            </a:prstGeom>
            <a:noFill/>
            <a:ln w="9525">
              <a:noFill/>
              <a:miter lim="800000"/>
              <a:headEnd/>
              <a:tailEnd/>
            </a:ln>
          </p:spPr>
          <p:txBody>
            <a:bodyPr>
              <a:spAutoFit/>
            </a:bodyPr>
            <a:lstStyle/>
            <a:p>
              <a:pPr algn="ctr"/>
              <a:r>
                <a:rPr lang="en-US" sz="800" b="1">
                  <a:solidFill>
                    <a:srgbClr val="17375E"/>
                  </a:solidFill>
                  <a:latin typeface="Century Gothic" pitchFamily="34" charset="0"/>
                </a:rPr>
                <a:t>Agent Portal for small and mid-sized insurance companies</a:t>
              </a:r>
            </a:p>
            <a:p>
              <a:pPr algn="ctr"/>
              <a:r>
                <a:rPr lang="en-US" sz="800" b="1">
                  <a:solidFill>
                    <a:srgbClr val="17375E"/>
                  </a:solidFill>
                  <a:latin typeface="Century Gothic" pitchFamily="34" charset="0"/>
                </a:rPr>
                <a:t>Claims Management for Insurance</a:t>
              </a:r>
            </a:p>
          </p:txBody>
        </p:sp>
        <p:sp>
          <p:nvSpPr>
            <p:cNvPr id="19487" name="TextBox 18"/>
            <p:cNvSpPr txBox="1">
              <a:spLocks noChangeArrowheads="1"/>
            </p:cNvSpPr>
            <p:nvPr/>
          </p:nvSpPr>
          <p:spPr bwMode="auto">
            <a:xfrm>
              <a:off x="838200" y="1071563"/>
              <a:ext cx="838200" cy="215900"/>
            </a:xfrm>
            <a:prstGeom prst="rect">
              <a:avLst/>
            </a:prstGeom>
            <a:noFill/>
            <a:ln w="9525">
              <a:noFill/>
              <a:miter lim="800000"/>
              <a:headEnd/>
              <a:tailEnd/>
            </a:ln>
          </p:spPr>
          <p:txBody>
            <a:bodyPr>
              <a:spAutoFit/>
            </a:bodyPr>
            <a:lstStyle/>
            <a:p>
              <a:pPr algn="ctr"/>
              <a:r>
                <a:rPr lang="en-US" sz="800" b="1">
                  <a:solidFill>
                    <a:srgbClr val="17375E"/>
                  </a:solidFill>
                  <a:latin typeface="Century Gothic" pitchFamily="34" charset="0"/>
                </a:rPr>
                <a:t>INSURANCE</a:t>
              </a:r>
            </a:p>
          </p:txBody>
        </p:sp>
      </p:grpSp>
      <p:grpSp>
        <p:nvGrpSpPr>
          <p:cNvPr id="19463" name="Group 28"/>
          <p:cNvGrpSpPr>
            <a:grpSpLocks/>
          </p:cNvGrpSpPr>
          <p:nvPr/>
        </p:nvGrpSpPr>
        <p:grpSpPr bwMode="auto">
          <a:xfrm>
            <a:off x="3657600" y="3371850"/>
            <a:ext cx="1981200" cy="1587500"/>
            <a:chOff x="2362200" y="552450"/>
            <a:chExt cx="1981200" cy="1587500"/>
          </a:xfrm>
        </p:grpSpPr>
        <p:pic>
          <p:nvPicPr>
            <p:cNvPr id="19482" name="Picture 23" descr="govt.png"/>
            <p:cNvPicPr>
              <a:picLocks noChangeAspect="1"/>
            </p:cNvPicPr>
            <p:nvPr/>
          </p:nvPicPr>
          <p:blipFill>
            <a:blip r:embed="rId6"/>
            <a:srcRect/>
            <a:stretch>
              <a:fillRect/>
            </a:stretch>
          </p:blipFill>
          <p:spPr bwMode="auto">
            <a:xfrm rot="-359565">
              <a:off x="2587625" y="719138"/>
              <a:ext cx="1379538" cy="1114425"/>
            </a:xfrm>
            <a:prstGeom prst="rect">
              <a:avLst/>
            </a:prstGeom>
            <a:noFill/>
            <a:ln w="9525">
              <a:noFill/>
              <a:miter lim="800000"/>
              <a:headEnd/>
              <a:tailEnd/>
            </a:ln>
          </p:spPr>
        </p:pic>
        <p:sp>
          <p:nvSpPr>
            <p:cNvPr id="19483" name="TextBox 35"/>
            <p:cNvSpPr txBox="1">
              <a:spLocks noChangeArrowheads="1"/>
            </p:cNvSpPr>
            <p:nvPr/>
          </p:nvSpPr>
          <p:spPr bwMode="auto">
            <a:xfrm>
              <a:off x="2362200" y="1801813"/>
              <a:ext cx="1981200" cy="338137"/>
            </a:xfrm>
            <a:prstGeom prst="rect">
              <a:avLst/>
            </a:prstGeom>
            <a:noFill/>
            <a:ln w="9525">
              <a:noFill/>
              <a:miter lim="800000"/>
              <a:headEnd/>
              <a:tailEnd/>
            </a:ln>
          </p:spPr>
          <p:txBody>
            <a:bodyPr>
              <a:spAutoFit/>
            </a:bodyPr>
            <a:lstStyle/>
            <a:p>
              <a:pPr algn="ctr"/>
              <a:r>
                <a:rPr lang="en-US" sz="800" b="1">
                  <a:solidFill>
                    <a:srgbClr val="17375E"/>
                  </a:solidFill>
                  <a:latin typeface="Century Gothic" pitchFamily="34" charset="0"/>
                </a:rPr>
                <a:t>Communication Gateway</a:t>
              </a:r>
              <a:br>
                <a:rPr lang="en-US" sz="800" b="1">
                  <a:solidFill>
                    <a:srgbClr val="17375E"/>
                  </a:solidFill>
                  <a:latin typeface="Century Gothic" pitchFamily="34" charset="0"/>
                </a:rPr>
              </a:br>
              <a:r>
                <a:rPr lang="en-US" sz="800" b="1">
                  <a:solidFill>
                    <a:srgbClr val="17375E"/>
                  </a:solidFill>
                  <a:latin typeface="Century Gothic" pitchFamily="34" charset="0"/>
                </a:rPr>
                <a:t>for State Tax Agencies </a:t>
              </a:r>
            </a:p>
          </p:txBody>
        </p:sp>
        <p:sp>
          <p:nvSpPr>
            <p:cNvPr id="19484" name="TextBox 19"/>
            <p:cNvSpPr txBox="1">
              <a:spLocks noChangeArrowheads="1"/>
            </p:cNvSpPr>
            <p:nvPr/>
          </p:nvSpPr>
          <p:spPr bwMode="auto">
            <a:xfrm>
              <a:off x="2667000" y="552450"/>
              <a:ext cx="914400" cy="215900"/>
            </a:xfrm>
            <a:prstGeom prst="rect">
              <a:avLst/>
            </a:prstGeom>
            <a:noFill/>
            <a:ln w="9525">
              <a:noFill/>
              <a:miter lim="800000"/>
              <a:headEnd/>
              <a:tailEnd/>
            </a:ln>
          </p:spPr>
          <p:txBody>
            <a:bodyPr>
              <a:spAutoFit/>
            </a:bodyPr>
            <a:lstStyle/>
            <a:p>
              <a:pPr algn="ctr"/>
              <a:r>
                <a:rPr lang="en-US" sz="800" b="1">
                  <a:solidFill>
                    <a:srgbClr val="17375E"/>
                  </a:solidFill>
                  <a:latin typeface="Century Gothic" pitchFamily="34" charset="0"/>
                </a:rPr>
                <a:t>GOVERNMENT</a:t>
              </a:r>
            </a:p>
          </p:txBody>
        </p:sp>
      </p:grpSp>
      <p:sp>
        <p:nvSpPr>
          <p:cNvPr id="19464" name="TextBox 21"/>
          <p:cNvSpPr txBox="1">
            <a:spLocks noChangeArrowheads="1"/>
          </p:cNvSpPr>
          <p:nvPr/>
        </p:nvSpPr>
        <p:spPr bwMode="auto">
          <a:xfrm>
            <a:off x="7315200" y="742950"/>
            <a:ext cx="914400" cy="215900"/>
          </a:xfrm>
          <a:prstGeom prst="rect">
            <a:avLst/>
          </a:prstGeom>
          <a:noFill/>
          <a:ln w="9525">
            <a:noFill/>
            <a:miter lim="800000"/>
            <a:headEnd/>
            <a:tailEnd/>
          </a:ln>
        </p:spPr>
        <p:txBody>
          <a:bodyPr>
            <a:spAutoFit/>
          </a:bodyPr>
          <a:lstStyle/>
          <a:p>
            <a:pPr algn="ctr"/>
            <a:r>
              <a:rPr lang="en-US" sz="800" b="1">
                <a:solidFill>
                  <a:srgbClr val="17375E"/>
                </a:solidFill>
                <a:latin typeface="Century Gothic" pitchFamily="34" charset="0"/>
              </a:rPr>
              <a:t>UTILITIES</a:t>
            </a:r>
          </a:p>
        </p:txBody>
      </p:sp>
      <p:grpSp>
        <p:nvGrpSpPr>
          <p:cNvPr id="19465" name="Group 26"/>
          <p:cNvGrpSpPr>
            <a:grpSpLocks/>
          </p:cNvGrpSpPr>
          <p:nvPr/>
        </p:nvGrpSpPr>
        <p:grpSpPr bwMode="auto">
          <a:xfrm>
            <a:off x="4191000" y="438150"/>
            <a:ext cx="2362200" cy="1874838"/>
            <a:chOff x="5867400" y="3028950"/>
            <a:chExt cx="2362200" cy="1874838"/>
          </a:xfrm>
        </p:grpSpPr>
        <p:pic>
          <p:nvPicPr>
            <p:cNvPr id="19479" name="Picture 18" descr="finance.png"/>
            <p:cNvPicPr>
              <a:picLocks noChangeAspect="1"/>
            </p:cNvPicPr>
            <p:nvPr/>
          </p:nvPicPr>
          <p:blipFill>
            <a:blip r:embed="rId7"/>
            <a:srcRect/>
            <a:stretch>
              <a:fillRect/>
            </a:stretch>
          </p:blipFill>
          <p:spPr bwMode="auto">
            <a:xfrm rot="617495">
              <a:off x="6338888" y="3268663"/>
              <a:ext cx="1114425" cy="1117600"/>
            </a:xfrm>
            <a:prstGeom prst="rect">
              <a:avLst/>
            </a:prstGeom>
            <a:noFill/>
            <a:ln w="9525">
              <a:noFill/>
              <a:miter lim="800000"/>
              <a:headEnd/>
              <a:tailEnd/>
            </a:ln>
          </p:spPr>
        </p:pic>
        <p:sp>
          <p:nvSpPr>
            <p:cNvPr id="19480" name="TextBox 36"/>
            <p:cNvSpPr txBox="1">
              <a:spLocks noChangeArrowheads="1"/>
            </p:cNvSpPr>
            <p:nvPr/>
          </p:nvSpPr>
          <p:spPr bwMode="auto">
            <a:xfrm>
              <a:off x="5867400" y="4319588"/>
              <a:ext cx="2362200" cy="584200"/>
            </a:xfrm>
            <a:prstGeom prst="rect">
              <a:avLst/>
            </a:prstGeom>
            <a:noFill/>
            <a:ln w="9525">
              <a:noFill/>
              <a:miter lim="800000"/>
              <a:headEnd/>
              <a:tailEnd/>
            </a:ln>
          </p:spPr>
          <p:txBody>
            <a:bodyPr>
              <a:spAutoFit/>
            </a:bodyPr>
            <a:lstStyle/>
            <a:p>
              <a:pPr algn="ctr"/>
              <a:r>
                <a:rPr lang="en-US" sz="800" b="1">
                  <a:solidFill>
                    <a:srgbClr val="17375E"/>
                  </a:solidFill>
                  <a:latin typeface="Century Gothic" pitchFamily="34" charset="0"/>
                </a:rPr>
                <a:t>Process Automation and Optimization</a:t>
              </a:r>
            </a:p>
            <a:p>
              <a:pPr algn="ctr"/>
              <a:r>
                <a:rPr lang="en-US" sz="800" b="1">
                  <a:solidFill>
                    <a:srgbClr val="17375E"/>
                  </a:solidFill>
                  <a:latin typeface="Century Gothic" pitchFamily="34" charset="0"/>
                </a:rPr>
                <a:t>Security Solutions for SOX, GLBA</a:t>
              </a:r>
              <a:br>
                <a:rPr lang="en-US" sz="800" b="1">
                  <a:solidFill>
                    <a:srgbClr val="17375E"/>
                  </a:solidFill>
                  <a:latin typeface="Century Gothic" pitchFamily="34" charset="0"/>
                </a:rPr>
              </a:br>
              <a:r>
                <a:rPr lang="en-US" sz="800" b="1">
                  <a:solidFill>
                    <a:srgbClr val="17375E"/>
                  </a:solidFill>
                  <a:latin typeface="Century Gothic" pitchFamily="34" charset="0"/>
                </a:rPr>
                <a:t>and PCI Compliance</a:t>
              </a:r>
            </a:p>
            <a:p>
              <a:pPr algn="ctr"/>
              <a:r>
                <a:rPr lang="en-US" sz="800" b="1">
                  <a:solidFill>
                    <a:srgbClr val="17375E"/>
                  </a:solidFill>
                  <a:latin typeface="Century Gothic" pitchFamily="34" charset="0"/>
                </a:rPr>
                <a:t>Integration hub for 3rd party applications </a:t>
              </a:r>
            </a:p>
          </p:txBody>
        </p:sp>
        <p:sp>
          <p:nvSpPr>
            <p:cNvPr id="19481" name="TextBox 22"/>
            <p:cNvSpPr txBox="1">
              <a:spLocks noChangeArrowheads="1"/>
            </p:cNvSpPr>
            <p:nvPr/>
          </p:nvSpPr>
          <p:spPr bwMode="auto">
            <a:xfrm>
              <a:off x="6629400" y="3028950"/>
              <a:ext cx="1371600" cy="215900"/>
            </a:xfrm>
            <a:prstGeom prst="rect">
              <a:avLst/>
            </a:prstGeom>
            <a:noFill/>
            <a:ln w="9525">
              <a:noFill/>
              <a:miter lim="800000"/>
              <a:headEnd/>
              <a:tailEnd/>
            </a:ln>
          </p:spPr>
          <p:txBody>
            <a:bodyPr>
              <a:spAutoFit/>
            </a:bodyPr>
            <a:lstStyle/>
            <a:p>
              <a:pPr algn="ctr"/>
              <a:r>
                <a:rPr lang="en-US" sz="800" b="1">
                  <a:solidFill>
                    <a:srgbClr val="17375E"/>
                  </a:solidFill>
                  <a:latin typeface="Century Gothic" pitchFamily="34" charset="0"/>
                </a:rPr>
                <a:t>FINANCE and BANKING</a:t>
              </a:r>
            </a:p>
          </p:txBody>
        </p:sp>
      </p:grpSp>
      <p:grpSp>
        <p:nvGrpSpPr>
          <p:cNvPr id="19466" name="Group 29"/>
          <p:cNvGrpSpPr>
            <a:grpSpLocks/>
          </p:cNvGrpSpPr>
          <p:nvPr/>
        </p:nvGrpSpPr>
        <p:grpSpPr bwMode="auto">
          <a:xfrm>
            <a:off x="0" y="1047750"/>
            <a:ext cx="2743200" cy="1784350"/>
            <a:chOff x="685800" y="2997200"/>
            <a:chExt cx="2743200" cy="1784350"/>
          </a:xfrm>
        </p:grpSpPr>
        <p:pic>
          <p:nvPicPr>
            <p:cNvPr id="19476" name="Picture 27" descr="health.png"/>
            <p:cNvPicPr>
              <a:picLocks noChangeAspect="1"/>
            </p:cNvPicPr>
            <p:nvPr/>
          </p:nvPicPr>
          <p:blipFill>
            <a:blip r:embed="rId8"/>
            <a:srcRect/>
            <a:stretch>
              <a:fillRect/>
            </a:stretch>
          </p:blipFill>
          <p:spPr bwMode="auto">
            <a:xfrm rot="-396474">
              <a:off x="1204913" y="3086100"/>
              <a:ext cx="1603375" cy="1177925"/>
            </a:xfrm>
            <a:prstGeom prst="rect">
              <a:avLst/>
            </a:prstGeom>
            <a:noFill/>
            <a:ln w="9525">
              <a:noFill/>
              <a:miter lim="800000"/>
              <a:headEnd/>
              <a:tailEnd/>
            </a:ln>
          </p:spPr>
        </p:pic>
        <p:sp>
          <p:nvSpPr>
            <p:cNvPr id="19477" name="TextBox 34"/>
            <p:cNvSpPr txBox="1">
              <a:spLocks noChangeArrowheads="1"/>
            </p:cNvSpPr>
            <p:nvPr/>
          </p:nvSpPr>
          <p:spPr bwMode="auto">
            <a:xfrm>
              <a:off x="685800" y="4197350"/>
              <a:ext cx="2743200" cy="584200"/>
            </a:xfrm>
            <a:prstGeom prst="rect">
              <a:avLst/>
            </a:prstGeom>
            <a:noFill/>
            <a:ln w="9525">
              <a:noFill/>
              <a:miter lim="800000"/>
              <a:headEnd/>
              <a:tailEnd/>
            </a:ln>
          </p:spPr>
          <p:txBody>
            <a:bodyPr>
              <a:spAutoFit/>
            </a:bodyPr>
            <a:lstStyle/>
            <a:p>
              <a:pPr algn="ctr"/>
              <a:r>
                <a:rPr lang="en-US" sz="800" b="1">
                  <a:solidFill>
                    <a:srgbClr val="17375E"/>
                  </a:solidFill>
                  <a:latin typeface="Century Gothic" pitchFamily="34" charset="0"/>
                </a:rPr>
                <a:t>Provider, Member and Agent Portals</a:t>
              </a:r>
            </a:p>
            <a:p>
              <a:pPr algn="ctr"/>
              <a:r>
                <a:rPr lang="en-US" sz="800" b="1">
                  <a:solidFill>
                    <a:srgbClr val="17375E"/>
                  </a:solidFill>
                  <a:latin typeface="Century Gothic" pitchFamily="34" charset="0"/>
                </a:rPr>
                <a:t>Identity Management for HIPAA Compliance</a:t>
              </a:r>
            </a:p>
            <a:p>
              <a:pPr algn="ctr"/>
              <a:r>
                <a:rPr lang="en-US" sz="800" b="1">
                  <a:solidFill>
                    <a:srgbClr val="17375E"/>
                  </a:solidFill>
                  <a:latin typeface="Century Gothic" pitchFamily="34" charset="0"/>
                </a:rPr>
                <a:t>Medical Integration Platform</a:t>
              </a:r>
            </a:p>
            <a:p>
              <a:pPr algn="ctr"/>
              <a:r>
                <a:rPr lang="en-US" sz="800" b="1">
                  <a:solidFill>
                    <a:srgbClr val="17375E"/>
                  </a:solidFill>
                  <a:latin typeface="Century Gothic" pitchFamily="34" charset="0"/>
                </a:rPr>
                <a:t>Mobile Applications</a:t>
              </a:r>
            </a:p>
          </p:txBody>
        </p:sp>
        <p:sp>
          <p:nvSpPr>
            <p:cNvPr id="19478" name="TextBox 23"/>
            <p:cNvSpPr txBox="1">
              <a:spLocks noChangeArrowheads="1"/>
            </p:cNvSpPr>
            <p:nvPr/>
          </p:nvSpPr>
          <p:spPr bwMode="auto">
            <a:xfrm>
              <a:off x="1295400" y="2997200"/>
              <a:ext cx="838200" cy="215900"/>
            </a:xfrm>
            <a:prstGeom prst="rect">
              <a:avLst/>
            </a:prstGeom>
            <a:noFill/>
            <a:ln w="9525">
              <a:noFill/>
              <a:miter lim="800000"/>
              <a:headEnd/>
              <a:tailEnd/>
            </a:ln>
          </p:spPr>
          <p:txBody>
            <a:bodyPr>
              <a:spAutoFit/>
            </a:bodyPr>
            <a:lstStyle/>
            <a:p>
              <a:pPr algn="ctr"/>
              <a:r>
                <a:rPr lang="en-US" sz="800" b="1">
                  <a:solidFill>
                    <a:srgbClr val="17375E"/>
                  </a:solidFill>
                  <a:latin typeface="Century Gothic" pitchFamily="34" charset="0"/>
                </a:rPr>
                <a:t>HEALTHCARE</a:t>
              </a:r>
            </a:p>
          </p:txBody>
        </p:sp>
      </p:grpSp>
      <p:grpSp>
        <p:nvGrpSpPr>
          <p:cNvPr id="19467" name="Group 25"/>
          <p:cNvGrpSpPr>
            <a:grpSpLocks/>
          </p:cNvGrpSpPr>
          <p:nvPr/>
        </p:nvGrpSpPr>
        <p:grpSpPr bwMode="auto">
          <a:xfrm>
            <a:off x="6324600" y="3028950"/>
            <a:ext cx="1828800" cy="1790700"/>
            <a:chOff x="4495800" y="476250"/>
            <a:chExt cx="1828800" cy="1790700"/>
          </a:xfrm>
        </p:grpSpPr>
        <p:pic>
          <p:nvPicPr>
            <p:cNvPr id="19473" name="Picture 21" descr="legal.png"/>
            <p:cNvPicPr>
              <a:picLocks noChangeAspect="1"/>
            </p:cNvPicPr>
            <p:nvPr/>
          </p:nvPicPr>
          <p:blipFill>
            <a:blip r:embed="rId9"/>
            <a:srcRect/>
            <a:stretch>
              <a:fillRect/>
            </a:stretch>
          </p:blipFill>
          <p:spPr bwMode="auto">
            <a:xfrm rot="343602">
              <a:off x="4779963" y="600075"/>
              <a:ext cx="1271587" cy="1176338"/>
            </a:xfrm>
            <a:prstGeom prst="rect">
              <a:avLst/>
            </a:prstGeom>
            <a:noFill/>
            <a:ln w="9525">
              <a:noFill/>
              <a:miter lim="800000"/>
              <a:headEnd/>
              <a:tailEnd/>
            </a:ln>
          </p:spPr>
        </p:pic>
        <p:sp>
          <p:nvSpPr>
            <p:cNvPr id="19474" name="TextBox 20"/>
            <p:cNvSpPr txBox="1">
              <a:spLocks noChangeArrowheads="1"/>
            </p:cNvSpPr>
            <p:nvPr/>
          </p:nvSpPr>
          <p:spPr bwMode="auto">
            <a:xfrm>
              <a:off x="5029200" y="476250"/>
              <a:ext cx="914400" cy="215900"/>
            </a:xfrm>
            <a:prstGeom prst="rect">
              <a:avLst/>
            </a:prstGeom>
            <a:noFill/>
            <a:ln w="9525">
              <a:noFill/>
              <a:miter lim="800000"/>
              <a:headEnd/>
              <a:tailEnd/>
            </a:ln>
          </p:spPr>
          <p:txBody>
            <a:bodyPr>
              <a:spAutoFit/>
            </a:bodyPr>
            <a:lstStyle/>
            <a:p>
              <a:pPr algn="ctr"/>
              <a:r>
                <a:rPr lang="en-US" sz="800" b="1">
                  <a:solidFill>
                    <a:srgbClr val="17375E"/>
                  </a:solidFill>
                  <a:latin typeface="Century Gothic" pitchFamily="34" charset="0"/>
                </a:rPr>
                <a:t>RETAIL</a:t>
              </a:r>
            </a:p>
          </p:txBody>
        </p:sp>
        <p:sp>
          <p:nvSpPr>
            <p:cNvPr id="19475" name="TextBox 26"/>
            <p:cNvSpPr txBox="1">
              <a:spLocks noChangeArrowheads="1"/>
            </p:cNvSpPr>
            <p:nvPr/>
          </p:nvSpPr>
          <p:spPr bwMode="auto">
            <a:xfrm>
              <a:off x="4495800" y="1682750"/>
              <a:ext cx="1828800" cy="584200"/>
            </a:xfrm>
            <a:prstGeom prst="rect">
              <a:avLst/>
            </a:prstGeom>
            <a:noFill/>
            <a:ln w="9525">
              <a:noFill/>
              <a:miter lim="800000"/>
              <a:headEnd/>
              <a:tailEnd/>
            </a:ln>
          </p:spPr>
          <p:txBody>
            <a:bodyPr>
              <a:spAutoFit/>
            </a:bodyPr>
            <a:lstStyle/>
            <a:p>
              <a:pPr algn="ctr"/>
              <a:r>
                <a:rPr lang="en-US" sz="800" b="1" dirty="0">
                  <a:solidFill>
                    <a:srgbClr val="17375E"/>
                  </a:solidFill>
                  <a:latin typeface="Century Gothic" pitchFamily="34" charset="0"/>
                </a:rPr>
                <a:t>B2B and B2C Customer Portals</a:t>
              </a:r>
              <a:br>
                <a:rPr lang="en-US" sz="800" b="1" dirty="0">
                  <a:solidFill>
                    <a:srgbClr val="17375E"/>
                  </a:solidFill>
                  <a:latin typeface="Century Gothic" pitchFamily="34" charset="0"/>
                </a:rPr>
              </a:br>
              <a:r>
                <a:rPr lang="en-US" sz="800" b="1" dirty="0">
                  <a:solidFill>
                    <a:srgbClr val="17375E"/>
                  </a:solidFill>
                  <a:latin typeface="Century Gothic" pitchFamily="34" charset="0"/>
                </a:rPr>
                <a:t> Store and Channel Strategy</a:t>
              </a:r>
              <a:br>
                <a:rPr lang="en-US" sz="800" b="1" dirty="0">
                  <a:solidFill>
                    <a:srgbClr val="17375E"/>
                  </a:solidFill>
                  <a:latin typeface="Century Gothic" pitchFamily="34" charset="0"/>
                </a:rPr>
              </a:br>
              <a:r>
                <a:rPr lang="en-US" sz="800" b="1" dirty="0">
                  <a:solidFill>
                    <a:srgbClr val="17375E"/>
                  </a:solidFill>
                  <a:latin typeface="Century Gothic" pitchFamily="34" charset="0"/>
                </a:rPr>
                <a:t> Information Analytics and Customer Sales Dashboards</a:t>
              </a:r>
            </a:p>
          </p:txBody>
        </p:sp>
      </p:grpSp>
      <p:grpSp>
        <p:nvGrpSpPr>
          <p:cNvPr id="19468" name="Group 27"/>
          <p:cNvGrpSpPr>
            <a:grpSpLocks/>
          </p:cNvGrpSpPr>
          <p:nvPr/>
        </p:nvGrpSpPr>
        <p:grpSpPr bwMode="auto">
          <a:xfrm>
            <a:off x="1905000" y="590550"/>
            <a:ext cx="2743200" cy="1727200"/>
            <a:chOff x="3200400" y="3181350"/>
            <a:chExt cx="2743200" cy="1727200"/>
          </a:xfrm>
        </p:grpSpPr>
        <p:sp>
          <p:nvSpPr>
            <p:cNvPr id="19470" name="TextBox 24"/>
            <p:cNvSpPr txBox="1">
              <a:spLocks noChangeArrowheads="1"/>
            </p:cNvSpPr>
            <p:nvPr/>
          </p:nvSpPr>
          <p:spPr bwMode="auto">
            <a:xfrm>
              <a:off x="3810000" y="3181350"/>
              <a:ext cx="914400" cy="215900"/>
            </a:xfrm>
            <a:prstGeom prst="rect">
              <a:avLst/>
            </a:prstGeom>
            <a:noFill/>
            <a:ln w="9525">
              <a:noFill/>
              <a:miter lim="800000"/>
              <a:headEnd/>
              <a:tailEnd/>
            </a:ln>
          </p:spPr>
          <p:txBody>
            <a:bodyPr>
              <a:spAutoFit/>
            </a:bodyPr>
            <a:lstStyle/>
            <a:p>
              <a:pPr algn="ctr"/>
              <a:r>
                <a:rPr lang="en-US" sz="800" b="1">
                  <a:solidFill>
                    <a:srgbClr val="17375E"/>
                  </a:solidFill>
                  <a:latin typeface="Century Gothic" pitchFamily="34" charset="0"/>
                </a:rPr>
                <a:t>MORTGAGE</a:t>
              </a:r>
            </a:p>
          </p:txBody>
        </p:sp>
        <p:pic>
          <p:nvPicPr>
            <p:cNvPr id="19471" name="Picture 23" descr="govt.png"/>
            <p:cNvPicPr>
              <a:picLocks noChangeAspect="1"/>
            </p:cNvPicPr>
            <p:nvPr/>
          </p:nvPicPr>
          <p:blipFill>
            <a:blip r:embed="rId10"/>
            <a:srcRect/>
            <a:stretch>
              <a:fillRect/>
            </a:stretch>
          </p:blipFill>
          <p:spPr bwMode="auto">
            <a:xfrm>
              <a:off x="3810000" y="3343275"/>
              <a:ext cx="1304925" cy="1114425"/>
            </a:xfrm>
            <a:prstGeom prst="rect">
              <a:avLst/>
            </a:prstGeom>
            <a:noFill/>
            <a:ln w="9525">
              <a:noFill/>
              <a:miter lim="800000"/>
              <a:headEnd/>
              <a:tailEnd/>
            </a:ln>
          </p:spPr>
        </p:pic>
        <p:sp>
          <p:nvSpPr>
            <p:cNvPr id="19472" name="TextBox 28"/>
            <p:cNvSpPr txBox="1">
              <a:spLocks noChangeArrowheads="1"/>
            </p:cNvSpPr>
            <p:nvPr/>
          </p:nvSpPr>
          <p:spPr bwMode="auto">
            <a:xfrm>
              <a:off x="3200400" y="4324350"/>
              <a:ext cx="2743200" cy="584200"/>
            </a:xfrm>
            <a:prstGeom prst="rect">
              <a:avLst/>
            </a:prstGeom>
            <a:noFill/>
            <a:ln w="9525">
              <a:noFill/>
              <a:miter lim="800000"/>
              <a:headEnd/>
              <a:tailEnd/>
            </a:ln>
          </p:spPr>
          <p:txBody>
            <a:bodyPr>
              <a:spAutoFit/>
            </a:bodyPr>
            <a:lstStyle/>
            <a:p>
              <a:pPr algn="ctr"/>
              <a:r>
                <a:rPr lang="en-US" sz="800" b="1">
                  <a:solidFill>
                    <a:srgbClr val="17375E"/>
                  </a:solidFill>
                  <a:latin typeface="Century Gothic" pitchFamily="34" charset="0"/>
                </a:rPr>
                <a:t>Loan Origination</a:t>
              </a:r>
              <a:br>
                <a:rPr lang="en-US" sz="800" b="1">
                  <a:solidFill>
                    <a:srgbClr val="17375E"/>
                  </a:solidFill>
                  <a:latin typeface="Century Gothic" pitchFamily="34" charset="0"/>
                </a:rPr>
              </a:br>
              <a:r>
                <a:rPr lang="en-US" sz="800" b="1">
                  <a:solidFill>
                    <a:srgbClr val="17375E"/>
                  </a:solidFill>
                  <a:latin typeface="Century Gothic" pitchFamily="34" charset="0"/>
                </a:rPr>
                <a:t>POS and Fulfillment</a:t>
              </a:r>
              <a:br>
                <a:rPr lang="en-US" sz="800" b="1">
                  <a:solidFill>
                    <a:srgbClr val="17375E"/>
                  </a:solidFill>
                  <a:latin typeface="Century Gothic" pitchFamily="34" charset="0"/>
                </a:rPr>
              </a:br>
              <a:r>
                <a:rPr lang="en-US" sz="800" b="1">
                  <a:solidFill>
                    <a:srgbClr val="17375E"/>
                  </a:solidFill>
                  <a:latin typeface="Century Gothic" pitchFamily="34" charset="0"/>
                </a:rPr>
                <a:t>Data and Document Integration</a:t>
              </a:r>
              <a:br>
                <a:rPr lang="en-US" sz="800" b="1">
                  <a:solidFill>
                    <a:srgbClr val="17375E"/>
                  </a:solidFill>
                  <a:latin typeface="Century Gothic" pitchFamily="34" charset="0"/>
                </a:rPr>
              </a:br>
              <a:r>
                <a:rPr lang="en-US" sz="800" b="1">
                  <a:solidFill>
                    <a:srgbClr val="17375E"/>
                  </a:solidFill>
                  <a:latin typeface="Century Gothic" pitchFamily="34" charset="0"/>
                </a:rPr>
                <a:t>Underwriting and Funding Systems</a:t>
              </a:r>
            </a:p>
            <a:p>
              <a:pPr algn="ctr"/>
              <a:endParaRPr lang="en-US" sz="800" b="1">
                <a:solidFill>
                  <a:srgbClr val="17375E"/>
                </a:solidFill>
                <a:latin typeface="Century Gothic" pitchFamily="34" charset="0"/>
              </a:endParaRPr>
            </a:p>
          </p:txBody>
        </p:sp>
      </p:grpSp>
      <p:sp>
        <p:nvSpPr>
          <p:cNvPr id="19469" name="Slide Number Placeholder 1"/>
          <p:cNvSpPr>
            <a:spLocks noGrp="1"/>
          </p:cNvSpPr>
          <p:nvPr>
            <p:ph type="sldNum" sz="quarter" idx="10"/>
          </p:nvPr>
        </p:nvSpPr>
        <p:spPr>
          <a:noFill/>
        </p:spPr>
        <p:txBody>
          <a:bodyPr/>
          <a:lstStyle/>
          <a:p>
            <a:fld id="{72871E1E-39BF-4F2A-9C2F-E7D261D6E509}" type="slidenum">
              <a:rPr lang="en-US" sz="900" smtClean="0">
                <a:latin typeface="Century Gothic" pitchFamily="34" charset="0"/>
                <a:cs typeface="Arial" pitchFamily="34" charset="0"/>
              </a:rPr>
              <a:pPr/>
              <a:t>7</a:t>
            </a:fld>
            <a:endParaRPr lang="en-US" sz="900" smtClean="0">
              <a:latin typeface="Century Gothic" pitchFamily="34" charset="0"/>
              <a:cs typeface="Arial" pitchFamily="34" charset="0"/>
            </a:endParaRPr>
          </a:p>
        </p:txBody>
      </p:sp>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 name="Rectangle 242"/>
          <p:cNvSpPr>
            <a:spLocks noChangeArrowheads="1"/>
          </p:cNvSpPr>
          <p:nvPr/>
        </p:nvSpPr>
        <p:spPr bwMode="auto">
          <a:xfrm>
            <a:off x="457200" y="3257550"/>
            <a:ext cx="2971800" cy="1066800"/>
          </a:xfrm>
          <a:prstGeom prst="rect">
            <a:avLst/>
          </a:prstGeom>
          <a:solidFill>
            <a:schemeClr val="bg1"/>
          </a:solidFill>
          <a:ln w="25400">
            <a:solidFill>
              <a:srgbClr val="F79646"/>
            </a:solidFill>
            <a:miter lim="800000"/>
            <a:headEnd/>
            <a:tailEnd/>
          </a:ln>
          <a:effectLst>
            <a:outerShdw blurRad="63500" dist="38100" dir="2700000" algn="tl" rotWithShape="0">
              <a:srgbClr val="000000">
                <a:alpha val="39999"/>
              </a:srgbClr>
            </a:outerShdw>
          </a:effectLst>
        </p:spPr>
        <p:txBody>
          <a:bodyPr/>
          <a:lstStyle/>
          <a:p>
            <a:pPr>
              <a:lnSpc>
                <a:spcPct val="90000"/>
              </a:lnSpc>
              <a:spcBef>
                <a:spcPct val="20000"/>
              </a:spcBef>
              <a:buFontTx/>
              <a:buChar char="•"/>
              <a:defRPr/>
            </a:pPr>
            <a:endParaRPr lang="en-US">
              <a:latin typeface="Arial" charset="0"/>
              <a:cs typeface="Arial" charset="0"/>
            </a:endParaRPr>
          </a:p>
        </p:txBody>
      </p:sp>
      <p:sp>
        <p:nvSpPr>
          <p:cNvPr id="244" name="Rectangle 243"/>
          <p:cNvSpPr/>
          <p:nvPr/>
        </p:nvSpPr>
        <p:spPr bwMode="auto">
          <a:xfrm>
            <a:off x="457200" y="3257550"/>
            <a:ext cx="1752600" cy="228600"/>
          </a:xfrm>
          <a:prstGeom prst="rect">
            <a:avLst/>
          </a:prstGeom>
          <a:solidFill>
            <a:schemeClr val="accent6"/>
          </a:solidFill>
          <a:ln w="9525" cap="flat" cmpd="sng" algn="ctr">
            <a:noFill/>
            <a:prstDash val="solid"/>
            <a:round/>
            <a:headEnd type="none" w="med" len="med"/>
            <a:tailEnd type="none" w="med" len="med"/>
          </a:ln>
          <a:effectLst/>
        </p:spPr>
        <p:txBody>
          <a:bodyPr/>
          <a:lstStyle/>
          <a:p>
            <a:pPr>
              <a:lnSpc>
                <a:spcPct val="90000"/>
              </a:lnSpc>
              <a:spcBef>
                <a:spcPct val="20000"/>
              </a:spcBef>
              <a:buFontTx/>
              <a:buChar char="•"/>
              <a:defRPr/>
            </a:pPr>
            <a:endParaRPr lang="en-US">
              <a:latin typeface="Arial" charset="0"/>
              <a:cs typeface="Arial" charset="0"/>
            </a:endParaRPr>
          </a:p>
        </p:txBody>
      </p:sp>
      <p:sp>
        <p:nvSpPr>
          <p:cNvPr id="1029" name="TextBox 244"/>
          <p:cNvSpPr txBox="1">
            <a:spLocks noChangeArrowheads="1"/>
          </p:cNvSpPr>
          <p:nvPr/>
        </p:nvSpPr>
        <p:spPr bwMode="auto">
          <a:xfrm>
            <a:off x="457200" y="3181350"/>
            <a:ext cx="1828800" cy="307975"/>
          </a:xfrm>
          <a:prstGeom prst="rect">
            <a:avLst/>
          </a:prstGeom>
          <a:noFill/>
          <a:ln w="9525">
            <a:noFill/>
            <a:miter lim="800000"/>
            <a:headEnd/>
            <a:tailEnd/>
          </a:ln>
        </p:spPr>
        <p:txBody>
          <a:bodyPr tIns="0" bIns="0" anchor="b"/>
          <a:lstStyle/>
          <a:p>
            <a:r>
              <a:rPr lang="en-US" sz="1100" b="1">
                <a:latin typeface="Century Gothic" pitchFamily="34" charset="0"/>
              </a:rPr>
              <a:t>Insurance</a:t>
            </a:r>
          </a:p>
        </p:txBody>
      </p:sp>
      <p:sp>
        <p:nvSpPr>
          <p:cNvPr id="235" name="Rectangle 234"/>
          <p:cNvSpPr>
            <a:spLocks noChangeArrowheads="1"/>
          </p:cNvSpPr>
          <p:nvPr/>
        </p:nvSpPr>
        <p:spPr bwMode="auto">
          <a:xfrm>
            <a:off x="457200" y="2114550"/>
            <a:ext cx="6096000" cy="1066800"/>
          </a:xfrm>
          <a:prstGeom prst="rect">
            <a:avLst/>
          </a:prstGeom>
          <a:solidFill>
            <a:schemeClr val="bg1"/>
          </a:solidFill>
          <a:ln w="25400">
            <a:solidFill>
              <a:srgbClr val="F79646"/>
            </a:solidFill>
            <a:miter lim="800000"/>
            <a:headEnd/>
            <a:tailEnd/>
          </a:ln>
          <a:effectLst>
            <a:outerShdw blurRad="63500" dist="38100" dir="2700000" algn="tl" rotWithShape="0">
              <a:srgbClr val="000000">
                <a:alpha val="39999"/>
              </a:srgbClr>
            </a:outerShdw>
          </a:effectLst>
        </p:spPr>
        <p:txBody>
          <a:bodyPr/>
          <a:lstStyle/>
          <a:p>
            <a:pPr>
              <a:lnSpc>
                <a:spcPct val="90000"/>
              </a:lnSpc>
              <a:spcBef>
                <a:spcPct val="20000"/>
              </a:spcBef>
              <a:buFontTx/>
              <a:buChar char="•"/>
              <a:defRPr/>
            </a:pPr>
            <a:endParaRPr lang="en-US">
              <a:latin typeface="Arial" charset="0"/>
              <a:cs typeface="Arial" charset="0"/>
            </a:endParaRPr>
          </a:p>
        </p:txBody>
      </p:sp>
      <p:sp>
        <p:nvSpPr>
          <p:cNvPr id="187" name="Rectangle 186"/>
          <p:cNvSpPr>
            <a:spLocks noChangeArrowheads="1"/>
          </p:cNvSpPr>
          <p:nvPr/>
        </p:nvSpPr>
        <p:spPr bwMode="auto">
          <a:xfrm>
            <a:off x="457200" y="971550"/>
            <a:ext cx="6096000" cy="1066800"/>
          </a:xfrm>
          <a:prstGeom prst="rect">
            <a:avLst/>
          </a:prstGeom>
          <a:solidFill>
            <a:schemeClr val="bg1"/>
          </a:solidFill>
          <a:ln w="25400">
            <a:solidFill>
              <a:srgbClr val="F79646"/>
            </a:solidFill>
            <a:miter lim="800000"/>
            <a:headEnd/>
            <a:tailEnd/>
          </a:ln>
          <a:effectLst>
            <a:outerShdw blurRad="63500" dist="38100" dir="2700000" algn="tl" rotWithShape="0">
              <a:srgbClr val="000000">
                <a:alpha val="39999"/>
              </a:srgbClr>
            </a:outerShdw>
          </a:effectLst>
        </p:spPr>
        <p:txBody>
          <a:bodyPr/>
          <a:lstStyle/>
          <a:p>
            <a:pPr>
              <a:lnSpc>
                <a:spcPct val="90000"/>
              </a:lnSpc>
              <a:spcBef>
                <a:spcPct val="20000"/>
              </a:spcBef>
              <a:buFontTx/>
              <a:buChar char="•"/>
              <a:defRPr/>
            </a:pPr>
            <a:endParaRPr lang="en-US">
              <a:latin typeface="Arial" charset="0"/>
              <a:cs typeface="Arial" charset="0"/>
            </a:endParaRPr>
          </a:p>
        </p:txBody>
      </p:sp>
      <p:sp>
        <p:nvSpPr>
          <p:cNvPr id="199" name="Rectangle 198"/>
          <p:cNvSpPr/>
          <p:nvPr/>
        </p:nvSpPr>
        <p:spPr bwMode="auto">
          <a:xfrm>
            <a:off x="457200" y="971550"/>
            <a:ext cx="1752600" cy="228600"/>
          </a:xfrm>
          <a:prstGeom prst="rect">
            <a:avLst/>
          </a:prstGeom>
          <a:solidFill>
            <a:schemeClr val="accent6"/>
          </a:solidFill>
          <a:ln w="9525" cap="flat" cmpd="sng" algn="ctr">
            <a:noFill/>
            <a:prstDash val="solid"/>
            <a:round/>
            <a:headEnd type="none" w="med" len="med"/>
            <a:tailEnd type="none" w="med" len="med"/>
          </a:ln>
          <a:effectLst/>
        </p:spPr>
        <p:txBody>
          <a:bodyPr/>
          <a:lstStyle/>
          <a:p>
            <a:pPr>
              <a:lnSpc>
                <a:spcPct val="90000"/>
              </a:lnSpc>
              <a:spcBef>
                <a:spcPct val="20000"/>
              </a:spcBef>
              <a:buFontTx/>
              <a:buChar char="•"/>
              <a:defRPr/>
            </a:pPr>
            <a:endParaRPr lang="en-US">
              <a:latin typeface="Arial" charset="0"/>
              <a:cs typeface="Arial" charset="0"/>
            </a:endParaRPr>
          </a:p>
        </p:txBody>
      </p:sp>
      <p:pic>
        <p:nvPicPr>
          <p:cNvPr id="1033" name="Picture 2" descr="LOGO"/>
          <p:cNvPicPr>
            <a:picLocks noChangeAspect="1" noChangeArrowheads="1"/>
          </p:cNvPicPr>
          <p:nvPr/>
        </p:nvPicPr>
        <p:blipFill>
          <a:blip r:embed="rId4"/>
          <a:srcRect/>
          <a:stretch>
            <a:fillRect/>
          </a:stretch>
        </p:blipFill>
        <p:spPr bwMode="auto">
          <a:xfrm>
            <a:off x="2819400" y="1428750"/>
            <a:ext cx="1600200" cy="106363"/>
          </a:xfrm>
          <a:prstGeom prst="rect">
            <a:avLst/>
          </a:prstGeom>
          <a:noFill/>
          <a:ln w="9525">
            <a:noFill/>
            <a:miter lim="800000"/>
            <a:headEnd/>
            <a:tailEnd/>
          </a:ln>
        </p:spPr>
      </p:pic>
      <p:pic>
        <p:nvPicPr>
          <p:cNvPr id="1034" name="Picture 7"/>
          <p:cNvPicPr>
            <a:picLocks noChangeAspect="1" noChangeArrowheads="1"/>
          </p:cNvPicPr>
          <p:nvPr/>
        </p:nvPicPr>
        <p:blipFill>
          <a:blip r:embed="rId5"/>
          <a:srcRect/>
          <a:stretch>
            <a:fillRect/>
          </a:stretch>
        </p:blipFill>
        <p:spPr bwMode="auto">
          <a:xfrm>
            <a:off x="4953000" y="1181100"/>
            <a:ext cx="1447800" cy="331788"/>
          </a:xfrm>
          <a:prstGeom prst="rect">
            <a:avLst/>
          </a:prstGeom>
          <a:noFill/>
          <a:ln w="9525">
            <a:noFill/>
            <a:miter lim="800000"/>
            <a:headEnd/>
            <a:tailEnd/>
          </a:ln>
        </p:spPr>
      </p:pic>
      <p:pic>
        <p:nvPicPr>
          <p:cNvPr id="1035" name="Picture 11" descr="Charles Schwab Logo">
            <a:hlinkClick r:id="rId6"/>
          </p:cNvPr>
          <p:cNvPicPr>
            <a:picLocks noChangeAspect="1" noChangeArrowheads="1"/>
          </p:cNvPicPr>
          <p:nvPr/>
        </p:nvPicPr>
        <p:blipFill>
          <a:blip r:embed="rId7"/>
          <a:srcRect/>
          <a:stretch>
            <a:fillRect/>
          </a:stretch>
        </p:blipFill>
        <p:spPr bwMode="auto">
          <a:xfrm>
            <a:off x="3962400" y="1074738"/>
            <a:ext cx="1219200" cy="173037"/>
          </a:xfrm>
          <a:prstGeom prst="rect">
            <a:avLst/>
          </a:prstGeom>
          <a:noFill/>
          <a:ln w="9525">
            <a:noFill/>
            <a:miter lim="800000"/>
            <a:headEnd/>
            <a:tailEnd/>
          </a:ln>
        </p:spPr>
      </p:pic>
      <p:pic>
        <p:nvPicPr>
          <p:cNvPr id="1036" name="Picture 21" descr="amex"/>
          <p:cNvPicPr>
            <a:picLocks noChangeAspect="1" noChangeArrowheads="1"/>
          </p:cNvPicPr>
          <p:nvPr/>
        </p:nvPicPr>
        <p:blipFill>
          <a:blip r:embed="rId8">
            <a:clrChange>
              <a:clrFrom>
                <a:srgbClr val="0960B7"/>
              </a:clrFrom>
              <a:clrTo>
                <a:srgbClr val="0960B7">
                  <a:alpha val="0"/>
                </a:srgbClr>
              </a:clrTo>
            </a:clrChange>
          </a:blip>
          <a:srcRect r="6250" b="6053"/>
          <a:stretch>
            <a:fillRect/>
          </a:stretch>
        </p:blipFill>
        <p:spPr bwMode="auto">
          <a:xfrm>
            <a:off x="5783263" y="1581150"/>
            <a:ext cx="487362" cy="419100"/>
          </a:xfrm>
          <a:prstGeom prst="rect">
            <a:avLst/>
          </a:prstGeom>
          <a:noFill/>
          <a:ln w="9525">
            <a:noFill/>
            <a:miter lim="800000"/>
            <a:headEnd/>
            <a:tailEnd/>
          </a:ln>
        </p:spPr>
      </p:pic>
      <p:pic>
        <p:nvPicPr>
          <p:cNvPr id="1037" name="Picture 2"/>
          <p:cNvPicPr>
            <a:picLocks noChangeAspect="1" noChangeArrowheads="1"/>
          </p:cNvPicPr>
          <p:nvPr/>
        </p:nvPicPr>
        <p:blipFill>
          <a:blip r:embed="rId9"/>
          <a:srcRect/>
          <a:stretch>
            <a:fillRect/>
          </a:stretch>
        </p:blipFill>
        <p:spPr bwMode="auto">
          <a:xfrm>
            <a:off x="617538" y="1719263"/>
            <a:ext cx="1135062" cy="184150"/>
          </a:xfrm>
          <a:prstGeom prst="rect">
            <a:avLst/>
          </a:prstGeom>
          <a:noFill/>
          <a:ln w="9525">
            <a:noFill/>
            <a:miter lim="800000"/>
            <a:headEnd/>
            <a:tailEnd/>
          </a:ln>
        </p:spPr>
      </p:pic>
      <p:pic>
        <p:nvPicPr>
          <p:cNvPr id="1038" name="Picture 2"/>
          <p:cNvPicPr>
            <a:picLocks noChangeAspect="1" noChangeArrowheads="1"/>
          </p:cNvPicPr>
          <p:nvPr/>
        </p:nvPicPr>
        <p:blipFill>
          <a:blip r:embed="rId10"/>
          <a:srcRect/>
          <a:stretch>
            <a:fillRect/>
          </a:stretch>
        </p:blipFill>
        <p:spPr bwMode="auto">
          <a:xfrm>
            <a:off x="2286000" y="1047750"/>
            <a:ext cx="920750" cy="284163"/>
          </a:xfrm>
          <a:prstGeom prst="rect">
            <a:avLst/>
          </a:prstGeom>
          <a:noFill/>
          <a:ln w="9525">
            <a:noFill/>
            <a:miter lim="800000"/>
            <a:headEnd/>
            <a:tailEnd/>
          </a:ln>
        </p:spPr>
      </p:pic>
      <p:pic>
        <p:nvPicPr>
          <p:cNvPr id="1039" name="Picture 193"/>
          <p:cNvPicPr>
            <a:picLocks noChangeAspect="1"/>
          </p:cNvPicPr>
          <p:nvPr/>
        </p:nvPicPr>
        <p:blipFill>
          <a:blip r:embed="rId11"/>
          <a:srcRect/>
          <a:stretch>
            <a:fillRect/>
          </a:stretch>
        </p:blipFill>
        <p:spPr bwMode="auto">
          <a:xfrm>
            <a:off x="617538" y="1276350"/>
            <a:ext cx="1576387" cy="349250"/>
          </a:xfrm>
          <a:prstGeom prst="rect">
            <a:avLst/>
          </a:prstGeom>
          <a:noFill/>
          <a:ln w="9525">
            <a:noFill/>
            <a:miter lim="800000"/>
            <a:headEnd/>
            <a:tailEnd/>
          </a:ln>
        </p:spPr>
      </p:pic>
      <p:pic>
        <p:nvPicPr>
          <p:cNvPr id="1040" name="Picture 194"/>
          <p:cNvPicPr>
            <a:picLocks noChangeAspect="1"/>
          </p:cNvPicPr>
          <p:nvPr/>
        </p:nvPicPr>
        <p:blipFill>
          <a:blip r:embed="rId12"/>
          <a:srcRect/>
          <a:stretch>
            <a:fillRect/>
          </a:stretch>
        </p:blipFill>
        <p:spPr bwMode="auto">
          <a:xfrm>
            <a:off x="1989138" y="1657350"/>
            <a:ext cx="1139825" cy="244475"/>
          </a:xfrm>
          <a:prstGeom prst="rect">
            <a:avLst/>
          </a:prstGeom>
          <a:noFill/>
          <a:ln w="9525">
            <a:noFill/>
            <a:miter lim="800000"/>
            <a:headEnd/>
            <a:tailEnd/>
          </a:ln>
        </p:spPr>
      </p:pic>
      <p:pic>
        <p:nvPicPr>
          <p:cNvPr id="1041" name="Picture 195"/>
          <p:cNvPicPr>
            <a:picLocks noChangeAspect="1"/>
          </p:cNvPicPr>
          <p:nvPr/>
        </p:nvPicPr>
        <p:blipFill>
          <a:blip r:embed="rId13"/>
          <a:srcRect l="29903" t="9586" r="29472" b="9241"/>
          <a:stretch>
            <a:fillRect/>
          </a:stretch>
        </p:blipFill>
        <p:spPr bwMode="auto">
          <a:xfrm>
            <a:off x="4724400" y="1657350"/>
            <a:ext cx="628650" cy="309563"/>
          </a:xfrm>
          <a:prstGeom prst="rect">
            <a:avLst/>
          </a:prstGeom>
          <a:noFill/>
          <a:ln w="9525">
            <a:noFill/>
            <a:miter lim="800000"/>
            <a:headEnd/>
            <a:tailEnd/>
          </a:ln>
        </p:spPr>
      </p:pic>
      <p:pic>
        <p:nvPicPr>
          <p:cNvPr id="1042" name="Picture 196"/>
          <p:cNvPicPr>
            <a:picLocks noChangeAspect="1"/>
          </p:cNvPicPr>
          <p:nvPr/>
        </p:nvPicPr>
        <p:blipFill>
          <a:blip r:embed="rId14"/>
          <a:srcRect/>
          <a:stretch>
            <a:fillRect/>
          </a:stretch>
        </p:blipFill>
        <p:spPr bwMode="auto">
          <a:xfrm>
            <a:off x="3429000" y="1657350"/>
            <a:ext cx="889000" cy="319088"/>
          </a:xfrm>
          <a:prstGeom prst="rect">
            <a:avLst/>
          </a:prstGeom>
          <a:noFill/>
          <a:ln w="9525">
            <a:noFill/>
            <a:miter lim="800000"/>
            <a:headEnd/>
            <a:tailEnd/>
          </a:ln>
        </p:spPr>
      </p:pic>
      <p:sp>
        <p:nvSpPr>
          <p:cNvPr id="1043" name="TextBox 197"/>
          <p:cNvSpPr txBox="1">
            <a:spLocks noChangeArrowheads="1"/>
          </p:cNvSpPr>
          <p:nvPr/>
        </p:nvSpPr>
        <p:spPr bwMode="auto">
          <a:xfrm>
            <a:off x="457200" y="895350"/>
            <a:ext cx="1828800" cy="307975"/>
          </a:xfrm>
          <a:prstGeom prst="rect">
            <a:avLst/>
          </a:prstGeom>
          <a:noFill/>
          <a:ln w="9525">
            <a:noFill/>
            <a:miter lim="800000"/>
            <a:headEnd/>
            <a:tailEnd/>
          </a:ln>
        </p:spPr>
        <p:txBody>
          <a:bodyPr tIns="0" bIns="0" anchor="b"/>
          <a:lstStyle/>
          <a:p>
            <a:r>
              <a:rPr lang="en-US" sz="1100" b="1">
                <a:latin typeface="Century Gothic" pitchFamily="34" charset="0"/>
              </a:rPr>
              <a:t>Financial Services</a:t>
            </a:r>
          </a:p>
        </p:txBody>
      </p:sp>
      <p:sp>
        <p:nvSpPr>
          <p:cNvPr id="1044" name="Title 200"/>
          <p:cNvSpPr>
            <a:spLocks noGrp="1"/>
          </p:cNvSpPr>
          <p:nvPr>
            <p:ph type="title"/>
          </p:nvPr>
        </p:nvSpPr>
        <p:spPr/>
        <p:txBody>
          <a:bodyPr/>
          <a:lstStyle/>
          <a:p>
            <a:r>
              <a:rPr lang="en-US" smtClean="0"/>
              <a:t>Prolifics Customers</a:t>
            </a:r>
          </a:p>
        </p:txBody>
      </p:sp>
      <p:sp>
        <p:nvSpPr>
          <p:cNvPr id="202" name="Rectangle 201"/>
          <p:cNvSpPr>
            <a:spLocks noChangeArrowheads="1"/>
          </p:cNvSpPr>
          <p:nvPr/>
        </p:nvSpPr>
        <p:spPr bwMode="auto">
          <a:xfrm>
            <a:off x="6705600" y="971550"/>
            <a:ext cx="1981200" cy="838200"/>
          </a:xfrm>
          <a:prstGeom prst="rect">
            <a:avLst/>
          </a:prstGeom>
          <a:solidFill>
            <a:schemeClr val="bg1"/>
          </a:solidFill>
          <a:ln w="25400">
            <a:solidFill>
              <a:srgbClr val="F79646"/>
            </a:solidFill>
            <a:miter lim="800000"/>
            <a:headEnd/>
            <a:tailEnd/>
          </a:ln>
          <a:effectLst>
            <a:outerShdw blurRad="63500" dist="38100" dir="2700000" algn="tl" rotWithShape="0">
              <a:srgbClr val="000000">
                <a:alpha val="39999"/>
              </a:srgbClr>
            </a:outerShdw>
          </a:effectLst>
        </p:spPr>
        <p:txBody>
          <a:bodyPr/>
          <a:lstStyle/>
          <a:p>
            <a:pPr>
              <a:lnSpc>
                <a:spcPct val="90000"/>
              </a:lnSpc>
              <a:spcBef>
                <a:spcPct val="20000"/>
              </a:spcBef>
              <a:buFontTx/>
              <a:buChar char="•"/>
              <a:defRPr/>
            </a:pPr>
            <a:endParaRPr lang="en-US">
              <a:latin typeface="Arial" charset="0"/>
              <a:cs typeface="Arial" charset="0"/>
            </a:endParaRPr>
          </a:p>
        </p:txBody>
      </p:sp>
      <p:sp>
        <p:nvSpPr>
          <p:cNvPr id="203" name="Rectangle 202"/>
          <p:cNvSpPr/>
          <p:nvPr/>
        </p:nvSpPr>
        <p:spPr bwMode="auto">
          <a:xfrm>
            <a:off x="6705600" y="971550"/>
            <a:ext cx="1676400" cy="228600"/>
          </a:xfrm>
          <a:prstGeom prst="rect">
            <a:avLst/>
          </a:prstGeom>
          <a:solidFill>
            <a:schemeClr val="accent6"/>
          </a:solidFill>
          <a:ln w="9525" cap="flat" cmpd="sng" algn="ctr">
            <a:noFill/>
            <a:prstDash val="solid"/>
            <a:round/>
            <a:headEnd type="none" w="med" len="med"/>
            <a:tailEnd type="none" w="med" len="med"/>
          </a:ln>
          <a:effectLst/>
        </p:spPr>
        <p:txBody>
          <a:bodyPr/>
          <a:lstStyle/>
          <a:p>
            <a:pPr>
              <a:lnSpc>
                <a:spcPct val="90000"/>
              </a:lnSpc>
              <a:spcBef>
                <a:spcPct val="20000"/>
              </a:spcBef>
              <a:buFontTx/>
              <a:buChar char="•"/>
              <a:defRPr/>
            </a:pPr>
            <a:endParaRPr lang="en-US">
              <a:latin typeface="Arial" charset="0"/>
              <a:cs typeface="Arial" charset="0"/>
            </a:endParaRPr>
          </a:p>
        </p:txBody>
      </p:sp>
      <p:sp>
        <p:nvSpPr>
          <p:cNvPr id="1047" name="TextBox 203"/>
          <p:cNvSpPr txBox="1">
            <a:spLocks noChangeArrowheads="1"/>
          </p:cNvSpPr>
          <p:nvPr/>
        </p:nvSpPr>
        <p:spPr bwMode="auto">
          <a:xfrm>
            <a:off x="6705600" y="895350"/>
            <a:ext cx="1828800" cy="307975"/>
          </a:xfrm>
          <a:prstGeom prst="rect">
            <a:avLst/>
          </a:prstGeom>
          <a:noFill/>
          <a:ln w="9525">
            <a:noFill/>
            <a:miter lim="800000"/>
            <a:headEnd/>
            <a:tailEnd/>
          </a:ln>
        </p:spPr>
        <p:txBody>
          <a:bodyPr tIns="0" bIns="0" anchor="b"/>
          <a:lstStyle/>
          <a:p>
            <a:r>
              <a:rPr lang="en-US" sz="1100" b="1">
                <a:latin typeface="Century Gothic" pitchFamily="34" charset="0"/>
              </a:rPr>
              <a:t>Utilities</a:t>
            </a:r>
          </a:p>
        </p:txBody>
      </p:sp>
      <p:pic>
        <p:nvPicPr>
          <p:cNvPr id="1048" name="Picture 204"/>
          <p:cNvPicPr>
            <a:picLocks noChangeAspect="1"/>
          </p:cNvPicPr>
          <p:nvPr/>
        </p:nvPicPr>
        <p:blipFill>
          <a:blip r:embed="rId15"/>
          <a:srcRect/>
          <a:stretch>
            <a:fillRect/>
          </a:stretch>
        </p:blipFill>
        <p:spPr bwMode="auto">
          <a:xfrm>
            <a:off x="6781800" y="1200150"/>
            <a:ext cx="609600" cy="539750"/>
          </a:xfrm>
          <a:prstGeom prst="rect">
            <a:avLst/>
          </a:prstGeom>
          <a:noFill/>
          <a:ln w="9525">
            <a:noFill/>
            <a:miter lim="800000"/>
            <a:headEnd/>
            <a:tailEnd/>
          </a:ln>
        </p:spPr>
      </p:pic>
      <p:pic>
        <p:nvPicPr>
          <p:cNvPr id="1049" name="Picture 131" descr="pge"/>
          <p:cNvPicPr>
            <a:picLocks noChangeAspect="1" noChangeArrowheads="1"/>
          </p:cNvPicPr>
          <p:nvPr/>
        </p:nvPicPr>
        <p:blipFill>
          <a:blip r:embed="rId16"/>
          <a:srcRect/>
          <a:stretch>
            <a:fillRect/>
          </a:stretch>
        </p:blipFill>
        <p:spPr bwMode="auto">
          <a:xfrm>
            <a:off x="7391400" y="1352550"/>
            <a:ext cx="655638" cy="285750"/>
          </a:xfrm>
          <a:prstGeom prst="rect">
            <a:avLst/>
          </a:prstGeom>
          <a:noFill/>
          <a:ln w="9525">
            <a:noFill/>
            <a:miter lim="800000"/>
            <a:headEnd/>
            <a:tailEnd/>
          </a:ln>
        </p:spPr>
      </p:pic>
      <p:pic>
        <p:nvPicPr>
          <p:cNvPr id="1050" name="Picture 206"/>
          <p:cNvPicPr>
            <a:picLocks noChangeAspect="1"/>
          </p:cNvPicPr>
          <p:nvPr/>
        </p:nvPicPr>
        <p:blipFill>
          <a:blip r:embed="rId17"/>
          <a:srcRect/>
          <a:stretch>
            <a:fillRect/>
          </a:stretch>
        </p:blipFill>
        <p:spPr bwMode="auto">
          <a:xfrm>
            <a:off x="8153400" y="1441450"/>
            <a:ext cx="474663" cy="139700"/>
          </a:xfrm>
          <a:prstGeom prst="rect">
            <a:avLst/>
          </a:prstGeom>
          <a:noFill/>
          <a:ln w="9525">
            <a:noFill/>
            <a:miter lim="800000"/>
            <a:headEnd/>
            <a:tailEnd/>
          </a:ln>
        </p:spPr>
      </p:pic>
      <p:sp>
        <p:nvSpPr>
          <p:cNvPr id="208" name="Rectangle 207"/>
          <p:cNvSpPr>
            <a:spLocks noChangeArrowheads="1"/>
          </p:cNvSpPr>
          <p:nvPr/>
        </p:nvSpPr>
        <p:spPr bwMode="auto">
          <a:xfrm>
            <a:off x="6705600" y="2876550"/>
            <a:ext cx="1981200" cy="914400"/>
          </a:xfrm>
          <a:prstGeom prst="rect">
            <a:avLst/>
          </a:prstGeom>
          <a:solidFill>
            <a:schemeClr val="bg1"/>
          </a:solidFill>
          <a:ln w="25400">
            <a:solidFill>
              <a:srgbClr val="F79646"/>
            </a:solidFill>
            <a:miter lim="800000"/>
            <a:headEnd/>
            <a:tailEnd/>
          </a:ln>
          <a:effectLst>
            <a:outerShdw blurRad="63500" dist="38100" dir="2700000" algn="tl" rotWithShape="0">
              <a:srgbClr val="000000">
                <a:alpha val="39999"/>
              </a:srgbClr>
            </a:outerShdw>
          </a:effectLst>
        </p:spPr>
        <p:txBody>
          <a:bodyPr/>
          <a:lstStyle/>
          <a:p>
            <a:pPr>
              <a:lnSpc>
                <a:spcPct val="90000"/>
              </a:lnSpc>
              <a:spcBef>
                <a:spcPct val="20000"/>
              </a:spcBef>
              <a:buFontTx/>
              <a:buChar char="•"/>
              <a:defRPr/>
            </a:pPr>
            <a:endParaRPr lang="en-US">
              <a:latin typeface="Arial" charset="0"/>
              <a:cs typeface="Arial" charset="0"/>
            </a:endParaRPr>
          </a:p>
        </p:txBody>
      </p:sp>
      <p:sp>
        <p:nvSpPr>
          <p:cNvPr id="209" name="Rectangle 208"/>
          <p:cNvSpPr/>
          <p:nvPr/>
        </p:nvSpPr>
        <p:spPr bwMode="auto">
          <a:xfrm>
            <a:off x="6705600" y="2876550"/>
            <a:ext cx="1676400" cy="228600"/>
          </a:xfrm>
          <a:prstGeom prst="rect">
            <a:avLst/>
          </a:prstGeom>
          <a:solidFill>
            <a:schemeClr val="accent6"/>
          </a:solidFill>
          <a:ln w="9525" cap="flat" cmpd="sng" algn="ctr">
            <a:noFill/>
            <a:prstDash val="solid"/>
            <a:round/>
            <a:headEnd type="none" w="med" len="med"/>
            <a:tailEnd type="none" w="med" len="med"/>
          </a:ln>
          <a:effectLst/>
        </p:spPr>
        <p:txBody>
          <a:bodyPr/>
          <a:lstStyle/>
          <a:p>
            <a:pPr>
              <a:lnSpc>
                <a:spcPct val="90000"/>
              </a:lnSpc>
              <a:spcBef>
                <a:spcPct val="20000"/>
              </a:spcBef>
              <a:buFontTx/>
              <a:buChar char="•"/>
              <a:defRPr/>
            </a:pPr>
            <a:endParaRPr lang="en-US">
              <a:latin typeface="Arial" charset="0"/>
              <a:cs typeface="Arial" charset="0"/>
            </a:endParaRPr>
          </a:p>
        </p:txBody>
      </p:sp>
      <p:sp>
        <p:nvSpPr>
          <p:cNvPr id="1053" name="TextBox 209"/>
          <p:cNvSpPr txBox="1">
            <a:spLocks noChangeArrowheads="1"/>
          </p:cNvSpPr>
          <p:nvPr/>
        </p:nvSpPr>
        <p:spPr bwMode="auto">
          <a:xfrm>
            <a:off x="6705600" y="2800350"/>
            <a:ext cx="1828800" cy="307975"/>
          </a:xfrm>
          <a:prstGeom prst="rect">
            <a:avLst/>
          </a:prstGeom>
          <a:noFill/>
          <a:ln w="9525">
            <a:noFill/>
            <a:miter lim="800000"/>
            <a:headEnd/>
            <a:tailEnd/>
          </a:ln>
        </p:spPr>
        <p:txBody>
          <a:bodyPr tIns="0" bIns="0" anchor="b"/>
          <a:lstStyle/>
          <a:p>
            <a:r>
              <a:rPr lang="en-US" sz="1100" b="1">
                <a:latin typeface="Century Gothic" pitchFamily="34" charset="0"/>
              </a:rPr>
              <a:t>Government</a:t>
            </a:r>
          </a:p>
        </p:txBody>
      </p:sp>
      <p:graphicFrame>
        <p:nvGraphicFramePr>
          <p:cNvPr id="1026" name="Object 91"/>
          <p:cNvGraphicFramePr>
            <a:graphicFrameLocks noChangeAspect="1"/>
          </p:cNvGraphicFramePr>
          <p:nvPr/>
        </p:nvGraphicFramePr>
        <p:xfrm>
          <a:off x="6781800" y="3257550"/>
          <a:ext cx="552450" cy="381000"/>
        </p:xfrm>
        <a:graphic>
          <a:graphicData uri="http://schemas.openxmlformats.org/presentationml/2006/ole">
            <mc:AlternateContent xmlns:mc="http://schemas.openxmlformats.org/markup-compatibility/2006">
              <mc:Choice xmlns:v="urn:schemas-microsoft-com:vml" Requires="v">
                <p:oleObj spid="_x0000_s1031" name="Image" r:id="rId18" imgW="1320635" imgH="698413" progId="">
                  <p:embed/>
                </p:oleObj>
              </mc:Choice>
              <mc:Fallback>
                <p:oleObj name="Image" r:id="rId18" imgW="1320635" imgH="698413" progId="">
                  <p:embed/>
                  <p:pic>
                    <p:nvPicPr>
                      <p:cNvPr id="0" name="Object 91"/>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6781800" y="3257550"/>
                        <a:ext cx="552450" cy="381000"/>
                      </a:xfrm>
                      <a:prstGeom prst="rect">
                        <a:avLst/>
                      </a:prstGeom>
                      <a:noFill/>
                      <a:extLst>
                        <a:ext uri="{909E8E84-426E-40dd-AFC4-6F175D3DCCD1}">
                          <a14:hiddenFill xmlns="" xmlns:a14="http://schemas.microsoft.com/office/drawing/2010/main">
                            <a:solidFill>
                              <a:srgbClr val="FFFFFF"/>
                            </a:solidFill>
                          </a14:hiddenFill>
                        </a:ext>
                      </a:extLst>
                    </p:spPr>
                  </p:pic>
                </p:oleObj>
              </mc:Fallback>
            </mc:AlternateContent>
          </a:graphicData>
        </a:graphic>
      </p:graphicFrame>
      <p:pic>
        <p:nvPicPr>
          <p:cNvPr id="1054" name="Picture 211"/>
          <p:cNvPicPr>
            <a:picLocks noChangeAspect="1"/>
          </p:cNvPicPr>
          <p:nvPr/>
        </p:nvPicPr>
        <p:blipFill>
          <a:blip r:embed="rId20"/>
          <a:srcRect/>
          <a:stretch>
            <a:fillRect/>
          </a:stretch>
        </p:blipFill>
        <p:spPr bwMode="auto">
          <a:xfrm>
            <a:off x="7467600" y="3181350"/>
            <a:ext cx="457200" cy="449263"/>
          </a:xfrm>
          <a:prstGeom prst="rect">
            <a:avLst/>
          </a:prstGeom>
          <a:noFill/>
          <a:ln w="9525">
            <a:noFill/>
            <a:miter lim="800000"/>
            <a:headEnd/>
            <a:tailEnd/>
          </a:ln>
        </p:spPr>
      </p:pic>
      <p:pic>
        <p:nvPicPr>
          <p:cNvPr id="1055" name="Picture 212"/>
          <p:cNvPicPr>
            <a:picLocks noChangeAspect="1"/>
          </p:cNvPicPr>
          <p:nvPr/>
        </p:nvPicPr>
        <p:blipFill>
          <a:blip r:embed="rId21"/>
          <a:srcRect/>
          <a:stretch>
            <a:fillRect/>
          </a:stretch>
        </p:blipFill>
        <p:spPr bwMode="auto">
          <a:xfrm>
            <a:off x="8077200" y="3181350"/>
            <a:ext cx="481013" cy="479425"/>
          </a:xfrm>
          <a:prstGeom prst="rect">
            <a:avLst/>
          </a:prstGeom>
          <a:noFill/>
          <a:ln w="9525">
            <a:noFill/>
            <a:miter lim="800000"/>
            <a:headEnd/>
            <a:tailEnd/>
          </a:ln>
        </p:spPr>
      </p:pic>
      <p:sp>
        <p:nvSpPr>
          <p:cNvPr id="214" name="Rectangle 213"/>
          <p:cNvSpPr>
            <a:spLocks noChangeArrowheads="1"/>
          </p:cNvSpPr>
          <p:nvPr/>
        </p:nvSpPr>
        <p:spPr bwMode="auto">
          <a:xfrm>
            <a:off x="6705600" y="1885950"/>
            <a:ext cx="1981200" cy="914400"/>
          </a:xfrm>
          <a:prstGeom prst="rect">
            <a:avLst/>
          </a:prstGeom>
          <a:solidFill>
            <a:schemeClr val="bg1"/>
          </a:solidFill>
          <a:ln w="25400">
            <a:solidFill>
              <a:srgbClr val="F79646"/>
            </a:solidFill>
            <a:miter lim="800000"/>
            <a:headEnd/>
            <a:tailEnd/>
          </a:ln>
          <a:effectLst>
            <a:outerShdw blurRad="63500" dist="38100" dir="2700000" algn="tl" rotWithShape="0">
              <a:srgbClr val="000000">
                <a:alpha val="39999"/>
              </a:srgbClr>
            </a:outerShdw>
          </a:effectLst>
        </p:spPr>
        <p:txBody>
          <a:bodyPr/>
          <a:lstStyle/>
          <a:p>
            <a:pPr>
              <a:lnSpc>
                <a:spcPct val="90000"/>
              </a:lnSpc>
              <a:spcBef>
                <a:spcPct val="20000"/>
              </a:spcBef>
              <a:buFontTx/>
              <a:buChar char="•"/>
              <a:defRPr/>
            </a:pPr>
            <a:endParaRPr lang="en-US">
              <a:latin typeface="Arial" charset="0"/>
              <a:cs typeface="Arial" charset="0"/>
            </a:endParaRPr>
          </a:p>
        </p:txBody>
      </p:sp>
      <p:sp>
        <p:nvSpPr>
          <p:cNvPr id="215" name="Rectangle 214"/>
          <p:cNvSpPr/>
          <p:nvPr/>
        </p:nvSpPr>
        <p:spPr bwMode="auto">
          <a:xfrm>
            <a:off x="6705600" y="1885950"/>
            <a:ext cx="1676400" cy="228600"/>
          </a:xfrm>
          <a:prstGeom prst="rect">
            <a:avLst/>
          </a:prstGeom>
          <a:solidFill>
            <a:schemeClr val="accent6"/>
          </a:solidFill>
          <a:ln w="9525" cap="flat" cmpd="sng" algn="ctr">
            <a:noFill/>
            <a:prstDash val="solid"/>
            <a:round/>
            <a:headEnd type="none" w="med" len="med"/>
            <a:tailEnd type="none" w="med" len="med"/>
          </a:ln>
          <a:effectLst/>
        </p:spPr>
        <p:txBody>
          <a:bodyPr/>
          <a:lstStyle/>
          <a:p>
            <a:pPr>
              <a:lnSpc>
                <a:spcPct val="90000"/>
              </a:lnSpc>
              <a:spcBef>
                <a:spcPct val="20000"/>
              </a:spcBef>
              <a:buFontTx/>
              <a:buChar char="•"/>
              <a:defRPr/>
            </a:pPr>
            <a:endParaRPr lang="en-US">
              <a:latin typeface="Arial" charset="0"/>
              <a:cs typeface="Arial" charset="0"/>
            </a:endParaRPr>
          </a:p>
        </p:txBody>
      </p:sp>
      <p:sp>
        <p:nvSpPr>
          <p:cNvPr id="1058" name="TextBox 215"/>
          <p:cNvSpPr txBox="1">
            <a:spLocks noChangeArrowheads="1"/>
          </p:cNvSpPr>
          <p:nvPr/>
        </p:nvSpPr>
        <p:spPr bwMode="auto">
          <a:xfrm>
            <a:off x="6705600" y="1809750"/>
            <a:ext cx="1828800" cy="307975"/>
          </a:xfrm>
          <a:prstGeom prst="rect">
            <a:avLst/>
          </a:prstGeom>
          <a:noFill/>
          <a:ln w="9525">
            <a:noFill/>
            <a:miter lim="800000"/>
            <a:headEnd/>
            <a:tailEnd/>
          </a:ln>
        </p:spPr>
        <p:txBody>
          <a:bodyPr tIns="0" bIns="0" anchor="b"/>
          <a:lstStyle/>
          <a:p>
            <a:r>
              <a:rPr lang="en-US" sz="1100" b="1">
                <a:latin typeface="Century Gothic" pitchFamily="34" charset="0"/>
              </a:rPr>
              <a:t>Technology</a:t>
            </a:r>
          </a:p>
        </p:txBody>
      </p:sp>
      <p:pic>
        <p:nvPicPr>
          <p:cNvPr id="1059" name="Picture 87" descr="PNT_logo_final.jpg"/>
          <p:cNvPicPr>
            <a:picLocks noChangeAspect="1"/>
          </p:cNvPicPr>
          <p:nvPr/>
        </p:nvPicPr>
        <p:blipFill>
          <a:blip r:embed="rId22"/>
          <a:srcRect/>
          <a:stretch>
            <a:fillRect/>
          </a:stretch>
        </p:blipFill>
        <p:spPr bwMode="auto">
          <a:xfrm>
            <a:off x="7239000" y="2419350"/>
            <a:ext cx="1066800" cy="136525"/>
          </a:xfrm>
          <a:prstGeom prst="rect">
            <a:avLst/>
          </a:prstGeom>
          <a:noFill/>
          <a:ln w="9525">
            <a:noFill/>
            <a:miter lim="800000"/>
            <a:headEnd/>
            <a:tailEnd/>
          </a:ln>
        </p:spPr>
      </p:pic>
      <p:pic>
        <p:nvPicPr>
          <p:cNvPr id="1060" name="Picture 217"/>
          <p:cNvPicPr>
            <a:picLocks noChangeAspect="1"/>
          </p:cNvPicPr>
          <p:nvPr/>
        </p:nvPicPr>
        <p:blipFill>
          <a:blip r:embed="rId23"/>
          <a:srcRect/>
          <a:stretch>
            <a:fillRect/>
          </a:stretch>
        </p:blipFill>
        <p:spPr bwMode="auto">
          <a:xfrm>
            <a:off x="6781800" y="2149475"/>
            <a:ext cx="1066800" cy="269875"/>
          </a:xfrm>
          <a:prstGeom prst="rect">
            <a:avLst/>
          </a:prstGeom>
          <a:noFill/>
          <a:ln w="9525">
            <a:noFill/>
            <a:miter lim="800000"/>
            <a:headEnd/>
            <a:tailEnd/>
          </a:ln>
        </p:spPr>
      </p:pic>
      <p:pic>
        <p:nvPicPr>
          <p:cNvPr id="1061" name="Picture 218"/>
          <p:cNvPicPr>
            <a:picLocks noChangeAspect="1"/>
          </p:cNvPicPr>
          <p:nvPr/>
        </p:nvPicPr>
        <p:blipFill>
          <a:blip r:embed="rId24"/>
          <a:srcRect/>
          <a:stretch>
            <a:fillRect/>
          </a:stretch>
        </p:blipFill>
        <p:spPr bwMode="auto">
          <a:xfrm>
            <a:off x="7772400" y="2571750"/>
            <a:ext cx="838200" cy="217488"/>
          </a:xfrm>
          <a:prstGeom prst="rect">
            <a:avLst/>
          </a:prstGeom>
          <a:noFill/>
          <a:ln w="9525">
            <a:noFill/>
            <a:miter lim="800000"/>
            <a:headEnd/>
            <a:tailEnd/>
          </a:ln>
        </p:spPr>
      </p:pic>
      <p:sp>
        <p:nvSpPr>
          <p:cNvPr id="223" name="Rectangle 222"/>
          <p:cNvSpPr>
            <a:spLocks noChangeArrowheads="1"/>
          </p:cNvSpPr>
          <p:nvPr/>
        </p:nvSpPr>
        <p:spPr bwMode="auto">
          <a:xfrm>
            <a:off x="6705600" y="3867150"/>
            <a:ext cx="1981200" cy="914400"/>
          </a:xfrm>
          <a:prstGeom prst="rect">
            <a:avLst/>
          </a:prstGeom>
          <a:solidFill>
            <a:schemeClr val="bg1"/>
          </a:solidFill>
          <a:ln w="25400">
            <a:solidFill>
              <a:srgbClr val="F79646"/>
            </a:solidFill>
            <a:miter lim="800000"/>
            <a:headEnd/>
            <a:tailEnd/>
          </a:ln>
          <a:effectLst>
            <a:outerShdw blurRad="63500" dist="38100" dir="2700000" algn="tl" rotWithShape="0">
              <a:srgbClr val="000000">
                <a:alpha val="39999"/>
              </a:srgbClr>
            </a:outerShdw>
          </a:effectLst>
        </p:spPr>
        <p:txBody>
          <a:bodyPr/>
          <a:lstStyle/>
          <a:p>
            <a:pPr>
              <a:lnSpc>
                <a:spcPct val="90000"/>
              </a:lnSpc>
              <a:spcBef>
                <a:spcPct val="20000"/>
              </a:spcBef>
              <a:buFontTx/>
              <a:buChar char="•"/>
              <a:defRPr/>
            </a:pPr>
            <a:endParaRPr lang="en-US">
              <a:latin typeface="Arial" charset="0"/>
              <a:cs typeface="Arial" charset="0"/>
            </a:endParaRPr>
          </a:p>
        </p:txBody>
      </p:sp>
      <p:sp>
        <p:nvSpPr>
          <p:cNvPr id="224" name="Rectangle 223"/>
          <p:cNvSpPr/>
          <p:nvPr/>
        </p:nvSpPr>
        <p:spPr bwMode="auto">
          <a:xfrm>
            <a:off x="6705600" y="3867150"/>
            <a:ext cx="1676400" cy="228600"/>
          </a:xfrm>
          <a:prstGeom prst="rect">
            <a:avLst/>
          </a:prstGeom>
          <a:solidFill>
            <a:schemeClr val="accent6"/>
          </a:solidFill>
          <a:ln w="9525" cap="flat" cmpd="sng" algn="ctr">
            <a:noFill/>
            <a:prstDash val="solid"/>
            <a:round/>
            <a:headEnd type="none" w="med" len="med"/>
            <a:tailEnd type="none" w="med" len="med"/>
          </a:ln>
          <a:effectLst/>
        </p:spPr>
        <p:txBody>
          <a:bodyPr/>
          <a:lstStyle/>
          <a:p>
            <a:pPr>
              <a:lnSpc>
                <a:spcPct val="90000"/>
              </a:lnSpc>
              <a:spcBef>
                <a:spcPct val="20000"/>
              </a:spcBef>
              <a:buFontTx/>
              <a:buChar char="•"/>
              <a:defRPr/>
            </a:pPr>
            <a:endParaRPr lang="en-US">
              <a:latin typeface="Arial" charset="0"/>
              <a:cs typeface="Arial" charset="0"/>
            </a:endParaRPr>
          </a:p>
        </p:txBody>
      </p:sp>
      <p:sp>
        <p:nvSpPr>
          <p:cNvPr id="1064" name="TextBox 227"/>
          <p:cNvSpPr txBox="1">
            <a:spLocks noChangeArrowheads="1"/>
          </p:cNvSpPr>
          <p:nvPr/>
        </p:nvSpPr>
        <p:spPr bwMode="auto">
          <a:xfrm>
            <a:off x="6705600" y="3787775"/>
            <a:ext cx="1828800" cy="307975"/>
          </a:xfrm>
          <a:prstGeom prst="rect">
            <a:avLst/>
          </a:prstGeom>
          <a:noFill/>
          <a:ln w="9525">
            <a:noFill/>
            <a:miter lim="800000"/>
            <a:headEnd/>
            <a:tailEnd/>
          </a:ln>
        </p:spPr>
        <p:txBody>
          <a:bodyPr tIns="0" bIns="0" anchor="b"/>
          <a:lstStyle/>
          <a:p>
            <a:r>
              <a:rPr lang="en-US" sz="1100" b="1">
                <a:latin typeface="Century Gothic" pitchFamily="34" charset="0"/>
              </a:rPr>
              <a:t>Telecommunications</a:t>
            </a:r>
          </a:p>
        </p:txBody>
      </p:sp>
      <p:pic>
        <p:nvPicPr>
          <p:cNvPr id="1065" name="Picture 220"/>
          <p:cNvPicPr>
            <a:picLocks noChangeAspect="1"/>
          </p:cNvPicPr>
          <p:nvPr/>
        </p:nvPicPr>
        <p:blipFill>
          <a:blip r:embed="rId25"/>
          <a:srcRect t="11198"/>
          <a:stretch>
            <a:fillRect/>
          </a:stretch>
        </p:blipFill>
        <p:spPr bwMode="auto">
          <a:xfrm>
            <a:off x="6781800" y="4171950"/>
            <a:ext cx="1084263" cy="304800"/>
          </a:xfrm>
          <a:prstGeom prst="rect">
            <a:avLst/>
          </a:prstGeom>
          <a:noFill/>
          <a:ln w="9525">
            <a:noFill/>
            <a:miter lim="800000"/>
            <a:headEnd/>
            <a:tailEnd/>
          </a:ln>
        </p:spPr>
      </p:pic>
      <p:pic>
        <p:nvPicPr>
          <p:cNvPr id="220" name="Picture 219"/>
          <p:cNvPicPr>
            <a:picLocks noChangeAspect="1"/>
          </p:cNvPicPr>
          <p:nvPr/>
        </p:nvPicPr>
        <p:blipFill>
          <a:blip r:embed="rId26" cstate="print">
            <a:extLst/>
          </a:blip>
          <a:stretch>
            <a:fillRect/>
          </a:stretch>
        </p:blipFill>
        <p:spPr>
          <a:xfrm>
            <a:off x="8001001" y="4171950"/>
            <a:ext cx="609599" cy="304800"/>
          </a:xfrm>
          <a:prstGeom prst="trapezoid">
            <a:avLst>
              <a:gd name="adj" fmla="val 20001"/>
            </a:avLst>
          </a:prstGeom>
        </p:spPr>
      </p:pic>
      <p:pic>
        <p:nvPicPr>
          <p:cNvPr id="1067" name="Picture 221"/>
          <p:cNvPicPr>
            <a:picLocks noChangeAspect="1"/>
          </p:cNvPicPr>
          <p:nvPr/>
        </p:nvPicPr>
        <p:blipFill>
          <a:blip r:embed="rId27"/>
          <a:srcRect t="32542" b="33730"/>
          <a:stretch>
            <a:fillRect/>
          </a:stretch>
        </p:blipFill>
        <p:spPr bwMode="auto">
          <a:xfrm>
            <a:off x="7086600" y="4476750"/>
            <a:ext cx="1181100" cy="288925"/>
          </a:xfrm>
          <a:prstGeom prst="rect">
            <a:avLst/>
          </a:prstGeom>
          <a:noFill/>
          <a:ln w="9525">
            <a:noFill/>
            <a:miter lim="800000"/>
            <a:headEnd/>
            <a:tailEnd/>
          </a:ln>
        </p:spPr>
      </p:pic>
      <p:pic>
        <p:nvPicPr>
          <p:cNvPr id="1068" name="Picture 20" descr="Emdeon Business Services">
            <a:hlinkClick r:id="rId28"/>
          </p:cNvPr>
          <p:cNvPicPr>
            <a:picLocks noChangeAspect="1" noChangeArrowheads="1"/>
          </p:cNvPicPr>
          <p:nvPr/>
        </p:nvPicPr>
        <p:blipFill>
          <a:blip r:embed="rId29"/>
          <a:srcRect/>
          <a:stretch>
            <a:fillRect/>
          </a:stretch>
        </p:blipFill>
        <p:spPr bwMode="auto">
          <a:xfrm>
            <a:off x="2362200" y="2190750"/>
            <a:ext cx="1206500" cy="465138"/>
          </a:xfrm>
          <a:prstGeom prst="rect">
            <a:avLst/>
          </a:prstGeom>
          <a:noFill/>
          <a:ln w="9525">
            <a:noFill/>
            <a:miter lim="800000"/>
            <a:headEnd/>
            <a:tailEnd/>
          </a:ln>
        </p:spPr>
      </p:pic>
      <p:pic>
        <p:nvPicPr>
          <p:cNvPr id="1069" name="Picture 21"/>
          <p:cNvPicPr>
            <a:picLocks noChangeAspect="1" noChangeArrowheads="1"/>
          </p:cNvPicPr>
          <p:nvPr/>
        </p:nvPicPr>
        <p:blipFill>
          <a:blip r:embed="rId30"/>
          <a:srcRect/>
          <a:stretch>
            <a:fillRect/>
          </a:stretch>
        </p:blipFill>
        <p:spPr bwMode="auto">
          <a:xfrm>
            <a:off x="2286000" y="2724150"/>
            <a:ext cx="1620838" cy="307975"/>
          </a:xfrm>
          <a:prstGeom prst="rect">
            <a:avLst/>
          </a:prstGeom>
          <a:noFill/>
          <a:ln w="9525">
            <a:noFill/>
            <a:miter lim="800000"/>
            <a:headEnd/>
            <a:tailEnd/>
          </a:ln>
        </p:spPr>
      </p:pic>
      <p:pic>
        <p:nvPicPr>
          <p:cNvPr id="1070" name="Picture 23" descr="Independence Blue Cross Logo">
            <a:hlinkClick r:id="rId31"/>
          </p:cNvPr>
          <p:cNvPicPr>
            <a:picLocks noChangeAspect="1" noChangeArrowheads="1"/>
          </p:cNvPicPr>
          <p:nvPr/>
        </p:nvPicPr>
        <p:blipFill>
          <a:blip r:embed="rId32"/>
          <a:srcRect/>
          <a:stretch>
            <a:fillRect/>
          </a:stretch>
        </p:blipFill>
        <p:spPr bwMode="auto">
          <a:xfrm>
            <a:off x="3886200" y="2190750"/>
            <a:ext cx="1114425" cy="404813"/>
          </a:xfrm>
          <a:prstGeom prst="rect">
            <a:avLst/>
          </a:prstGeom>
          <a:noFill/>
          <a:ln w="9525">
            <a:noFill/>
            <a:miter lim="800000"/>
            <a:headEnd/>
            <a:tailEnd/>
          </a:ln>
        </p:spPr>
      </p:pic>
      <p:pic>
        <p:nvPicPr>
          <p:cNvPr id="1071" name="Picture 89" descr="logo.gif"/>
          <p:cNvPicPr>
            <a:picLocks noChangeAspect="1"/>
          </p:cNvPicPr>
          <p:nvPr/>
        </p:nvPicPr>
        <p:blipFill>
          <a:blip r:embed="rId33"/>
          <a:srcRect/>
          <a:stretch>
            <a:fillRect/>
          </a:stretch>
        </p:blipFill>
        <p:spPr bwMode="auto">
          <a:xfrm>
            <a:off x="3962400" y="2724150"/>
            <a:ext cx="1192213" cy="404813"/>
          </a:xfrm>
          <a:prstGeom prst="rect">
            <a:avLst/>
          </a:prstGeom>
          <a:noFill/>
          <a:ln w="9525">
            <a:noFill/>
            <a:miter lim="800000"/>
            <a:headEnd/>
            <a:tailEnd/>
          </a:ln>
        </p:spPr>
      </p:pic>
      <p:pic>
        <p:nvPicPr>
          <p:cNvPr id="1072" name="Picture 90" descr="tgh.jpg"/>
          <p:cNvPicPr>
            <a:picLocks noChangeAspect="1"/>
          </p:cNvPicPr>
          <p:nvPr/>
        </p:nvPicPr>
        <p:blipFill>
          <a:blip r:embed="rId34"/>
          <a:srcRect/>
          <a:stretch>
            <a:fillRect/>
          </a:stretch>
        </p:blipFill>
        <p:spPr bwMode="auto">
          <a:xfrm>
            <a:off x="5334000" y="2266950"/>
            <a:ext cx="701675" cy="420688"/>
          </a:xfrm>
          <a:prstGeom prst="rect">
            <a:avLst/>
          </a:prstGeom>
          <a:noFill/>
          <a:ln w="9525">
            <a:noFill/>
            <a:miter lim="800000"/>
            <a:headEnd/>
            <a:tailEnd/>
          </a:ln>
        </p:spPr>
      </p:pic>
      <p:pic>
        <p:nvPicPr>
          <p:cNvPr id="1073" name="Picture 3" descr="mc_logo"/>
          <p:cNvPicPr>
            <a:picLocks noChangeAspect="1" noChangeArrowheads="1"/>
          </p:cNvPicPr>
          <p:nvPr/>
        </p:nvPicPr>
        <p:blipFill>
          <a:blip r:embed="rId35"/>
          <a:srcRect l="7408"/>
          <a:stretch>
            <a:fillRect/>
          </a:stretch>
        </p:blipFill>
        <p:spPr bwMode="auto">
          <a:xfrm>
            <a:off x="609600" y="2495550"/>
            <a:ext cx="1460500" cy="465138"/>
          </a:xfrm>
          <a:prstGeom prst="rect">
            <a:avLst/>
          </a:prstGeom>
          <a:noFill/>
          <a:ln w="9525">
            <a:noFill/>
            <a:miter lim="800000"/>
            <a:headEnd/>
            <a:tailEnd/>
          </a:ln>
        </p:spPr>
      </p:pic>
      <p:sp>
        <p:nvSpPr>
          <p:cNvPr id="236" name="Rectangle 235"/>
          <p:cNvSpPr/>
          <p:nvPr/>
        </p:nvSpPr>
        <p:spPr bwMode="auto">
          <a:xfrm>
            <a:off x="457200" y="2114550"/>
            <a:ext cx="1752600" cy="228600"/>
          </a:xfrm>
          <a:prstGeom prst="rect">
            <a:avLst/>
          </a:prstGeom>
          <a:solidFill>
            <a:schemeClr val="accent6"/>
          </a:solidFill>
          <a:ln w="9525" cap="flat" cmpd="sng" algn="ctr">
            <a:noFill/>
            <a:prstDash val="solid"/>
            <a:round/>
            <a:headEnd type="none" w="med" len="med"/>
            <a:tailEnd type="none" w="med" len="med"/>
          </a:ln>
          <a:effectLst/>
        </p:spPr>
        <p:txBody>
          <a:bodyPr/>
          <a:lstStyle/>
          <a:p>
            <a:pPr>
              <a:lnSpc>
                <a:spcPct val="90000"/>
              </a:lnSpc>
              <a:spcBef>
                <a:spcPct val="20000"/>
              </a:spcBef>
              <a:buFontTx/>
              <a:buChar char="•"/>
              <a:defRPr/>
            </a:pPr>
            <a:endParaRPr lang="en-US">
              <a:latin typeface="Arial" charset="0"/>
              <a:cs typeface="Arial" charset="0"/>
            </a:endParaRPr>
          </a:p>
        </p:txBody>
      </p:sp>
      <p:sp>
        <p:nvSpPr>
          <p:cNvPr id="1075" name="TextBox 236"/>
          <p:cNvSpPr txBox="1">
            <a:spLocks noChangeArrowheads="1"/>
          </p:cNvSpPr>
          <p:nvPr/>
        </p:nvSpPr>
        <p:spPr bwMode="auto">
          <a:xfrm>
            <a:off x="457200" y="2038350"/>
            <a:ext cx="1828800" cy="307975"/>
          </a:xfrm>
          <a:prstGeom prst="rect">
            <a:avLst/>
          </a:prstGeom>
          <a:noFill/>
          <a:ln w="9525">
            <a:noFill/>
            <a:miter lim="800000"/>
            <a:headEnd/>
            <a:tailEnd/>
          </a:ln>
        </p:spPr>
        <p:txBody>
          <a:bodyPr tIns="0" bIns="0" anchor="b"/>
          <a:lstStyle/>
          <a:p>
            <a:r>
              <a:rPr lang="en-US" sz="1100" b="1">
                <a:latin typeface="Century Gothic" pitchFamily="34" charset="0"/>
              </a:rPr>
              <a:t>Healthcare</a:t>
            </a:r>
          </a:p>
        </p:txBody>
      </p:sp>
      <p:pic>
        <p:nvPicPr>
          <p:cNvPr id="1076" name="Picture 237"/>
          <p:cNvPicPr>
            <a:picLocks noChangeAspect="1"/>
          </p:cNvPicPr>
          <p:nvPr/>
        </p:nvPicPr>
        <p:blipFill>
          <a:blip r:embed="rId36"/>
          <a:srcRect/>
          <a:stretch>
            <a:fillRect/>
          </a:stretch>
        </p:blipFill>
        <p:spPr bwMode="auto">
          <a:xfrm>
            <a:off x="2133600" y="3867150"/>
            <a:ext cx="674688" cy="434975"/>
          </a:xfrm>
          <a:prstGeom prst="rect">
            <a:avLst/>
          </a:prstGeom>
          <a:noFill/>
          <a:ln w="9525">
            <a:noFill/>
            <a:miter lim="800000"/>
            <a:headEnd/>
            <a:tailEnd/>
          </a:ln>
        </p:spPr>
      </p:pic>
      <p:pic>
        <p:nvPicPr>
          <p:cNvPr id="1077" name="Picture 2"/>
          <p:cNvPicPr>
            <a:picLocks noChangeAspect="1" noChangeArrowheads="1"/>
          </p:cNvPicPr>
          <p:nvPr/>
        </p:nvPicPr>
        <p:blipFill>
          <a:blip r:embed="rId37"/>
          <a:srcRect/>
          <a:stretch>
            <a:fillRect/>
          </a:stretch>
        </p:blipFill>
        <p:spPr bwMode="auto">
          <a:xfrm>
            <a:off x="533400" y="3562350"/>
            <a:ext cx="1149350" cy="301625"/>
          </a:xfrm>
          <a:prstGeom prst="rect">
            <a:avLst/>
          </a:prstGeom>
          <a:noFill/>
          <a:ln w="9525">
            <a:noFill/>
            <a:miter lim="800000"/>
            <a:headEnd/>
            <a:tailEnd/>
          </a:ln>
        </p:spPr>
      </p:pic>
      <p:pic>
        <p:nvPicPr>
          <p:cNvPr id="1078" name="Picture 239" descr="cigna.bmp"/>
          <p:cNvPicPr>
            <a:picLocks noChangeAspect="1"/>
          </p:cNvPicPr>
          <p:nvPr/>
        </p:nvPicPr>
        <p:blipFill>
          <a:blip r:embed="rId38"/>
          <a:srcRect/>
          <a:stretch>
            <a:fillRect/>
          </a:stretch>
        </p:blipFill>
        <p:spPr bwMode="auto">
          <a:xfrm>
            <a:off x="2971800" y="3867150"/>
            <a:ext cx="390525" cy="409575"/>
          </a:xfrm>
          <a:prstGeom prst="rect">
            <a:avLst/>
          </a:prstGeom>
          <a:noFill/>
          <a:ln w="9525">
            <a:noFill/>
            <a:miter lim="800000"/>
            <a:headEnd/>
            <a:tailEnd/>
          </a:ln>
        </p:spPr>
      </p:pic>
      <p:pic>
        <p:nvPicPr>
          <p:cNvPr id="1079" name="Picture 103"/>
          <p:cNvPicPr>
            <a:picLocks noChangeAspect="1" noChangeArrowheads="1"/>
          </p:cNvPicPr>
          <p:nvPr/>
        </p:nvPicPr>
        <p:blipFill>
          <a:blip r:embed="rId39"/>
          <a:srcRect/>
          <a:stretch>
            <a:fillRect/>
          </a:stretch>
        </p:blipFill>
        <p:spPr bwMode="auto">
          <a:xfrm>
            <a:off x="914400" y="3906838"/>
            <a:ext cx="1066800" cy="341312"/>
          </a:xfrm>
          <a:prstGeom prst="rect">
            <a:avLst/>
          </a:prstGeom>
          <a:noFill/>
          <a:ln w="9525">
            <a:noFill/>
            <a:miter lim="800000"/>
            <a:headEnd/>
            <a:tailEnd/>
          </a:ln>
        </p:spPr>
      </p:pic>
      <p:pic>
        <p:nvPicPr>
          <p:cNvPr id="1080" name="Picture 35" descr="SwissRe_logo"/>
          <p:cNvPicPr>
            <a:picLocks noChangeAspect="1" noChangeArrowheads="1"/>
          </p:cNvPicPr>
          <p:nvPr/>
        </p:nvPicPr>
        <p:blipFill>
          <a:blip r:embed="rId40"/>
          <a:srcRect/>
          <a:stretch>
            <a:fillRect/>
          </a:stretch>
        </p:blipFill>
        <p:spPr bwMode="auto">
          <a:xfrm>
            <a:off x="2438400" y="3409950"/>
            <a:ext cx="742950" cy="423863"/>
          </a:xfrm>
          <a:prstGeom prst="rect">
            <a:avLst/>
          </a:prstGeom>
          <a:noFill/>
          <a:ln w="9525">
            <a:noFill/>
            <a:miter lim="800000"/>
            <a:headEnd/>
            <a:tailEnd/>
          </a:ln>
        </p:spPr>
      </p:pic>
      <p:sp>
        <p:nvSpPr>
          <p:cNvPr id="246" name="Rectangle 245"/>
          <p:cNvSpPr>
            <a:spLocks noChangeArrowheads="1"/>
          </p:cNvSpPr>
          <p:nvPr/>
        </p:nvSpPr>
        <p:spPr bwMode="auto">
          <a:xfrm>
            <a:off x="3581400" y="3257550"/>
            <a:ext cx="2971800" cy="1066800"/>
          </a:xfrm>
          <a:prstGeom prst="rect">
            <a:avLst/>
          </a:prstGeom>
          <a:solidFill>
            <a:schemeClr val="bg1"/>
          </a:solidFill>
          <a:ln w="25400">
            <a:solidFill>
              <a:srgbClr val="F79646"/>
            </a:solidFill>
            <a:miter lim="800000"/>
            <a:headEnd/>
            <a:tailEnd/>
          </a:ln>
          <a:effectLst>
            <a:outerShdw blurRad="63500" dist="38100" dir="2700000" algn="tl" rotWithShape="0">
              <a:srgbClr val="000000">
                <a:alpha val="39999"/>
              </a:srgbClr>
            </a:outerShdw>
          </a:effectLst>
        </p:spPr>
        <p:txBody>
          <a:bodyPr/>
          <a:lstStyle/>
          <a:p>
            <a:pPr>
              <a:lnSpc>
                <a:spcPct val="90000"/>
              </a:lnSpc>
              <a:spcBef>
                <a:spcPct val="20000"/>
              </a:spcBef>
              <a:buFontTx/>
              <a:buChar char="•"/>
              <a:defRPr/>
            </a:pPr>
            <a:endParaRPr lang="en-US">
              <a:latin typeface="Arial" charset="0"/>
              <a:cs typeface="Arial" charset="0"/>
            </a:endParaRPr>
          </a:p>
        </p:txBody>
      </p:sp>
      <p:sp>
        <p:nvSpPr>
          <p:cNvPr id="247" name="Rectangle 246"/>
          <p:cNvSpPr/>
          <p:nvPr/>
        </p:nvSpPr>
        <p:spPr bwMode="auto">
          <a:xfrm>
            <a:off x="3581400" y="3257550"/>
            <a:ext cx="1752600" cy="228600"/>
          </a:xfrm>
          <a:prstGeom prst="rect">
            <a:avLst/>
          </a:prstGeom>
          <a:solidFill>
            <a:schemeClr val="accent6"/>
          </a:solidFill>
          <a:ln w="9525" cap="flat" cmpd="sng" algn="ctr">
            <a:noFill/>
            <a:prstDash val="solid"/>
            <a:round/>
            <a:headEnd type="none" w="med" len="med"/>
            <a:tailEnd type="none" w="med" len="med"/>
          </a:ln>
          <a:effectLst/>
        </p:spPr>
        <p:txBody>
          <a:bodyPr/>
          <a:lstStyle/>
          <a:p>
            <a:pPr>
              <a:lnSpc>
                <a:spcPct val="90000"/>
              </a:lnSpc>
              <a:spcBef>
                <a:spcPct val="20000"/>
              </a:spcBef>
              <a:buFontTx/>
              <a:buChar char="•"/>
              <a:defRPr/>
            </a:pPr>
            <a:endParaRPr lang="en-US">
              <a:latin typeface="Arial" charset="0"/>
              <a:cs typeface="Arial" charset="0"/>
            </a:endParaRPr>
          </a:p>
        </p:txBody>
      </p:sp>
      <p:sp>
        <p:nvSpPr>
          <p:cNvPr id="1083" name="TextBox 247"/>
          <p:cNvSpPr txBox="1">
            <a:spLocks noChangeArrowheads="1"/>
          </p:cNvSpPr>
          <p:nvPr/>
        </p:nvSpPr>
        <p:spPr bwMode="auto">
          <a:xfrm>
            <a:off x="3581400" y="3181350"/>
            <a:ext cx="1828800" cy="307975"/>
          </a:xfrm>
          <a:prstGeom prst="rect">
            <a:avLst/>
          </a:prstGeom>
          <a:noFill/>
          <a:ln w="9525">
            <a:noFill/>
            <a:miter lim="800000"/>
            <a:headEnd/>
            <a:tailEnd/>
          </a:ln>
        </p:spPr>
        <p:txBody>
          <a:bodyPr tIns="0" bIns="0" anchor="b"/>
          <a:lstStyle/>
          <a:p>
            <a:r>
              <a:rPr lang="en-US" sz="1100" b="1">
                <a:latin typeface="Century Gothic" pitchFamily="34" charset="0"/>
              </a:rPr>
              <a:t>Retail &amp; Distribution</a:t>
            </a:r>
          </a:p>
        </p:txBody>
      </p:sp>
      <p:pic>
        <p:nvPicPr>
          <p:cNvPr id="1084" name="Picture 38" descr="pep boys"/>
          <p:cNvPicPr>
            <a:picLocks noChangeAspect="1" noChangeArrowheads="1"/>
          </p:cNvPicPr>
          <p:nvPr/>
        </p:nvPicPr>
        <p:blipFill>
          <a:blip r:embed="rId41"/>
          <a:srcRect/>
          <a:stretch>
            <a:fillRect/>
          </a:stretch>
        </p:blipFill>
        <p:spPr bwMode="auto">
          <a:xfrm>
            <a:off x="4471988" y="3943350"/>
            <a:ext cx="862012" cy="219075"/>
          </a:xfrm>
          <a:prstGeom prst="rect">
            <a:avLst/>
          </a:prstGeom>
          <a:noFill/>
          <a:ln w="9525">
            <a:noFill/>
            <a:miter lim="800000"/>
            <a:headEnd/>
            <a:tailEnd/>
          </a:ln>
        </p:spPr>
      </p:pic>
      <p:pic>
        <p:nvPicPr>
          <p:cNvPr id="1085" name="Picture 40" descr="yum"/>
          <p:cNvPicPr>
            <a:picLocks noChangeAspect="1" noChangeArrowheads="1"/>
          </p:cNvPicPr>
          <p:nvPr/>
        </p:nvPicPr>
        <p:blipFill>
          <a:blip r:embed="rId42"/>
          <a:srcRect/>
          <a:stretch>
            <a:fillRect/>
          </a:stretch>
        </p:blipFill>
        <p:spPr bwMode="auto">
          <a:xfrm>
            <a:off x="5334000" y="3333750"/>
            <a:ext cx="566738" cy="477838"/>
          </a:xfrm>
          <a:prstGeom prst="rect">
            <a:avLst/>
          </a:prstGeom>
          <a:noFill/>
          <a:ln w="9525">
            <a:noFill/>
            <a:miter lim="800000"/>
            <a:headEnd/>
            <a:tailEnd/>
          </a:ln>
        </p:spPr>
      </p:pic>
      <p:pic>
        <p:nvPicPr>
          <p:cNvPr id="1086" name="Picture 111" descr="http://www.marchon.com/JPEGS_2007/marchon/Mar.Logo.jpg"/>
          <p:cNvPicPr>
            <a:picLocks noChangeAspect="1" noChangeArrowheads="1"/>
          </p:cNvPicPr>
          <p:nvPr/>
        </p:nvPicPr>
        <p:blipFill>
          <a:blip r:embed="rId43"/>
          <a:srcRect/>
          <a:stretch>
            <a:fillRect/>
          </a:stretch>
        </p:blipFill>
        <p:spPr bwMode="auto">
          <a:xfrm>
            <a:off x="3657600" y="3562350"/>
            <a:ext cx="1500188" cy="336550"/>
          </a:xfrm>
          <a:prstGeom prst="rect">
            <a:avLst/>
          </a:prstGeom>
          <a:noFill/>
          <a:ln w="9525">
            <a:noFill/>
            <a:miter lim="800000"/>
            <a:headEnd/>
            <a:tailEnd/>
          </a:ln>
        </p:spPr>
      </p:pic>
      <p:pic>
        <p:nvPicPr>
          <p:cNvPr id="1087" name="Picture 112"/>
          <p:cNvPicPr>
            <a:picLocks noChangeAspect="1" noChangeArrowheads="1"/>
          </p:cNvPicPr>
          <p:nvPr/>
        </p:nvPicPr>
        <p:blipFill>
          <a:blip r:embed="rId44"/>
          <a:srcRect/>
          <a:stretch>
            <a:fillRect/>
          </a:stretch>
        </p:blipFill>
        <p:spPr bwMode="auto">
          <a:xfrm>
            <a:off x="5486400" y="3943350"/>
            <a:ext cx="914400" cy="225425"/>
          </a:xfrm>
          <a:prstGeom prst="rect">
            <a:avLst/>
          </a:prstGeom>
          <a:noFill/>
          <a:ln w="9525">
            <a:noFill/>
            <a:miter lim="800000"/>
            <a:headEnd/>
            <a:tailEnd/>
          </a:ln>
        </p:spPr>
      </p:pic>
      <p:pic>
        <p:nvPicPr>
          <p:cNvPr id="1088" name="Picture 92" descr="equinox_win.gif"/>
          <p:cNvPicPr>
            <a:picLocks noChangeAspect="1"/>
          </p:cNvPicPr>
          <p:nvPr/>
        </p:nvPicPr>
        <p:blipFill>
          <a:blip r:embed="rId45"/>
          <a:srcRect/>
          <a:stretch>
            <a:fillRect/>
          </a:stretch>
        </p:blipFill>
        <p:spPr bwMode="auto">
          <a:xfrm>
            <a:off x="3657600" y="3867150"/>
            <a:ext cx="754063" cy="381000"/>
          </a:xfrm>
          <a:prstGeom prst="rect">
            <a:avLst/>
          </a:prstGeom>
          <a:noFill/>
          <a:ln w="9525">
            <a:noFill/>
            <a:miter lim="800000"/>
            <a:headEnd/>
            <a:tailEnd/>
          </a:ln>
        </p:spPr>
      </p:pic>
      <p:pic>
        <p:nvPicPr>
          <p:cNvPr id="1089" name="Picture 258"/>
          <p:cNvPicPr>
            <a:picLocks noChangeAspect="1"/>
          </p:cNvPicPr>
          <p:nvPr/>
        </p:nvPicPr>
        <p:blipFill>
          <a:blip r:embed="rId46"/>
          <a:srcRect/>
          <a:stretch>
            <a:fillRect/>
          </a:stretch>
        </p:blipFill>
        <p:spPr bwMode="auto">
          <a:xfrm>
            <a:off x="5638800" y="3333750"/>
            <a:ext cx="1131888" cy="471488"/>
          </a:xfrm>
          <a:prstGeom prst="rect">
            <a:avLst/>
          </a:prstGeom>
          <a:noFill/>
          <a:ln w="9525">
            <a:noFill/>
            <a:miter lim="800000"/>
            <a:headEnd/>
            <a:tailEnd/>
          </a:ln>
        </p:spPr>
      </p:pic>
      <p:sp>
        <p:nvSpPr>
          <p:cNvPr id="260" name="Rectangle 259"/>
          <p:cNvSpPr>
            <a:spLocks noChangeArrowheads="1"/>
          </p:cNvSpPr>
          <p:nvPr/>
        </p:nvSpPr>
        <p:spPr bwMode="auto">
          <a:xfrm>
            <a:off x="457200" y="4400550"/>
            <a:ext cx="6096000" cy="381000"/>
          </a:xfrm>
          <a:prstGeom prst="rect">
            <a:avLst/>
          </a:prstGeom>
          <a:solidFill>
            <a:schemeClr val="bg1"/>
          </a:solidFill>
          <a:ln w="25400">
            <a:solidFill>
              <a:srgbClr val="F79646"/>
            </a:solidFill>
            <a:miter lim="800000"/>
            <a:headEnd/>
            <a:tailEnd/>
          </a:ln>
          <a:effectLst>
            <a:outerShdw blurRad="63500" dist="38100" dir="2700000" algn="tl" rotWithShape="0">
              <a:srgbClr val="000000">
                <a:alpha val="39999"/>
              </a:srgbClr>
            </a:outerShdw>
          </a:effectLst>
        </p:spPr>
        <p:txBody>
          <a:bodyPr/>
          <a:lstStyle/>
          <a:p>
            <a:pPr>
              <a:lnSpc>
                <a:spcPct val="90000"/>
              </a:lnSpc>
              <a:spcBef>
                <a:spcPct val="20000"/>
              </a:spcBef>
              <a:buFontTx/>
              <a:buChar char="•"/>
              <a:defRPr/>
            </a:pPr>
            <a:endParaRPr lang="en-US">
              <a:latin typeface="Arial" charset="0"/>
              <a:cs typeface="Arial" charset="0"/>
            </a:endParaRPr>
          </a:p>
        </p:txBody>
      </p:sp>
      <p:sp>
        <p:nvSpPr>
          <p:cNvPr id="261" name="Rectangle 260"/>
          <p:cNvSpPr/>
          <p:nvPr/>
        </p:nvSpPr>
        <p:spPr bwMode="auto">
          <a:xfrm>
            <a:off x="457200" y="4400550"/>
            <a:ext cx="1752600" cy="228600"/>
          </a:xfrm>
          <a:prstGeom prst="rect">
            <a:avLst/>
          </a:prstGeom>
          <a:solidFill>
            <a:schemeClr val="accent6"/>
          </a:solidFill>
          <a:ln w="9525" cap="flat" cmpd="sng" algn="ctr">
            <a:noFill/>
            <a:prstDash val="solid"/>
            <a:round/>
            <a:headEnd type="none" w="med" len="med"/>
            <a:tailEnd type="none" w="med" len="med"/>
          </a:ln>
          <a:effectLst/>
        </p:spPr>
        <p:txBody>
          <a:bodyPr/>
          <a:lstStyle/>
          <a:p>
            <a:pPr>
              <a:lnSpc>
                <a:spcPct val="90000"/>
              </a:lnSpc>
              <a:spcBef>
                <a:spcPct val="20000"/>
              </a:spcBef>
              <a:buFontTx/>
              <a:buChar char="•"/>
              <a:defRPr/>
            </a:pPr>
            <a:endParaRPr lang="en-US">
              <a:latin typeface="Arial" charset="0"/>
              <a:cs typeface="Arial" charset="0"/>
            </a:endParaRPr>
          </a:p>
        </p:txBody>
      </p:sp>
      <p:sp>
        <p:nvSpPr>
          <p:cNvPr id="1092" name="TextBox 261"/>
          <p:cNvSpPr txBox="1">
            <a:spLocks noChangeArrowheads="1"/>
          </p:cNvSpPr>
          <p:nvPr/>
        </p:nvSpPr>
        <p:spPr bwMode="auto">
          <a:xfrm>
            <a:off x="457200" y="4324350"/>
            <a:ext cx="1828800" cy="307975"/>
          </a:xfrm>
          <a:prstGeom prst="rect">
            <a:avLst/>
          </a:prstGeom>
          <a:noFill/>
          <a:ln w="9525">
            <a:noFill/>
            <a:miter lim="800000"/>
            <a:headEnd/>
            <a:tailEnd/>
          </a:ln>
        </p:spPr>
        <p:txBody>
          <a:bodyPr tIns="0" bIns="0" anchor="b"/>
          <a:lstStyle/>
          <a:p>
            <a:r>
              <a:rPr lang="en-US" sz="1100" b="1">
                <a:latin typeface="Century Gothic" pitchFamily="34" charset="0"/>
              </a:rPr>
              <a:t>Media &amp; Entertainment</a:t>
            </a:r>
          </a:p>
        </p:txBody>
      </p:sp>
      <p:pic>
        <p:nvPicPr>
          <p:cNvPr id="1093" name="Picture 262"/>
          <p:cNvPicPr>
            <a:picLocks noChangeAspect="1"/>
          </p:cNvPicPr>
          <p:nvPr/>
        </p:nvPicPr>
        <p:blipFill>
          <a:blip r:embed="rId47"/>
          <a:srcRect/>
          <a:stretch>
            <a:fillRect/>
          </a:stretch>
        </p:blipFill>
        <p:spPr bwMode="auto">
          <a:xfrm>
            <a:off x="2514600" y="4430713"/>
            <a:ext cx="361950" cy="320675"/>
          </a:xfrm>
          <a:prstGeom prst="rect">
            <a:avLst/>
          </a:prstGeom>
          <a:noFill/>
          <a:ln w="9525">
            <a:noFill/>
            <a:miter lim="800000"/>
            <a:headEnd/>
            <a:tailEnd/>
          </a:ln>
        </p:spPr>
      </p:pic>
      <p:pic>
        <p:nvPicPr>
          <p:cNvPr id="1094" name="Picture 263"/>
          <p:cNvPicPr>
            <a:picLocks noChangeAspect="1"/>
          </p:cNvPicPr>
          <p:nvPr/>
        </p:nvPicPr>
        <p:blipFill>
          <a:blip r:embed="rId48"/>
          <a:srcRect l="1778" t="18221" r="-1778" b="18219"/>
          <a:stretch>
            <a:fillRect/>
          </a:stretch>
        </p:blipFill>
        <p:spPr bwMode="auto">
          <a:xfrm>
            <a:off x="3429000" y="4421188"/>
            <a:ext cx="685800" cy="339725"/>
          </a:xfrm>
          <a:prstGeom prst="rect">
            <a:avLst/>
          </a:prstGeom>
          <a:noFill/>
          <a:ln w="9525">
            <a:noFill/>
            <a:miter lim="800000"/>
            <a:headEnd/>
            <a:tailEnd/>
          </a:ln>
        </p:spPr>
      </p:pic>
      <p:pic>
        <p:nvPicPr>
          <p:cNvPr id="1095" name="Picture 264"/>
          <p:cNvPicPr>
            <a:picLocks noChangeAspect="1"/>
          </p:cNvPicPr>
          <p:nvPr/>
        </p:nvPicPr>
        <p:blipFill>
          <a:blip r:embed="rId49"/>
          <a:srcRect/>
          <a:stretch>
            <a:fillRect/>
          </a:stretch>
        </p:blipFill>
        <p:spPr bwMode="auto">
          <a:xfrm>
            <a:off x="4638675" y="4427538"/>
            <a:ext cx="542925" cy="328612"/>
          </a:xfrm>
          <a:prstGeom prst="rect">
            <a:avLst/>
          </a:prstGeom>
          <a:noFill/>
          <a:ln w="9525">
            <a:noFill/>
            <a:miter lim="800000"/>
            <a:headEnd/>
            <a:tailEnd/>
          </a:ln>
        </p:spPr>
      </p:pic>
      <p:sp>
        <p:nvSpPr>
          <p:cNvPr id="1096" name="Slide Number Placeholder 1"/>
          <p:cNvSpPr>
            <a:spLocks noGrp="1"/>
          </p:cNvSpPr>
          <p:nvPr>
            <p:ph type="sldNum" sz="quarter" idx="10"/>
          </p:nvPr>
        </p:nvSpPr>
        <p:spPr>
          <a:noFill/>
        </p:spPr>
        <p:txBody>
          <a:bodyPr/>
          <a:lstStyle/>
          <a:p>
            <a:fld id="{A9AD4EB3-A699-43C5-BBA6-90D8588A353E}" type="slidenum">
              <a:rPr lang="en-US" sz="900" smtClean="0">
                <a:latin typeface="Century Gothic" pitchFamily="34" charset="0"/>
                <a:cs typeface="Arial" pitchFamily="34" charset="0"/>
              </a:rPr>
              <a:pPr/>
              <a:t>8</a:t>
            </a:fld>
            <a:endParaRPr lang="en-US" sz="900" smtClean="0">
              <a:latin typeface="Century Gothic" pitchFamily="34" charset="0"/>
              <a:cs typeface="Arial" pitchFamily="34" charset="0"/>
            </a:endParaRPr>
          </a:p>
        </p:txBody>
      </p:sp>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9" descr="outsourcing.png"/>
          <p:cNvPicPr>
            <a:picLocks noChangeAspect="1"/>
          </p:cNvPicPr>
          <p:nvPr/>
        </p:nvPicPr>
        <p:blipFill>
          <a:blip r:embed="rId3"/>
          <a:srcRect/>
          <a:stretch>
            <a:fillRect/>
          </a:stretch>
        </p:blipFill>
        <p:spPr bwMode="auto">
          <a:xfrm>
            <a:off x="3778250" y="1262063"/>
            <a:ext cx="5137150" cy="2300287"/>
          </a:xfrm>
          <a:prstGeom prst="rect">
            <a:avLst/>
          </a:prstGeom>
          <a:noFill/>
          <a:ln w="9525">
            <a:noFill/>
            <a:miter lim="800000"/>
            <a:headEnd/>
            <a:tailEnd/>
          </a:ln>
        </p:spPr>
      </p:pic>
      <p:pic>
        <p:nvPicPr>
          <p:cNvPr id="20483" name="Picture 10" descr="small_man.png"/>
          <p:cNvPicPr>
            <a:picLocks noChangeAspect="1"/>
          </p:cNvPicPr>
          <p:nvPr/>
        </p:nvPicPr>
        <p:blipFill>
          <a:blip r:embed="rId4"/>
          <a:srcRect/>
          <a:stretch>
            <a:fillRect/>
          </a:stretch>
        </p:blipFill>
        <p:spPr bwMode="auto">
          <a:xfrm>
            <a:off x="4419600" y="1643063"/>
            <a:ext cx="196850" cy="514350"/>
          </a:xfrm>
          <a:prstGeom prst="rect">
            <a:avLst/>
          </a:prstGeom>
          <a:noFill/>
          <a:ln w="9525">
            <a:noFill/>
            <a:miter lim="800000"/>
            <a:headEnd/>
            <a:tailEnd/>
          </a:ln>
        </p:spPr>
      </p:pic>
      <p:pic>
        <p:nvPicPr>
          <p:cNvPr id="20484" name="Picture 11" descr="small_man.png"/>
          <p:cNvPicPr>
            <a:picLocks noChangeAspect="1"/>
          </p:cNvPicPr>
          <p:nvPr/>
        </p:nvPicPr>
        <p:blipFill>
          <a:blip r:embed="rId4"/>
          <a:srcRect/>
          <a:stretch>
            <a:fillRect/>
          </a:stretch>
        </p:blipFill>
        <p:spPr bwMode="auto">
          <a:xfrm>
            <a:off x="5302250" y="1643063"/>
            <a:ext cx="198438" cy="514350"/>
          </a:xfrm>
          <a:prstGeom prst="rect">
            <a:avLst/>
          </a:prstGeom>
          <a:noFill/>
          <a:ln w="9525">
            <a:noFill/>
            <a:miter lim="800000"/>
            <a:headEnd/>
            <a:tailEnd/>
          </a:ln>
        </p:spPr>
      </p:pic>
      <p:pic>
        <p:nvPicPr>
          <p:cNvPr id="20485" name="Picture 12" descr="small_man.png"/>
          <p:cNvPicPr>
            <a:picLocks noChangeAspect="1"/>
          </p:cNvPicPr>
          <p:nvPr/>
        </p:nvPicPr>
        <p:blipFill>
          <a:blip r:embed="rId4"/>
          <a:srcRect/>
          <a:stretch>
            <a:fillRect/>
          </a:stretch>
        </p:blipFill>
        <p:spPr bwMode="auto">
          <a:xfrm>
            <a:off x="6216650" y="1643063"/>
            <a:ext cx="198438" cy="514350"/>
          </a:xfrm>
          <a:prstGeom prst="rect">
            <a:avLst/>
          </a:prstGeom>
          <a:noFill/>
          <a:ln w="9525">
            <a:noFill/>
            <a:miter lim="800000"/>
            <a:headEnd/>
            <a:tailEnd/>
          </a:ln>
        </p:spPr>
      </p:pic>
      <p:sp>
        <p:nvSpPr>
          <p:cNvPr id="20486" name="TextBox 13"/>
          <p:cNvSpPr txBox="1">
            <a:spLocks noChangeArrowheads="1"/>
          </p:cNvSpPr>
          <p:nvPr/>
        </p:nvSpPr>
        <p:spPr bwMode="auto">
          <a:xfrm>
            <a:off x="4006850" y="2128838"/>
            <a:ext cx="1066800" cy="200025"/>
          </a:xfrm>
          <a:prstGeom prst="rect">
            <a:avLst/>
          </a:prstGeom>
          <a:noFill/>
          <a:ln w="9525">
            <a:noFill/>
            <a:miter lim="800000"/>
            <a:headEnd/>
            <a:tailEnd/>
          </a:ln>
        </p:spPr>
        <p:txBody>
          <a:bodyPr>
            <a:spAutoFit/>
          </a:bodyPr>
          <a:lstStyle/>
          <a:p>
            <a:r>
              <a:rPr lang="en-US" sz="700">
                <a:latin typeface="Century Gothic" pitchFamily="34" charset="0"/>
              </a:rPr>
              <a:t>Account Executive</a:t>
            </a:r>
          </a:p>
        </p:txBody>
      </p:sp>
      <p:sp>
        <p:nvSpPr>
          <p:cNvPr id="20487" name="TextBox 14"/>
          <p:cNvSpPr txBox="1">
            <a:spLocks noChangeArrowheads="1"/>
          </p:cNvSpPr>
          <p:nvPr/>
        </p:nvSpPr>
        <p:spPr bwMode="auto">
          <a:xfrm>
            <a:off x="4921250" y="2128838"/>
            <a:ext cx="1066800" cy="200025"/>
          </a:xfrm>
          <a:prstGeom prst="rect">
            <a:avLst/>
          </a:prstGeom>
          <a:noFill/>
          <a:ln w="9525">
            <a:noFill/>
            <a:miter lim="800000"/>
            <a:headEnd/>
            <a:tailEnd/>
          </a:ln>
        </p:spPr>
        <p:txBody>
          <a:bodyPr>
            <a:spAutoFit/>
          </a:bodyPr>
          <a:lstStyle/>
          <a:p>
            <a:r>
              <a:rPr lang="en-US" sz="700">
                <a:latin typeface="Century Gothic" pitchFamily="34" charset="0"/>
              </a:rPr>
              <a:t>Delivery Manager</a:t>
            </a:r>
          </a:p>
        </p:txBody>
      </p:sp>
      <p:sp>
        <p:nvSpPr>
          <p:cNvPr id="20488" name="TextBox 15"/>
          <p:cNvSpPr txBox="1">
            <a:spLocks noChangeArrowheads="1"/>
          </p:cNvSpPr>
          <p:nvPr/>
        </p:nvSpPr>
        <p:spPr bwMode="auto">
          <a:xfrm>
            <a:off x="5835650" y="2128838"/>
            <a:ext cx="1066800" cy="200025"/>
          </a:xfrm>
          <a:prstGeom prst="rect">
            <a:avLst/>
          </a:prstGeom>
          <a:noFill/>
          <a:ln w="9525">
            <a:noFill/>
            <a:miter lim="800000"/>
            <a:headEnd/>
            <a:tailEnd/>
          </a:ln>
        </p:spPr>
        <p:txBody>
          <a:bodyPr>
            <a:spAutoFit/>
          </a:bodyPr>
          <a:lstStyle/>
          <a:p>
            <a:r>
              <a:rPr lang="en-US" sz="700">
                <a:latin typeface="Century Gothic" pitchFamily="34" charset="0"/>
              </a:rPr>
              <a:t>Project Manager</a:t>
            </a:r>
          </a:p>
        </p:txBody>
      </p:sp>
      <p:pic>
        <p:nvPicPr>
          <p:cNvPr id="20489" name="Picture 16" descr="small_man.png"/>
          <p:cNvPicPr>
            <a:picLocks noChangeAspect="1"/>
          </p:cNvPicPr>
          <p:nvPr/>
        </p:nvPicPr>
        <p:blipFill>
          <a:blip r:embed="rId4"/>
          <a:srcRect/>
          <a:stretch>
            <a:fillRect/>
          </a:stretch>
        </p:blipFill>
        <p:spPr bwMode="auto">
          <a:xfrm>
            <a:off x="4419600" y="2481263"/>
            <a:ext cx="196850" cy="514350"/>
          </a:xfrm>
          <a:prstGeom prst="rect">
            <a:avLst/>
          </a:prstGeom>
          <a:noFill/>
          <a:ln w="9525">
            <a:noFill/>
            <a:miter lim="800000"/>
            <a:headEnd/>
            <a:tailEnd/>
          </a:ln>
        </p:spPr>
      </p:pic>
      <p:pic>
        <p:nvPicPr>
          <p:cNvPr id="20490" name="Picture 17" descr="small_man.png"/>
          <p:cNvPicPr>
            <a:picLocks noChangeAspect="1"/>
          </p:cNvPicPr>
          <p:nvPr/>
        </p:nvPicPr>
        <p:blipFill>
          <a:blip r:embed="rId4"/>
          <a:srcRect/>
          <a:stretch>
            <a:fillRect/>
          </a:stretch>
        </p:blipFill>
        <p:spPr bwMode="auto">
          <a:xfrm>
            <a:off x="5302250" y="2481263"/>
            <a:ext cx="198438" cy="514350"/>
          </a:xfrm>
          <a:prstGeom prst="rect">
            <a:avLst/>
          </a:prstGeom>
          <a:noFill/>
          <a:ln w="9525">
            <a:noFill/>
            <a:miter lim="800000"/>
            <a:headEnd/>
            <a:tailEnd/>
          </a:ln>
        </p:spPr>
      </p:pic>
      <p:pic>
        <p:nvPicPr>
          <p:cNvPr id="20491" name="Picture 18" descr="small_man.png"/>
          <p:cNvPicPr>
            <a:picLocks noChangeAspect="1"/>
          </p:cNvPicPr>
          <p:nvPr/>
        </p:nvPicPr>
        <p:blipFill>
          <a:blip r:embed="rId4"/>
          <a:srcRect/>
          <a:stretch>
            <a:fillRect/>
          </a:stretch>
        </p:blipFill>
        <p:spPr bwMode="auto">
          <a:xfrm>
            <a:off x="6216650" y="2481263"/>
            <a:ext cx="198438" cy="514350"/>
          </a:xfrm>
          <a:prstGeom prst="rect">
            <a:avLst/>
          </a:prstGeom>
          <a:noFill/>
          <a:ln w="9525">
            <a:noFill/>
            <a:miter lim="800000"/>
            <a:headEnd/>
            <a:tailEnd/>
          </a:ln>
        </p:spPr>
      </p:pic>
      <p:sp>
        <p:nvSpPr>
          <p:cNvPr id="20492" name="TextBox 19"/>
          <p:cNvSpPr txBox="1">
            <a:spLocks noChangeArrowheads="1"/>
          </p:cNvSpPr>
          <p:nvPr/>
        </p:nvSpPr>
        <p:spPr bwMode="auto">
          <a:xfrm>
            <a:off x="4006850" y="2967038"/>
            <a:ext cx="1066800" cy="200025"/>
          </a:xfrm>
          <a:prstGeom prst="rect">
            <a:avLst/>
          </a:prstGeom>
          <a:noFill/>
          <a:ln w="9525">
            <a:noFill/>
            <a:miter lim="800000"/>
            <a:headEnd/>
            <a:tailEnd/>
          </a:ln>
        </p:spPr>
        <p:txBody>
          <a:bodyPr>
            <a:spAutoFit/>
          </a:bodyPr>
          <a:lstStyle/>
          <a:p>
            <a:pPr algn="ctr"/>
            <a:r>
              <a:rPr lang="en-US" sz="700">
                <a:latin typeface="Century Gothic" pitchFamily="34" charset="0"/>
              </a:rPr>
              <a:t>Solution Director</a:t>
            </a:r>
          </a:p>
        </p:txBody>
      </p:sp>
      <p:sp>
        <p:nvSpPr>
          <p:cNvPr id="20493" name="TextBox 20"/>
          <p:cNvSpPr txBox="1">
            <a:spLocks noChangeArrowheads="1"/>
          </p:cNvSpPr>
          <p:nvPr/>
        </p:nvSpPr>
        <p:spPr bwMode="auto">
          <a:xfrm>
            <a:off x="4921250" y="2967038"/>
            <a:ext cx="914400" cy="200025"/>
          </a:xfrm>
          <a:prstGeom prst="rect">
            <a:avLst/>
          </a:prstGeom>
          <a:noFill/>
          <a:ln w="9525">
            <a:noFill/>
            <a:miter lim="800000"/>
            <a:headEnd/>
            <a:tailEnd/>
          </a:ln>
        </p:spPr>
        <p:txBody>
          <a:bodyPr>
            <a:spAutoFit/>
          </a:bodyPr>
          <a:lstStyle/>
          <a:p>
            <a:pPr algn="ctr"/>
            <a:r>
              <a:rPr lang="en-US" sz="700">
                <a:latin typeface="Century Gothic" pitchFamily="34" charset="0"/>
              </a:rPr>
              <a:t>Technical Lead</a:t>
            </a:r>
          </a:p>
        </p:txBody>
      </p:sp>
      <p:sp>
        <p:nvSpPr>
          <p:cNvPr id="20494" name="TextBox 21"/>
          <p:cNvSpPr txBox="1">
            <a:spLocks noChangeArrowheads="1"/>
          </p:cNvSpPr>
          <p:nvPr/>
        </p:nvSpPr>
        <p:spPr bwMode="auto">
          <a:xfrm>
            <a:off x="5759450" y="2967038"/>
            <a:ext cx="1066800" cy="200025"/>
          </a:xfrm>
          <a:prstGeom prst="rect">
            <a:avLst/>
          </a:prstGeom>
          <a:noFill/>
          <a:ln w="9525">
            <a:noFill/>
            <a:miter lim="800000"/>
            <a:headEnd/>
            <a:tailEnd/>
          </a:ln>
        </p:spPr>
        <p:txBody>
          <a:bodyPr>
            <a:spAutoFit/>
          </a:bodyPr>
          <a:lstStyle/>
          <a:p>
            <a:pPr algn="ctr"/>
            <a:r>
              <a:rPr lang="en-US" sz="700">
                <a:latin typeface="Century Gothic" pitchFamily="34" charset="0"/>
              </a:rPr>
              <a:t>Developers/Testers</a:t>
            </a:r>
          </a:p>
        </p:txBody>
      </p:sp>
      <p:pic>
        <p:nvPicPr>
          <p:cNvPr id="20495" name="Picture 22" descr="small_man.png"/>
          <p:cNvPicPr>
            <a:picLocks noChangeAspect="1"/>
          </p:cNvPicPr>
          <p:nvPr/>
        </p:nvPicPr>
        <p:blipFill>
          <a:blip r:embed="rId4"/>
          <a:srcRect/>
          <a:stretch>
            <a:fillRect/>
          </a:stretch>
        </p:blipFill>
        <p:spPr bwMode="auto">
          <a:xfrm>
            <a:off x="6445250" y="2424113"/>
            <a:ext cx="198438" cy="514350"/>
          </a:xfrm>
          <a:prstGeom prst="rect">
            <a:avLst/>
          </a:prstGeom>
          <a:noFill/>
          <a:ln w="9525">
            <a:noFill/>
            <a:miter lim="800000"/>
            <a:headEnd/>
            <a:tailEnd/>
          </a:ln>
        </p:spPr>
      </p:pic>
      <p:pic>
        <p:nvPicPr>
          <p:cNvPr id="20496" name="Picture 23" descr="small_man.png"/>
          <p:cNvPicPr>
            <a:picLocks noChangeAspect="1"/>
          </p:cNvPicPr>
          <p:nvPr/>
        </p:nvPicPr>
        <p:blipFill>
          <a:blip r:embed="rId4"/>
          <a:srcRect/>
          <a:stretch>
            <a:fillRect/>
          </a:stretch>
        </p:blipFill>
        <p:spPr bwMode="auto">
          <a:xfrm>
            <a:off x="5988050" y="2424113"/>
            <a:ext cx="198438" cy="514350"/>
          </a:xfrm>
          <a:prstGeom prst="rect">
            <a:avLst/>
          </a:prstGeom>
          <a:noFill/>
          <a:ln w="9525">
            <a:noFill/>
            <a:miter lim="800000"/>
            <a:headEnd/>
            <a:tailEnd/>
          </a:ln>
        </p:spPr>
      </p:pic>
      <p:sp>
        <p:nvSpPr>
          <p:cNvPr id="20497" name="TextBox 24"/>
          <p:cNvSpPr txBox="1">
            <a:spLocks noChangeArrowheads="1"/>
          </p:cNvSpPr>
          <p:nvPr/>
        </p:nvSpPr>
        <p:spPr bwMode="auto">
          <a:xfrm>
            <a:off x="4114800" y="1338263"/>
            <a:ext cx="1143000" cy="230187"/>
          </a:xfrm>
          <a:prstGeom prst="rect">
            <a:avLst/>
          </a:prstGeom>
          <a:noFill/>
          <a:ln w="9525">
            <a:noFill/>
            <a:miter lim="800000"/>
            <a:headEnd/>
            <a:tailEnd/>
          </a:ln>
        </p:spPr>
        <p:txBody>
          <a:bodyPr>
            <a:spAutoFit/>
          </a:bodyPr>
          <a:lstStyle/>
          <a:p>
            <a:r>
              <a:rPr lang="en-US" sz="900" b="1">
                <a:latin typeface="Century Gothic" pitchFamily="34" charset="0"/>
              </a:rPr>
              <a:t>US Management</a:t>
            </a:r>
          </a:p>
        </p:txBody>
      </p:sp>
      <p:sp>
        <p:nvSpPr>
          <p:cNvPr id="20498" name="TextBox 25"/>
          <p:cNvSpPr txBox="1">
            <a:spLocks noChangeArrowheads="1"/>
          </p:cNvSpPr>
          <p:nvPr/>
        </p:nvSpPr>
        <p:spPr bwMode="auto">
          <a:xfrm>
            <a:off x="7283450" y="1338263"/>
            <a:ext cx="1143000" cy="230187"/>
          </a:xfrm>
          <a:prstGeom prst="rect">
            <a:avLst/>
          </a:prstGeom>
          <a:noFill/>
          <a:ln w="9525">
            <a:noFill/>
            <a:miter lim="800000"/>
            <a:headEnd/>
            <a:tailEnd/>
          </a:ln>
        </p:spPr>
        <p:txBody>
          <a:bodyPr>
            <a:spAutoFit/>
          </a:bodyPr>
          <a:lstStyle/>
          <a:p>
            <a:r>
              <a:rPr lang="en-US" sz="900" b="1">
                <a:latin typeface="Century Gothic" pitchFamily="34" charset="0"/>
              </a:rPr>
              <a:t>OS Management</a:t>
            </a:r>
          </a:p>
        </p:txBody>
      </p:sp>
      <p:sp>
        <p:nvSpPr>
          <p:cNvPr id="20499" name="TextBox 26"/>
          <p:cNvSpPr txBox="1">
            <a:spLocks noChangeArrowheads="1"/>
          </p:cNvSpPr>
          <p:nvPr/>
        </p:nvSpPr>
        <p:spPr bwMode="auto">
          <a:xfrm>
            <a:off x="4114800" y="3241675"/>
            <a:ext cx="1371600" cy="138113"/>
          </a:xfrm>
          <a:prstGeom prst="rect">
            <a:avLst/>
          </a:prstGeom>
          <a:noFill/>
          <a:ln w="9525">
            <a:noFill/>
            <a:miter lim="800000"/>
            <a:headEnd/>
            <a:tailEnd/>
          </a:ln>
        </p:spPr>
        <p:txBody>
          <a:bodyPr tIns="0" bIns="0">
            <a:spAutoFit/>
          </a:bodyPr>
          <a:lstStyle/>
          <a:p>
            <a:r>
              <a:rPr lang="en-US" sz="900" b="1">
                <a:latin typeface="Century Gothic" pitchFamily="34" charset="0"/>
              </a:rPr>
              <a:t>US Technical Solution</a:t>
            </a:r>
          </a:p>
        </p:txBody>
      </p:sp>
      <p:sp>
        <p:nvSpPr>
          <p:cNvPr id="20500" name="TextBox 27"/>
          <p:cNvSpPr txBox="1">
            <a:spLocks noChangeArrowheads="1"/>
          </p:cNvSpPr>
          <p:nvPr/>
        </p:nvSpPr>
        <p:spPr bwMode="auto">
          <a:xfrm>
            <a:off x="7283450" y="3241675"/>
            <a:ext cx="1447800" cy="138113"/>
          </a:xfrm>
          <a:prstGeom prst="rect">
            <a:avLst/>
          </a:prstGeom>
          <a:noFill/>
          <a:ln w="9525">
            <a:noFill/>
            <a:miter lim="800000"/>
            <a:headEnd/>
            <a:tailEnd/>
          </a:ln>
        </p:spPr>
        <p:txBody>
          <a:bodyPr tIns="0" bIns="0">
            <a:spAutoFit/>
          </a:bodyPr>
          <a:lstStyle/>
          <a:p>
            <a:r>
              <a:rPr lang="en-US" sz="900" b="1">
                <a:latin typeface="Century Gothic" pitchFamily="34" charset="0"/>
              </a:rPr>
              <a:t>OS  Technical Solution</a:t>
            </a:r>
          </a:p>
        </p:txBody>
      </p:sp>
      <p:pic>
        <p:nvPicPr>
          <p:cNvPr id="20501" name="Picture 28" descr="small_man.png"/>
          <p:cNvPicPr>
            <a:picLocks noChangeAspect="1"/>
          </p:cNvPicPr>
          <p:nvPr/>
        </p:nvPicPr>
        <p:blipFill>
          <a:blip r:embed="rId4"/>
          <a:srcRect/>
          <a:stretch>
            <a:fillRect/>
          </a:stretch>
        </p:blipFill>
        <p:spPr bwMode="auto">
          <a:xfrm>
            <a:off x="7740650" y="1643063"/>
            <a:ext cx="198438" cy="514350"/>
          </a:xfrm>
          <a:prstGeom prst="rect">
            <a:avLst/>
          </a:prstGeom>
          <a:noFill/>
          <a:ln w="9525">
            <a:noFill/>
            <a:miter lim="800000"/>
            <a:headEnd/>
            <a:tailEnd/>
          </a:ln>
        </p:spPr>
      </p:pic>
      <p:sp>
        <p:nvSpPr>
          <p:cNvPr id="20502" name="TextBox 29"/>
          <p:cNvSpPr txBox="1">
            <a:spLocks noChangeArrowheads="1"/>
          </p:cNvSpPr>
          <p:nvPr/>
        </p:nvSpPr>
        <p:spPr bwMode="auto">
          <a:xfrm>
            <a:off x="7359650" y="2128838"/>
            <a:ext cx="1066800" cy="200025"/>
          </a:xfrm>
          <a:prstGeom prst="rect">
            <a:avLst/>
          </a:prstGeom>
          <a:noFill/>
          <a:ln w="9525">
            <a:noFill/>
            <a:miter lim="800000"/>
            <a:headEnd/>
            <a:tailEnd/>
          </a:ln>
        </p:spPr>
        <p:txBody>
          <a:bodyPr>
            <a:spAutoFit/>
          </a:bodyPr>
          <a:lstStyle/>
          <a:p>
            <a:r>
              <a:rPr lang="en-US" sz="700">
                <a:latin typeface="Century Gothic" pitchFamily="34" charset="0"/>
              </a:rPr>
              <a:t>Project Manager</a:t>
            </a:r>
          </a:p>
        </p:txBody>
      </p:sp>
      <p:pic>
        <p:nvPicPr>
          <p:cNvPr id="20503" name="Picture 30" descr="small_man.png"/>
          <p:cNvPicPr>
            <a:picLocks noChangeAspect="1"/>
          </p:cNvPicPr>
          <p:nvPr/>
        </p:nvPicPr>
        <p:blipFill>
          <a:blip r:embed="rId4"/>
          <a:srcRect/>
          <a:stretch>
            <a:fillRect/>
          </a:stretch>
        </p:blipFill>
        <p:spPr bwMode="auto">
          <a:xfrm>
            <a:off x="7283450" y="2481263"/>
            <a:ext cx="198438" cy="514350"/>
          </a:xfrm>
          <a:prstGeom prst="rect">
            <a:avLst/>
          </a:prstGeom>
          <a:noFill/>
          <a:ln w="9525">
            <a:noFill/>
            <a:miter lim="800000"/>
            <a:headEnd/>
            <a:tailEnd/>
          </a:ln>
        </p:spPr>
      </p:pic>
      <p:pic>
        <p:nvPicPr>
          <p:cNvPr id="20504" name="Picture 31" descr="small_man.png"/>
          <p:cNvPicPr>
            <a:picLocks noChangeAspect="1"/>
          </p:cNvPicPr>
          <p:nvPr/>
        </p:nvPicPr>
        <p:blipFill>
          <a:blip r:embed="rId4"/>
          <a:srcRect/>
          <a:stretch>
            <a:fillRect/>
          </a:stretch>
        </p:blipFill>
        <p:spPr bwMode="auto">
          <a:xfrm>
            <a:off x="8197850" y="2481263"/>
            <a:ext cx="198438" cy="514350"/>
          </a:xfrm>
          <a:prstGeom prst="rect">
            <a:avLst/>
          </a:prstGeom>
          <a:noFill/>
          <a:ln w="9525">
            <a:noFill/>
            <a:miter lim="800000"/>
            <a:headEnd/>
            <a:tailEnd/>
          </a:ln>
        </p:spPr>
      </p:pic>
      <p:sp>
        <p:nvSpPr>
          <p:cNvPr id="20505" name="TextBox 32"/>
          <p:cNvSpPr txBox="1">
            <a:spLocks noChangeArrowheads="1"/>
          </p:cNvSpPr>
          <p:nvPr/>
        </p:nvSpPr>
        <p:spPr bwMode="auto">
          <a:xfrm>
            <a:off x="6902450" y="2967038"/>
            <a:ext cx="914400" cy="200025"/>
          </a:xfrm>
          <a:prstGeom prst="rect">
            <a:avLst/>
          </a:prstGeom>
          <a:noFill/>
          <a:ln w="9525">
            <a:noFill/>
            <a:miter lim="800000"/>
            <a:headEnd/>
            <a:tailEnd/>
          </a:ln>
        </p:spPr>
        <p:txBody>
          <a:bodyPr>
            <a:spAutoFit/>
          </a:bodyPr>
          <a:lstStyle/>
          <a:p>
            <a:pPr algn="ctr"/>
            <a:r>
              <a:rPr lang="en-US" sz="700">
                <a:latin typeface="Century Gothic" pitchFamily="34" charset="0"/>
              </a:rPr>
              <a:t>Technical Lead</a:t>
            </a:r>
          </a:p>
        </p:txBody>
      </p:sp>
      <p:sp>
        <p:nvSpPr>
          <p:cNvPr id="20506" name="TextBox 33"/>
          <p:cNvSpPr txBox="1">
            <a:spLocks noChangeArrowheads="1"/>
          </p:cNvSpPr>
          <p:nvPr/>
        </p:nvSpPr>
        <p:spPr bwMode="auto">
          <a:xfrm>
            <a:off x="7740650" y="2967038"/>
            <a:ext cx="1066800" cy="200025"/>
          </a:xfrm>
          <a:prstGeom prst="rect">
            <a:avLst/>
          </a:prstGeom>
          <a:noFill/>
          <a:ln w="9525">
            <a:noFill/>
            <a:miter lim="800000"/>
            <a:headEnd/>
            <a:tailEnd/>
          </a:ln>
        </p:spPr>
        <p:txBody>
          <a:bodyPr>
            <a:spAutoFit/>
          </a:bodyPr>
          <a:lstStyle/>
          <a:p>
            <a:pPr algn="ctr"/>
            <a:r>
              <a:rPr lang="en-US" sz="700">
                <a:latin typeface="Century Gothic" pitchFamily="34" charset="0"/>
              </a:rPr>
              <a:t>Developers/Testers</a:t>
            </a:r>
          </a:p>
        </p:txBody>
      </p:sp>
      <p:pic>
        <p:nvPicPr>
          <p:cNvPr id="20507" name="Picture 34" descr="small_man.png"/>
          <p:cNvPicPr>
            <a:picLocks noChangeAspect="1"/>
          </p:cNvPicPr>
          <p:nvPr/>
        </p:nvPicPr>
        <p:blipFill>
          <a:blip r:embed="rId4"/>
          <a:srcRect/>
          <a:stretch>
            <a:fillRect/>
          </a:stretch>
        </p:blipFill>
        <p:spPr bwMode="auto">
          <a:xfrm>
            <a:off x="8426450" y="2424113"/>
            <a:ext cx="198438" cy="514350"/>
          </a:xfrm>
          <a:prstGeom prst="rect">
            <a:avLst/>
          </a:prstGeom>
          <a:noFill/>
          <a:ln w="9525">
            <a:noFill/>
            <a:miter lim="800000"/>
            <a:headEnd/>
            <a:tailEnd/>
          </a:ln>
        </p:spPr>
      </p:pic>
      <p:pic>
        <p:nvPicPr>
          <p:cNvPr id="20508" name="Picture 35" descr="small_man.png"/>
          <p:cNvPicPr>
            <a:picLocks noChangeAspect="1"/>
          </p:cNvPicPr>
          <p:nvPr/>
        </p:nvPicPr>
        <p:blipFill>
          <a:blip r:embed="rId4"/>
          <a:srcRect/>
          <a:stretch>
            <a:fillRect/>
          </a:stretch>
        </p:blipFill>
        <p:spPr bwMode="auto">
          <a:xfrm>
            <a:off x="7969250" y="2424113"/>
            <a:ext cx="198438" cy="514350"/>
          </a:xfrm>
          <a:prstGeom prst="rect">
            <a:avLst/>
          </a:prstGeom>
          <a:noFill/>
          <a:ln w="9525">
            <a:noFill/>
            <a:miter lim="800000"/>
            <a:headEnd/>
            <a:tailEnd/>
          </a:ln>
        </p:spPr>
      </p:pic>
      <p:sp>
        <p:nvSpPr>
          <p:cNvPr id="20509" name="Rectangle 2"/>
          <p:cNvSpPr>
            <a:spLocks noGrp="1" noChangeArrowheads="1"/>
          </p:cNvSpPr>
          <p:nvPr>
            <p:ph type="title" idx="4294967295"/>
          </p:nvPr>
        </p:nvSpPr>
        <p:spPr>
          <a:xfrm>
            <a:off x="227013" y="400050"/>
            <a:ext cx="8686800" cy="457200"/>
          </a:xfrm>
        </p:spPr>
        <p:txBody>
          <a:bodyPr/>
          <a:lstStyle/>
          <a:p>
            <a:pPr eaLnBrk="1" hangingPunct="1"/>
            <a:r>
              <a:rPr lang="en-US" smtClean="0"/>
              <a:t/>
            </a:r>
            <a:br>
              <a:rPr lang="en-US" smtClean="0"/>
            </a:br>
            <a:r>
              <a:rPr lang="en-US" sz="2600" smtClean="0"/>
              <a:t>Global Delivery Model – Over 20 Years of Experience</a:t>
            </a:r>
            <a:r>
              <a:rPr lang="en-US" sz="2000" smtClean="0"/>
              <a:t/>
            </a:r>
            <a:br>
              <a:rPr lang="en-US" sz="2000" smtClean="0"/>
            </a:br>
            <a:r>
              <a:rPr lang="en-US" sz="2000" smtClean="0"/>
              <a:t> “Smart” Collaborative Team-based Development</a:t>
            </a:r>
            <a:r>
              <a:rPr lang="en-US" sz="2000" i="1" smtClean="0"/>
              <a:t> </a:t>
            </a:r>
          </a:p>
        </p:txBody>
      </p:sp>
      <p:sp>
        <p:nvSpPr>
          <p:cNvPr id="20510" name="Text Box 5"/>
          <p:cNvSpPr txBox="1">
            <a:spLocks noChangeArrowheads="1"/>
          </p:cNvSpPr>
          <p:nvPr/>
        </p:nvSpPr>
        <p:spPr bwMode="auto">
          <a:xfrm>
            <a:off x="228600" y="1671638"/>
            <a:ext cx="3581400" cy="1370012"/>
          </a:xfrm>
          <a:prstGeom prst="rect">
            <a:avLst/>
          </a:prstGeom>
          <a:noFill/>
          <a:ln w="28575">
            <a:noFill/>
            <a:miter lim="800000"/>
            <a:headEnd/>
            <a:tailEnd/>
          </a:ln>
        </p:spPr>
        <p:txBody>
          <a:bodyPr>
            <a:spAutoFit/>
          </a:bodyPr>
          <a:lstStyle/>
          <a:p>
            <a:pPr marL="174625" indent="-174625">
              <a:spcBef>
                <a:spcPct val="30000"/>
              </a:spcBef>
              <a:buClr>
                <a:srgbClr val="E46C0A"/>
              </a:buClr>
              <a:buSzPct val="140000"/>
              <a:buFont typeface="Webdings" pitchFamily="18" charset="2"/>
              <a:buChar char="ë"/>
            </a:pPr>
            <a:r>
              <a:rPr lang="en-US" sz="1000">
                <a:latin typeface="Century Gothic" pitchFamily="34" charset="0"/>
              </a:rPr>
              <a:t>Prolifics resource model includes project management, technical leadership, architectural guidance, development, and quality assurance.</a:t>
            </a:r>
            <a:br>
              <a:rPr lang="en-US" sz="1000">
                <a:latin typeface="Century Gothic" pitchFamily="34" charset="0"/>
              </a:rPr>
            </a:br>
            <a:r>
              <a:rPr lang="en-US" sz="1000">
                <a:latin typeface="Century Gothic" pitchFamily="34" charset="0"/>
              </a:rPr>
              <a:t> </a:t>
            </a:r>
          </a:p>
          <a:p>
            <a:pPr marL="174625" indent="-174625">
              <a:spcBef>
                <a:spcPct val="30000"/>
              </a:spcBef>
              <a:buClr>
                <a:srgbClr val="E46C0A"/>
              </a:buClr>
              <a:buSzPct val="140000"/>
              <a:buFont typeface="Webdings" pitchFamily="18" charset="2"/>
              <a:buChar char="ë"/>
            </a:pPr>
            <a:r>
              <a:rPr lang="en-US" sz="1000">
                <a:latin typeface="Century Gothic" pitchFamily="34" charset="0"/>
              </a:rPr>
              <a:t>We augment our teams with a blend of local offshore resources with deep skills and a cost structure that is compelling based on a proven efficiency model. </a:t>
            </a:r>
          </a:p>
        </p:txBody>
      </p:sp>
      <p:sp>
        <p:nvSpPr>
          <p:cNvPr id="20511" name="Text Box 6"/>
          <p:cNvSpPr txBox="1">
            <a:spLocks noChangeArrowheads="1"/>
          </p:cNvSpPr>
          <p:nvPr/>
        </p:nvSpPr>
        <p:spPr bwMode="auto">
          <a:xfrm>
            <a:off x="304800" y="3632200"/>
            <a:ext cx="6248400" cy="954088"/>
          </a:xfrm>
          <a:prstGeom prst="rect">
            <a:avLst/>
          </a:prstGeom>
          <a:noFill/>
          <a:ln w="28575">
            <a:noFill/>
            <a:miter lim="800000"/>
            <a:headEnd/>
            <a:tailEnd/>
          </a:ln>
        </p:spPr>
        <p:txBody>
          <a:bodyPr>
            <a:spAutoFit/>
          </a:bodyPr>
          <a:lstStyle/>
          <a:p>
            <a:pPr marL="176213" indent="-176213">
              <a:spcBef>
                <a:spcPct val="30000"/>
              </a:spcBef>
              <a:buClr>
                <a:srgbClr val="E46C0A"/>
              </a:buClr>
              <a:buSzPct val="140000"/>
              <a:buFont typeface="Webdings" pitchFamily="18" charset="2"/>
              <a:buChar char="ë"/>
            </a:pPr>
            <a:r>
              <a:rPr lang="en-US" sz="1000">
                <a:latin typeface="Century Gothic" pitchFamily="34" charset="0"/>
              </a:rPr>
              <a:t>Appropriate management and development structure that is both efficient and quality-driven</a:t>
            </a:r>
            <a:br>
              <a:rPr lang="en-US" sz="1000">
                <a:latin typeface="Century Gothic" pitchFamily="34" charset="0"/>
              </a:rPr>
            </a:br>
            <a:endParaRPr lang="en-US" sz="1000">
              <a:latin typeface="Century Gothic" pitchFamily="34" charset="0"/>
            </a:endParaRPr>
          </a:p>
          <a:p>
            <a:pPr marL="176213" indent="-176213">
              <a:spcBef>
                <a:spcPct val="30000"/>
              </a:spcBef>
              <a:buClr>
                <a:srgbClr val="E46C0A"/>
              </a:buClr>
              <a:buSzPct val="140000"/>
              <a:buFont typeface="Webdings" pitchFamily="18" charset="2"/>
              <a:buChar char="ë"/>
            </a:pPr>
            <a:r>
              <a:rPr lang="en-US" sz="1000">
                <a:latin typeface="Century Gothic" pitchFamily="34" charset="0"/>
              </a:rPr>
              <a:t>“State of the Art” Offshore facility</a:t>
            </a:r>
            <a:br>
              <a:rPr lang="en-US" sz="1000">
                <a:latin typeface="Century Gothic" pitchFamily="34" charset="0"/>
              </a:rPr>
            </a:br>
            <a:endParaRPr lang="en-US" sz="1000">
              <a:latin typeface="Century Gothic" pitchFamily="34" charset="0"/>
            </a:endParaRPr>
          </a:p>
          <a:p>
            <a:pPr marL="176213" indent="-176213">
              <a:spcBef>
                <a:spcPct val="30000"/>
              </a:spcBef>
              <a:buClr>
                <a:srgbClr val="E46C0A"/>
              </a:buClr>
              <a:buSzPct val="140000"/>
              <a:buFont typeface="Webdings" pitchFamily="18" charset="2"/>
              <a:buChar char="ë"/>
            </a:pPr>
            <a:r>
              <a:rPr lang="en-US" sz="1000">
                <a:latin typeface="Century Gothic" pitchFamily="34" charset="0"/>
              </a:rPr>
              <a:t>Security standards of ISO 27001: 2005 ensuring that our client application IPs are fully protected</a:t>
            </a:r>
          </a:p>
        </p:txBody>
      </p:sp>
      <p:pic>
        <p:nvPicPr>
          <p:cNvPr id="20512" name="Picture 9" descr="dnv_logo.jpg"/>
          <p:cNvPicPr>
            <a:picLocks noChangeAspect="1"/>
          </p:cNvPicPr>
          <p:nvPr/>
        </p:nvPicPr>
        <p:blipFill>
          <a:blip r:embed="rId5"/>
          <a:srcRect/>
          <a:stretch>
            <a:fillRect/>
          </a:stretch>
        </p:blipFill>
        <p:spPr bwMode="auto">
          <a:xfrm>
            <a:off x="7440613" y="4191000"/>
            <a:ext cx="712787" cy="531813"/>
          </a:xfrm>
          <a:prstGeom prst="rect">
            <a:avLst/>
          </a:prstGeom>
          <a:noFill/>
          <a:ln w="9525">
            <a:noFill/>
            <a:miter lim="800000"/>
            <a:headEnd/>
            <a:tailEnd/>
          </a:ln>
        </p:spPr>
      </p:pic>
      <p:pic>
        <p:nvPicPr>
          <p:cNvPr id="20513" name="Picture 6" descr="Z:\Desktop\iso27001.jpg"/>
          <p:cNvPicPr>
            <a:picLocks noChangeAspect="1" noChangeArrowheads="1"/>
          </p:cNvPicPr>
          <p:nvPr/>
        </p:nvPicPr>
        <p:blipFill>
          <a:blip r:embed="rId6"/>
          <a:srcRect/>
          <a:stretch>
            <a:fillRect/>
          </a:stretch>
        </p:blipFill>
        <p:spPr bwMode="auto">
          <a:xfrm>
            <a:off x="7924800" y="3562350"/>
            <a:ext cx="666750" cy="569913"/>
          </a:xfrm>
          <a:prstGeom prst="rect">
            <a:avLst/>
          </a:prstGeom>
          <a:noFill/>
          <a:ln w="9525">
            <a:noFill/>
            <a:miter lim="800000"/>
            <a:headEnd/>
            <a:tailEnd/>
          </a:ln>
        </p:spPr>
      </p:pic>
      <p:pic>
        <p:nvPicPr>
          <p:cNvPr id="20514" name="Picture 9" descr="Z:\Desktop\cmmi_3.jpg"/>
          <p:cNvPicPr>
            <a:picLocks noChangeAspect="1" noChangeArrowheads="1"/>
          </p:cNvPicPr>
          <p:nvPr/>
        </p:nvPicPr>
        <p:blipFill>
          <a:blip r:embed="rId7"/>
          <a:srcRect/>
          <a:stretch>
            <a:fillRect/>
          </a:stretch>
        </p:blipFill>
        <p:spPr bwMode="auto">
          <a:xfrm>
            <a:off x="6858000" y="3638550"/>
            <a:ext cx="868363" cy="452438"/>
          </a:xfrm>
          <a:prstGeom prst="rect">
            <a:avLst/>
          </a:prstGeom>
          <a:noFill/>
          <a:ln w="9525">
            <a:noFill/>
            <a:miter lim="800000"/>
            <a:headEnd/>
            <a:tailEnd/>
          </a:ln>
        </p:spPr>
      </p:pic>
      <p:sp>
        <p:nvSpPr>
          <p:cNvPr id="20515" name="Slide Number Placeholder 1"/>
          <p:cNvSpPr>
            <a:spLocks noGrp="1"/>
          </p:cNvSpPr>
          <p:nvPr>
            <p:ph type="sldNum" sz="quarter" idx="10"/>
          </p:nvPr>
        </p:nvSpPr>
        <p:spPr>
          <a:noFill/>
        </p:spPr>
        <p:txBody>
          <a:bodyPr/>
          <a:lstStyle/>
          <a:p>
            <a:fld id="{B19C18DC-DEEC-4DB1-BEDC-B1000E758322}" type="slidenum">
              <a:rPr lang="en-US" sz="900" smtClean="0">
                <a:latin typeface="Century Gothic" pitchFamily="34" charset="0"/>
                <a:cs typeface="Arial" pitchFamily="34" charset="0"/>
              </a:rPr>
              <a:pPr/>
              <a:t>9</a:t>
            </a:fld>
            <a:endParaRPr lang="en-US" sz="900" smtClean="0">
              <a:latin typeface="Century Gothic" pitchFamily="34" charset="0"/>
              <a:cs typeface="Arial" pitchFamily="34" charset="0"/>
            </a:endParaRPr>
          </a:p>
        </p:txBody>
      </p:sp>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SSpt 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Spt template">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90000"/>
          </a:lnSpc>
          <a:spcBef>
            <a:spcPct val="20000"/>
          </a:spcBef>
          <a:spcAft>
            <a:spcPct val="0"/>
          </a:spcAft>
          <a:buClrTx/>
          <a:buSzTx/>
          <a:buFontTx/>
          <a:buChar char="•"/>
          <a:tabLst/>
          <a:defRPr kumimoji="0" lang="en-US"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90000"/>
          </a:lnSpc>
          <a:spcBef>
            <a:spcPct val="20000"/>
          </a:spcBef>
          <a:spcAft>
            <a:spcPct val="0"/>
          </a:spcAft>
          <a:buClrTx/>
          <a:buSzTx/>
          <a:buFontTx/>
          <a:buChar char="•"/>
          <a:tabLst/>
          <a:defRPr kumimoji="0" lang="en-US" sz="2800" b="0" i="0" u="none" strike="noStrike" cap="none" normalizeH="0" baseline="0" smtClean="0">
            <a:ln>
              <a:noFill/>
            </a:ln>
            <a:solidFill>
              <a:schemeClr val="tx1"/>
            </a:solidFill>
            <a:effectLst/>
            <a:latin typeface="Arial" charset="0"/>
          </a:defRPr>
        </a:defPPr>
      </a:lstStyle>
    </a:lnDef>
  </a:objectDefaults>
  <a:extraClrSchemeLst>
    <a:extraClrScheme>
      <a:clrScheme name="SSpt templa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SSpt templa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SSpt templa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SSpt templa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SSpt templa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SSpt templa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SSpt template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SSpt templa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SSpt templa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SSpt templa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SSpt templa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SSpt templa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34482</TotalTime>
  <Words>2385</Words>
  <Application>Microsoft Office PowerPoint</Application>
  <PresentationFormat>On-screen Show (16:9)</PresentationFormat>
  <Paragraphs>616</Paragraphs>
  <Slides>39</Slides>
  <Notes>26</Notes>
  <HiddenSlides>0</HiddenSlides>
  <MMClips>0</MMClips>
  <ScaleCrop>false</ScaleCrop>
  <HeadingPairs>
    <vt:vector size="8" baseType="variant">
      <vt:variant>
        <vt:lpstr>Fonts Used</vt:lpstr>
      </vt:variant>
      <vt:variant>
        <vt:i4>10</vt:i4>
      </vt:variant>
      <vt:variant>
        <vt:lpstr>Theme</vt:lpstr>
      </vt:variant>
      <vt:variant>
        <vt:i4>1</vt:i4>
      </vt:variant>
      <vt:variant>
        <vt:lpstr>Embedded OLE Servers</vt:lpstr>
      </vt:variant>
      <vt:variant>
        <vt:i4>1</vt:i4>
      </vt:variant>
      <vt:variant>
        <vt:lpstr>Slide Titles</vt:lpstr>
      </vt:variant>
      <vt:variant>
        <vt:i4>39</vt:i4>
      </vt:variant>
    </vt:vector>
  </HeadingPairs>
  <TitlesOfParts>
    <vt:vector size="51" baseType="lpstr">
      <vt:lpstr>Arial Unicode MS</vt:lpstr>
      <vt:lpstr>MS PGothic</vt:lpstr>
      <vt:lpstr>MS PGothic</vt:lpstr>
      <vt:lpstr>Arial</vt:lpstr>
      <vt:lpstr>Century Gothic</vt:lpstr>
      <vt:lpstr>Microsoft Sans Serif</vt:lpstr>
      <vt:lpstr>Times New Roman</vt:lpstr>
      <vt:lpstr>Trebuchet MS</vt:lpstr>
      <vt:lpstr>Webdings</vt:lpstr>
      <vt:lpstr>Wingdings</vt:lpstr>
      <vt:lpstr>SSpt template</vt:lpstr>
      <vt:lpstr>Image</vt:lpstr>
      <vt:lpstr>Prolifics IT: Customized To Your Advantage</vt:lpstr>
      <vt:lpstr>PowerPoint Presentation</vt:lpstr>
      <vt:lpstr>PowerPoint Presentation</vt:lpstr>
      <vt:lpstr>PowerPoint Presentation</vt:lpstr>
      <vt:lpstr>Prolifics Services &amp; Solutions</vt:lpstr>
      <vt:lpstr>Prolifics Services &amp; Solutions</vt:lpstr>
      <vt:lpstr>PowerPoint Presentation</vt:lpstr>
      <vt:lpstr>Prolifics Customers</vt:lpstr>
      <vt:lpstr> Global Delivery Model – Over 20 Years of Experience  “Smart” Collaborative Team-based Development </vt:lpstr>
      <vt:lpstr>Accomplished and Skilled</vt:lpstr>
      <vt:lpstr>Flexible Engagement and Pricing Models</vt:lpstr>
      <vt:lpstr>PowerPoint Presentation</vt:lpstr>
      <vt:lpstr>Expert Teams</vt:lpstr>
      <vt:lpstr>IBM Practice Overview</vt:lpstr>
      <vt:lpstr>IBM Practice Offerings</vt:lpstr>
      <vt:lpstr>Prolifics BPM &amp; Connectivity Solutions</vt:lpstr>
      <vt:lpstr>Prolifics Portal, Mobile, Web Content Management &amp; Social Business Solutions</vt:lpstr>
      <vt:lpstr>Prolifics Security Solutions</vt:lpstr>
      <vt:lpstr>Prolifics Infrastructure Solutions</vt:lpstr>
      <vt:lpstr>Prolifics Application Performance Management Solutions</vt:lpstr>
      <vt:lpstr>Prolifics Lifecycle Tools &amp; Methodology Solutions</vt:lpstr>
      <vt:lpstr>Prolifics ECM Solutions</vt:lpstr>
      <vt:lpstr>Prolifics Business Analytics Solutions</vt:lpstr>
      <vt:lpstr>IV&amp;V Testing Practice Overview</vt:lpstr>
      <vt:lpstr>IV&amp;V Testing Offerings </vt:lpstr>
      <vt:lpstr>Prolifics IV&amp;V Testing Solutions</vt:lpstr>
      <vt:lpstr>Prolifics IV&amp;V Testing Solutions (cont.)</vt:lpstr>
      <vt:lpstr>Microsoft &amp; Open Source Practice Overview</vt:lpstr>
      <vt:lpstr>Microsoft &amp; Open Source Services</vt:lpstr>
      <vt:lpstr>Prolifics Healthcare Solutions</vt:lpstr>
      <vt:lpstr>Prolifics Finance Solutions</vt:lpstr>
      <vt:lpstr>Prolifics Mortgage Solutions</vt:lpstr>
      <vt:lpstr>Prolifics Insurance Solutions</vt:lpstr>
      <vt:lpstr>Prolifics Energy and Utilities Solutions</vt:lpstr>
      <vt:lpstr>INSERT CASE STUDY SLIDES HERE</vt:lpstr>
      <vt:lpstr>How can Prolifics Help You?</vt:lpstr>
      <vt:lpstr>How can Prolifics help you?</vt:lpstr>
      <vt:lpstr>Prolifics and You</vt:lpstr>
      <vt:lpstr>Thank You…</vt:lpstr>
    </vt:vector>
  </TitlesOfParts>
  <Company>Prolifics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Prolifics - Your Technology Partner</dc:title>
  <dc:creator>Prolifics</dc:creator>
  <cp:lastModifiedBy>Craig Brockman</cp:lastModifiedBy>
  <cp:revision>1535</cp:revision>
  <dcterms:created xsi:type="dcterms:W3CDTF">2013-10-14T16:30:33Z</dcterms:created>
  <dcterms:modified xsi:type="dcterms:W3CDTF">2014-03-24T15:03:58Z</dcterms:modified>
</cp:coreProperties>
</file>